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8" r:id="rId3"/>
    <p:sldId id="439" r:id="rId4"/>
    <p:sldId id="440" r:id="rId5"/>
    <p:sldId id="337" r:id="rId6"/>
    <p:sldId id="344" r:id="rId7"/>
    <p:sldId id="366" r:id="rId8"/>
    <p:sldId id="367" r:id="rId9"/>
    <p:sldId id="445" r:id="rId10"/>
    <p:sldId id="391" r:id="rId11"/>
    <p:sldId id="387" r:id="rId12"/>
    <p:sldId id="388" r:id="rId13"/>
    <p:sldId id="429" r:id="rId14"/>
    <p:sldId id="395" r:id="rId15"/>
    <p:sldId id="396" r:id="rId16"/>
    <p:sldId id="398" r:id="rId17"/>
    <p:sldId id="423" r:id="rId18"/>
    <p:sldId id="421" r:id="rId19"/>
    <p:sldId id="407" r:id="rId20"/>
    <p:sldId id="431" r:id="rId21"/>
    <p:sldId id="412" r:id="rId22"/>
    <p:sldId id="441" r:id="rId23"/>
    <p:sldId id="43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3685720" y="1825917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数据结构纵览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9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区间后缀最大值和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给你一个数组，多次询问区间的所有后缀的最大值之和。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4061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6C247B-6550-EAA5-51B2-C103234658C7}"/>
              </a:ext>
            </a:extLst>
          </p:cNvPr>
          <p:cNvSpPr/>
          <p:nvPr/>
        </p:nvSpPr>
        <p:spPr>
          <a:xfrm>
            <a:off x="1764282" y="4068539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33D074-F0CE-4FD2-F05E-4E6453EEEE53}"/>
              </a:ext>
            </a:extLst>
          </p:cNvPr>
          <p:cNvSpPr txBox="1"/>
          <p:nvPr/>
        </p:nvSpPr>
        <p:spPr>
          <a:xfrm>
            <a:off x="1984343" y="425320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区间最大值之和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29A9DA-8156-701E-F7AF-57A6D5071AFF}"/>
              </a:ext>
            </a:extLst>
          </p:cNvPr>
          <p:cNvSpPr txBox="1"/>
          <p:nvPr/>
        </p:nvSpPr>
        <p:spPr>
          <a:xfrm>
            <a:off x="9099663" y="42696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31BB00-2774-F28C-4704-FDEC5BA07156}"/>
                  </a:ext>
                </a:extLst>
              </p:cNvPr>
              <p:cNvSpPr txBox="1"/>
              <p:nvPr/>
            </p:nvSpPr>
            <p:spPr>
              <a:xfrm>
                <a:off x="2418249" y="4837026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给你一个数组，求所有区间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的最大值之和。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要求线性。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31BB00-2774-F28C-4704-FDEC5BA0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4837026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6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3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带删数的区间最大值之和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CF1988E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所有区间的最大值之和为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删掉第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个元素得到的数组为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，求所有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r="-331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</p:spTree>
    <p:extLst>
      <p:ext uri="{BB962C8B-B14F-4D97-AF65-F5344CB8AC3E}">
        <p14:creationId xmlns:p14="http://schemas.microsoft.com/office/powerpoint/2010/main" val="217962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单调栈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47460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体育馆问题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CF1601E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有一个体育馆，第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天，票价为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元。每张你手上的票可以管任意连续的 𝑘（定值）天，也就是说，如果你在第 𝑖 天买了这张票，你可以任意选择 𝐴，满足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，这样，第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天都可以用这张票进入体育馆。</a:t>
                </a:r>
              </a:p>
              <a:p>
                <a:endParaRPr lang="zh-CN" altLang="en-US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𝑞 次询问，每次给出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，问如果第 𝑙 天某人来到这个城市（也就是无法在第 𝑙 天前买票），并且要在第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天进入体育馆，至少要花多少钱。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blipFill>
                <a:blip r:embed="rId2"/>
                <a:stretch>
                  <a:fillRect l="-1326" t="-1771" r="-83" b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</p:spTree>
    <p:extLst>
      <p:ext uri="{BB962C8B-B14F-4D97-AF65-F5344CB8AC3E}">
        <p14:creationId xmlns:p14="http://schemas.microsoft.com/office/powerpoint/2010/main" val="145297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笛卡尔树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带删数的区间最大值之和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828756" y="153237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CF1988E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所有区间的最大值之和为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删掉第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个元素得到的数组为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，求所有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r="-331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6E49831-FB9D-0027-40A9-4F5F2372C414}"/>
              </a:ext>
            </a:extLst>
          </p:cNvPr>
          <p:cNvSpPr txBox="1"/>
          <p:nvPr/>
        </p:nvSpPr>
        <p:spPr>
          <a:xfrm>
            <a:off x="1351803" y="3674267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用笛卡尔树解决本题。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</p:spTree>
    <p:extLst>
      <p:ext uri="{BB962C8B-B14F-4D97-AF65-F5344CB8AC3E}">
        <p14:creationId xmlns:p14="http://schemas.microsoft.com/office/powerpoint/2010/main" val="423073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33342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P6240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给定一个序列，每个元素是物品，具有体积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和价值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次询问，每次询问一个区间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 和背包大小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，请你求出用这个背包去装区间内的物品（每个物品只能装一次），价值和最大是多少。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r="-5385" b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8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分治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最大独立集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P7482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给定一个序列，求所有区间的最大独立集之和。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90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7"/>
            <a:ext cx="8663436" cy="155698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45667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区间数颜色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4" y="147314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P4113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1911183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给出一个序列，多次询问区间中有几种不同的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1911183"/>
                <a:ext cx="7356816" cy="830997"/>
              </a:xfrm>
              <a:prstGeom prst="rect">
                <a:avLst/>
              </a:prstGeom>
              <a:blipFill>
                <a:blip r:embed="rId2"/>
                <a:stretch>
                  <a:fillRect l="-1326" t="-8088" b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3D39122C-EAD1-BF01-62C9-15EB99ECE1EC}"/>
              </a:ext>
            </a:extLst>
          </p:cNvPr>
          <p:cNvSpPr/>
          <p:nvPr/>
        </p:nvSpPr>
        <p:spPr>
          <a:xfrm>
            <a:off x="1764282" y="2888220"/>
            <a:ext cx="8663436" cy="18615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DFC124-1670-A36A-6743-F9801CCC3C41}"/>
              </a:ext>
            </a:extLst>
          </p:cNvPr>
          <p:cNvSpPr txBox="1"/>
          <p:nvPr/>
        </p:nvSpPr>
        <p:spPr>
          <a:xfrm>
            <a:off x="1984343" y="30026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带修数点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BFC852-AD0D-6A64-509D-68B21D88CC3F}"/>
              </a:ext>
            </a:extLst>
          </p:cNvPr>
          <p:cNvSpPr txBox="1"/>
          <p:nvPr/>
        </p:nvSpPr>
        <p:spPr>
          <a:xfrm>
            <a:off x="8791888" y="30191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953607-726F-4C5D-4BBE-8E3D4E9CD7FC}"/>
                  </a:ext>
                </a:extLst>
              </p:cNvPr>
              <p:cNvSpPr txBox="1"/>
              <p:nvPr/>
            </p:nvSpPr>
            <p:spPr>
              <a:xfrm>
                <a:off x="2418249" y="3457179"/>
                <a:ext cx="735681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平面上初始没有点，你需要支持动态加点、删点，同时求矩形内点数。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953607-726F-4C5D-4BBE-8E3D4E9C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3457179"/>
                <a:ext cx="7356816" cy="1231940"/>
              </a:xfrm>
              <a:prstGeom prst="rect">
                <a:avLst/>
              </a:prstGeom>
              <a:blipFill>
                <a:blip r:embed="rId3"/>
                <a:stretch>
                  <a:fillRect l="-1326" t="-396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6F971227-FB87-3EAF-C5DE-F00007BEBD8C}"/>
              </a:ext>
            </a:extLst>
          </p:cNvPr>
          <p:cNvSpPr/>
          <p:nvPr/>
        </p:nvSpPr>
        <p:spPr>
          <a:xfrm>
            <a:off x="1764282" y="4749720"/>
            <a:ext cx="8663436" cy="19904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96A502-3369-AC05-88AF-B41E88DBB9A2}"/>
              </a:ext>
            </a:extLst>
          </p:cNvPr>
          <p:cNvSpPr txBox="1"/>
          <p:nvPr/>
        </p:nvSpPr>
        <p:spPr>
          <a:xfrm>
            <a:off x="1984343" y="492763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三角形求和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391B7D-211C-F3CF-2AB8-D8FFF7EDF643}"/>
              </a:ext>
            </a:extLst>
          </p:cNvPr>
          <p:cNvSpPr txBox="1"/>
          <p:nvPr/>
        </p:nvSpPr>
        <p:spPr>
          <a:xfrm>
            <a:off x="8791888" y="49543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FC8BC9-B420-49D0-4D5B-F0E08918C79F}"/>
                  </a:ext>
                </a:extLst>
              </p:cNvPr>
              <p:cNvSpPr txBox="1"/>
              <p:nvPr/>
            </p:nvSpPr>
            <p:spPr>
              <a:xfrm>
                <a:off x="2418249" y="5409757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个点，每次询问给出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，求满足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的点的个数。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FC8BC9-B420-49D0-4D5B-F0E0891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5409757"/>
                <a:ext cx="7356816" cy="1200329"/>
              </a:xfrm>
              <a:prstGeom prst="rect">
                <a:avLst/>
              </a:prstGeom>
              <a:blipFill>
                <a:blip r:embed="rId4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9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矩形面积并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791888" y="15323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经典问题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平面上有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个矩形，求其面积并。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73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8284" y="345781"/>
            <a:ext cx="157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扫描线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连续段问题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009895" y="1532378"/>
            <a:ext cx="119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CF526F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1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给定一个排列，问有几个区间满足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3×10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19006"/>
              </a:xfrm>
              <a:prstGeom prst="rect">
                <a:avLst/>
              </a:prstGeom>
              <a:blipFill>
                <a:blip r:embed="rId2"/>
                <a:stretch>
                  <a:fillRect l="-1326" t="-4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7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偏序问题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9745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如何正确地排序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P8253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159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的数组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，定义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159566"/>
              </a:xfrm>
              <a:prstGeom prst="rect">
                <a:avLst/>
              </a:prstGeom>
              <a:blipFill>
                <a:blip r:embed="rId2"/>
                <a:stretch>
                  <a:fillRect l="-1408" t="-3099" b="-5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0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0F3C-A917-BD0F-789E-56E9558B2B54}"/>
              </a:ext>
            </a:extLst>
          </p:cNvPr>
          <p:cNvSpPr txBox="1"/>
          <p:nvPr/>
        </p:nvSpPr>
        <p:spPr>
          <a:xfrm>
            <a:off x="1407133" y="1513755"/>
            <a:ext cx="9185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今天我们将复习、学习、练习以下内容：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线段树，树状数组，倍增，</a:t>
            </a:r>
            <a:r>
              <a:rPr lang="en-US" altLang="zh-CN" sz="2400" dirty="0"/>
              <a:t>ST </a:t>
            </a:r>
            <a:r>
              <a:rPr lang="zh-CN" altLang="en-US" sz="2400" dirty="0"/>
              <a:t>表。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zh-CN" altLang="en-US" sz="2400" dirty="0"/>
              <a:t>基本的树上数据结构问题。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单调栈和笛卡尔树。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经典模型简介：分治和偏序问题。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r>
              <a:rPr lang="zh-CN" altLang="en-US" sz="2400" dirty="0"/>
              <a:t>同时，也将见到若干个综合例题。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3416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461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Beautiful Pair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P4755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给定一个数组，问有多少个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35641"/>
              </a:xfrm>
              <a:prstGeom prst="rect">
                <a:avLst/>
              </a:prstGeom>
              <a:blipFill>
                <a:blip r:embed="rId2"/>
                <a:stretch>
                  <a:fillRect l="-1326" t="-4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9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5"/>
            <a:ext cx="8663436" cy="452816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天天爱打卡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P9871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1984341" y="2073753"/>
                <a:ext cx="822331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小 </a:t>
                </a:r>
                <a:r>
                  <a:rPr lang="en-US" altLang="zh-CN" sz="2400" b="0" dirty="0">
                    <a:latin typeface="Cambria Math" panose="02040503050406030204" pitchFamily="18" charset="0"/>
                  </a:rPr>
                  <a:t>T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跑步打卡。共有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 天，每天可以跑步或不跑步。能量值初始为 </a:t>
                </a:r>
                <a:r>
                  <a:rPr lang="en-US" altLang="zh-CN" sz="2400" b="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，若某天选择跑步，则能量值减少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。不能连续超过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天跑步。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条奖励：若他在第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天都选择跑步，会得到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能量值。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天后能量值最高是多少。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41" y="2073753"/>
                <a:ext cx="8223317" cy="4524315"/>
              </a:xfrm>
              <a:prstGeom prst="rect">
                <a:avLst/>
              </a:prstGeom>
              <a:blipFill>
                <a:blip r:embed="rId2"/>
                <a:stretch>
                  <a:fillRect l="-1187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10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综合运用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A65741-B607-E5AA-513C-00D8AE4DB5D9}"/>
              </a:ext>
            </a:extLst>
          </p:cNvPr>
          <p:cNvSpPr/>
          <p:nvPr/>
        </p:nvSpPr>
        <p:spPr>
          <a:xfrm>
            <a:off x="1764282" y="1331236"/>
            <a:ext cx="8663436" cy="24741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19017-1A3E-D5CC-EFC7-B5A994422BC3}"/>
              </a:ext>
            </a:extLst>
          </p:cNvPr>
          <p:cNvSpPr txBox="1"/>
          <p:nvPr/>
        </p:nvSpPr>
        <p:spPr>
          <a:xfrm>
            <a:off x="1984343" y="1515902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Drying Plan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7117F4-B321-C9F2-FBE4-7467B09201C0}"/>
              </a:ext>
            </a:extLst>
          </p:cNvPr>
          <p:cNvSpPr txBox="1"/>
          <p:nvPr/>
        </p:nvSpPr>
        <p:spPr>
          <a:xfrm>
            <a:off x="8662044" y="153237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CF1889C2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条线段，值域为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请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删除不超过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条线段，最大化未被任何线段覆盖的整点数量。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C7E94F-5322-8379-D7E9-261844B4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2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笛卡尔树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33111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Rabbit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3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P8552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给定一棵树，共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个点。每次操作，你要选出三个点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并将其标记，满足：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互不相同且之前没有被标记过。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简单路径上编号最大的点（含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问至多进行几次操作。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08324"/>
              </a:xfrm>
              <a:prstGeom prst="rect">
                <a:avLst/>
              </a:prstGeom>
              <a:blipFill>
                <a:blip r:embed="rId2"/>
                <a:stretch>
                  <a:fillRect l="-1326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6E49831-FB9D-0027-40A9-4F5F2372C414}"/>
              </a:ext>
            </a:extLst>
          </p:cNvPr>
          <p:cNvSpPr txBox="1"/>
          <p:nvPr/>
        </p:nvSpPr>
        <p:spPr>
          <a:xfrm>
            <a:off x="1351803" y="4942559"/>
            <a:ext cx="94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建 </a:t>
            </a:r>
            <a:r>
              <a:rPr lang="en-US" altLang="zh-CN" sz="2400" dirty="0"/>
              <a:t>Kruskal </a:t>
            </a:r>
            <a:r>
              <a:rPr lang="zh-CN" altLang="en-US" sz="2400" dirty="0"/>
              <a:t>重构树。用调整法可以证明，自底向上贪心是正确的。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基本运用</a:t>
            </a:r>
          </a:p>
        </p:txBody>
      </p:sp>
    </p:spTree>
    <p:extLst>
      <p:ext uri="{BB962C8B-B14F-4D97-AF65-F5344CB8AC3E}">
        <p14:creationId xmlns:p14="http://schemas.microsoft.com/office/powerpoint/2010/main" val="584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基础例子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A2B9B-85DA-3F72-7030-C5CBC32F8370}"/>
              </a:ext>
            </a:extLst>
          </p:cNvPr>
          <p:cNvSpPr/>
          <p:nvPr/>
        </p:nvSpPr>
        <p:spPr>
          <a:xfrm>
            <a:off x="1764282" y="1359369"/>
            <a:ext cx="8663436" cy="1721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0BDDF-D830-9171-BD04-E510B6325C8B}"/>
              </a:ext>
            </a:extLst>
          </p:cNvPr>
          <p:cNvSpPr txBox="1"/>
          <p:nvPr/>
        </p:nvSpPr>
        <p:spPr>
          <a:xfrm>
            <a:off x="1984341" y="14018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序列操作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8AF89E-65E5-9FC5-3E1A-461D77E53A75}"/>
                  </a:ext>
                </a:extLst>
              </p:cNvPr>
              <p:cNvSpPr txBox="1"/>
              <p:nvPr/>
            </p:nvSpPr>
            <p:spPr>
              <a:xfrm>
                <a:off x="2418249" y="1829765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数组，支持区间赋值、区间取反、求区间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的个数、区间最长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连续段。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8AF89E-65E5-9FC5-3E1A-461D77E53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1829765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6179EFF-749B-93EA-FB03-07A1ED0BF2FA}"/>
              </a:ext>
            </a:extLst>
          </p:cNvPr>
          <p:cNvSpPr txBox="1"/>
          <p:nvPr/>
        </p:nvSpPr>
        <p:spPr>
          <a:xfrm>
            <a:off x="9170119" y="1432445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P2572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7FA3E1-6C17-2A2B-6FB6-5B8CF17D6C2A}"/>
              </a:ext>
            </a:extLst>
          </p:cNvPr>
          <p:cNvSpPr/>
          <p:nvPr/>
        </p:nvSpPr>
        <p:spPr>
          <a:xfrm>
            <a:off x="1764282" y="3186945"/>
            <a:ext cx="8663436" cy="136804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54EB09-8BFA-16BD-CAF0-667063F3A639}"/>
              </a:ext>
            </a:extLst>
          </p:cNvPr>
          <p:cNvSpPr txBox="1"/>
          <p:nvPr/>
        </p:nvSpPr>
        <p:spPr>
          <a:xfrm>
            <a:off x="1984341" y="321697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 </a:t>
            </a:r>
            <a:r>
              <a:rPr lang="zh-CN" altLang="en-US" sz="2800" b="1" dirty="0"/>
              <a:t>次方和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8E3B8A-4466-AF05-7866-B98E38DBE5B4}"/>
              </a:ext>
            </a:extLst>
          </p:cNvPr>
          <p:cNvSpPr txBox="1"/>
          <p:nvPr/>
        </p:nvSpPr>
        <p:spPr>
          <a:xfrm>
            <a:off x="9099663" y="33047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3B5FB-85CA-3558-4E56-BC92932AB607}"/>
                  </a:ext>
                </a:extLst>
              </p:cNvPr>
              <p:cNvSpPr txBox="1"/>
              <p:nvPr/>
            </p:nvSpPr>
            <p:spPr>
              <a:xfrm>
                <a:off x="2418249" y="3687472"/>
                <a:ext cx="73568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次方和。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3B5FB-85CA-3558-4E56-BC92932A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3687472"/>
                <a:ext cx="7356816" cy="830997"/>
              </a:xfrm>
              <a:prstGeom prst="rect">
                <a:avLst/>
              </a:prstGeom>
              <a:blipFill>
                <a:blip r:embed="rId3"/>
                <a:stretch>
                  <a:fillRect l="-1326" t="-8088" b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BB5523B3-54C9-38A0-4330-8573CDD5AF66}"/>
              </a:ext>
            </a:extLst>
          </p:cNvPr>
          <p:cNvSpPr/>
          <p:nvPr/>
        </p:nvSpPr>
        <p:spPr>
          <a:xfrm>
            <a:off x="1764282" y="4693411"/>
            <a:ext cx="8663436" cy="17435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86E98D-F0FE-F0BB-B833-02050725E336}"/>
              </a:ext>
            </a:extLst>
          </p:cNvPr>
          <p:cNvSpPr txBox="1"/>
          <p:nvPr/>
        </p:nvSpPr>
        <p:spPr>
          <a:xfrm>
            <a:off x="1984343" y="469519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最大值个数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F5CA04-46FF-66CC-8509-BEAF18F3D12B}"/>
              </a:ext>
            </a:extLst>
          </p:cNvPr>
          <p:cNvSpPr txBox="1"/>
          <p:nvPr/>
        </p:nvSpPr>
        <p:spPr>
          <a:xfrm>
            <a:off x="9099663" y="47116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FF3442-CD92-6BB9-3A50-F47ACF4E2E64}"/>
                  </a:ext>
                </a:extLst>
              </p:cNvPr>
              <p:cNvSpPr txBox="1"/>
              <p:nvPr/>
            </p:nvSpPr>
            <p:spPr>
              <a:xfrm>
                <a:off x="2418249" y="5236679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给定一个数组，支持区间加、查询区间最大值的出现次数。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FF3442-CD92-6BB9-3A50-F47ACF4E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5236679"/>
                <a:ext cx="7356816" cy="1200329"/>
              </a:xfrm>
              <a:prstGeom prst="rect">
                <a:avLst/>
              </a:prstGeom>
              <a:blipFill>
                <a:blip r:embed="rId4"/>
                <a:stretch>
                  <a:fillRect l="-1326" t="-4061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3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基础例子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A2B9B-85DA-3F72-7030-C5CBC32F8370}"/>
              </a:ext>
            </a:extLst>
          </p:cNvPr>
          <p:cNvSpPr/>
          <p:nvPr/>
        </p:nvSpPr>
        <p:spPr>
          <a:xfrm>
            <a:off x="1764282" y="1359369"/>
            <a:ext cx="8663436" cy="1721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0BDDF-D830-9171-BD04-E510B6325C8B}"/>
              </a:ext>
            </a:extLst>
          </p:cNvPr>
          <p:cNvSpPr txBox="1"/>
          <p:nvPr/>
        </p:nvSpPr>
        <p:spPr>
          <a:xfrm>
            <a:off x="1984341" y="14018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序列操作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8AF89E-65E5-9FC5-3E1A-461D77E53A75}"/>
                  </a:ext>
                </a:extLst>
              </p:cNvPr>
              <p:cNvSpPr txBox="1"/>
              <p:nvPr/>
            </p:nvSpPr>
            <p:spPr>
              <a:xfrm>
                <a:off x="2418249" y="1829765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给定一个数组，支持区间加、区间取反、区间求选出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b="0" dirty="0">
                    <a:latin typeface="Cambria Math" panose="02040503050406030204" pitchFamily="18" charset="0"/>
                  </a:rPr>
                  <a:t>个下标不同的数，所有选法得到的积的和。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8AF89E-65E5-9FC5-3E1A-461D77E53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1829765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6179EFF-749B-93EA-FB03-07A1ED0BF2FA}"/>
              </a:ext>
            </a:extLst>
          </p:cNvPr>
          <p:cNvSpPr txBox="1"/>
          <p:nvPr/>
        </p:nvSpPr>
        <p:spPr>
          <a:xfrm>
            <a:off x="9170119" y="1432445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P4247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7FA3E1-6C17-2A2B-6FB6-5B8CF17D6C2A}"/>
              </a:ext>
            </a:extLst>
          </p:cNvPr>
          <p:cNvSpPr/>
          <p:nvPr/>
        </p:nvSpPr>
        <p:spPr>
          <a:xfrm>
            <a:off x="1764282" y="3186945"/>
            <a:ext cx="8663436" cy="1721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54EB09-8BFA-16BD-CAF0-667063F3A639}"/>
              </a:ext>
            </a:extLst>
          </p:cNvPr>
          <p:cNvSpPr txBox="1"/>
          <p:nvPr/>
        </p:nvSpPr>
        <p:spPr>
          <a:xfrm>
            <a:off x="1984341" y="321697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求数值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8E3B8A-4466-AF05-7866-B98E38DBE5B4}"/>
              </a:ext>
            </a:extLst>
          </p:cNvPr>
          <p:cNvSpPr txBox="1"/>
          <p:nvPr/>
        </p:nvSpPr>
        <p:spPr>
          <a:xfrm>
            <a:off x="8885246" y="3304793"/>
            <a:ext cx="1322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/>
              <a:t>AT_abl_e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3B5FB-85CA-3558-4E56-BC92932AB607}"/>
                  </a:ext>
                </a:extLst>
              </p:cNvPr>
              <p:cNvSpPr txBox="1"/>
              <p:nvPr/>
            </p:nvSpPr>
            <p:spPr>
              <a:xfrm>
                <a:off x="2418249" y="3687472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给定一个数字串，只包含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0~9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。要求支持区间赋值，求出数字串从左到右读出的值。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3B5FB-85CA-3558-4E56-BC92932A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3687472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6" t="-5584"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8D311598-EA60-7450-DA3B-74259F290E19}"/>
              </a:ext>
            </a:extLst>
          </p:cNvPr>
          <p:cNvSpPr/>
          <p:nvPr/>
        </p:nvSpPr>
        <p:spPr>
          <a:xfrm>
            <a:off x="1764282" y="5018655"/>
            <a:ext cx="8663436" cy="14935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130D7-1436-2106-0B6B-3620DB2BAC90}"/>
              </a:ext>
            </a:extLst>
          </p:cNvPr>
          <p:cNvSpPr txBox="1"/>
          <p:nvPr/>
        </p:nvSpPr>
        <p:spPr>
          <a:xfrm>
            <a:off x="1984343" y="500469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93F8EC-D161-59CB-8EAF-ECD5BBE762F7}"/>
              </a:ext>
            </a:extLst>
          </p:cNvPr>
          <p:cNvSpPr txBox="1"/>
          <p:nvPr/>
        </p:nvSpPr>
        <p:spPr>
          <a:xfrm>
            <a:off x="9099663" y="50211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40C2AA-2F47-EB59-9990-C0996CCF51ED}"/>
                  </a:ext>
                </a:extLst>
              </p:cNvPr>
              <p:cNvSpPr txBox="1"/>
              <p:nvPr/>
            </p:nvSpPr>
            <p:spPr>
              <a:xfrm>
                <a:off x="2418249" y="5349361"/>
                <a:ext cx="7356816" cy="939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，支持区间加、求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。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40C2AA-2F47-EB59-9990-C0996CCF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5349361"/>
                <a:ext cx="7356816" cy="939553"/>
              </a:xfrm>
              <a:prstGeom prst="rect">
                <a:avLst/>
              </a:prstGeom>
              <a:blipFill>
                <a:blip r:embed="rId4"/>
                <a:stretch>
                  <a:fillRect l="-1326" t="-1299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73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试看看！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6369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幻梦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P8969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给定一个数组，支持区间加、区间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、单点查询。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≤300000,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保证总有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85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7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04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线段树</a:t>
            </a:r>
          </a:p>
          <a:p>
            <a:endParaRPr lang="zh-CN" altLang="en-US" sz="48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46631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见风使舵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8998674" y="153237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CF773E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对于长为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的数组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维护变量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，初始为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。然后，依次扫描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： 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；若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不变；若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定义该过程结束后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的值为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为：任意排列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的前提下，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的最大值。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现在给出序列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，对每个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785652"/>
              </a:xfrm>
              <a:prstGeom prst="rect">
                <a:avLst/>
              </a:prstGeom>
              <a:blipFill>
                <a:blip r:embed="rId2"/>
                <a:stretch>
                  <a:fillRect l="-1326" t="-1771" r="-580" b="-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CC815E9-A419-8373-5EBA-2A909D782052}"/>
              </a:ext>
            </a:extLst>
          </p:cNvPr>
          <p:cNvSpPr txBox="1"/>
          <p:nvPr/>
        </p:nvSpPr>
        <p:spPr>
          <a:xfrm>
            <a:off x="10381551" y="34578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471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32315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数据传输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P8820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，你需要求出一个序列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344360"/>
              </a:xfrm>
              <a:prstGeom prst="rect">
                <a:avLst/>
              </a:prstGeom>
              <a:blipFill>
                <a:blip r:embed="rId2"/>
                <a:stretch>
                  <a:fillRect l="-1326" t="-2857" r="-5385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</p:spTree>
    <p:extLst>
      <p:ext uri="{BB962C8B-B14F-4D97-AF65-F5344CB8AC3E}">
        <p14:creationId xmlns:p14="http://schemas.microsoft.com/office/powerpoint/2010/main" val="270523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5"/>
            <a:ext cx="8663436" cy="28251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保卫王国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3" y="1532378"/>
            <a:ext cx="103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P5024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。每次询问给定两个点必须选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不选，求此时的最小点覆盖（选权值和最小的点，满足每条边都至少一端被选）。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 r="-5137" b="-2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</p:spTree>
    <p:extLst>
      <p:ext uri="{BB962C8B-B14F-4D97-AF65-F5344CB8AC3E}">
        <p14:creationId xmlns:p14="http://schemas.microsoft.com/office/powerpoint/2010/main" val="372831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4883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+mj-lt"/>
              </a:rPr>
              <a:t>dfs</a:t>
            </a:r>
            <a:r>
              <a:rPr lang="en-US" altLang="zh-CN" sz="4800" b="1" dirty="0">
                <a:latin typeface="+mj-lt"/>
              </a:rPr>
              <a:t> </a:t>
            </a:r>
            <a:r>
              <a:rPr lang="zh-CN" altLang="en-US" sz="4800" b="1" dirty="0">
                <a:latin typeface="+mj-lt"/>
              </a:rPr>
              <a:t>序和树上差分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8978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简单环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P5203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条非树边，构成一个无向图。询问有多少个简单环恰好包含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条非树边（点相同但是经过的重边不同，算不同的环）。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938992"/>
              </a:xfrm>
              <a:prstGeom prst="rect">
                <a:avLst/>
              </a:prstGeom>
              <a:blipFill>
                <a:blip r:embed="rId2"/>
                <a:stretch>
                  <a:fillRect l="-1326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综合运用</a:t>
            </a:r>
          </a:p>
        </p:txBody>
      </p:sp>
    </p:spTree>
    <p:extLst>
      <p:ext uri="{BB962C8B-B14F-4D97-AF65-F5344CB8AC3E}">
        <p14:creationId xmlns:p14="http://schemas.microsoft.com/office/powerpoint/2010/main" val="7683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1507</Words>
  <Application>Microsoft Office PowerPoint</Application>
  <PresentationFormat>宽屏</PresentationFormat>
  <Paragraphs>200</Paragraphs>
  <Slides>23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1112</cp:revision>
  <cp:lastPrinted>2024-07-18T14:14:35Z</cp:lastPrinted>
  <dcterms:created xsi:type="dcterms:W3CDTF">2024-04-08T13:02:55Z</dcterms:created>
  <dcterms:modified xsi:type="dcterms:W3CDTF">2024-08-19T08:23:15Z</dcterms:modified>
</cp:coreProperties>
</file>