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8" r:id="rId3"/>
    <p:sldId id="299" r:id="rId4"/>
    <p:sldId id="301" r:id="rId5"/>
    <p:sldId id="303" r:id="rId6"/>
    <p:sldId id="304" r:id="rId7"/>
    <p:sldId id="305" r:id="rId8"/>
    <p:sldId id="306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7" r:id="rId17"/>
    <p:sldId id="316" r:id="rId18"/>
    <p:sldId id="318" r:id="rId19"/>
    <p:sldId id="319" r:id="rId20"/>
    <p:sldId id="321" r:id="rId21"/>
    <p:sldId id="322" r:id="rId22"/>
    <p:sldId id="323" r:id="rId23"/>
    <p:sldId id="264" r:id="rId24"/>
    <p:sldId id="325" r:id="rId25"/>
    <p:sldId id="326" r:id="rId26"/>
    <p:sldId id="328" r:id="rId27"/>
    <p:sldId id="32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23BA5-30BC-4745-9AC5-345338C6F2FA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12BF-4BE4-4529-9C72-6E5234D30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4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7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2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1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3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42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32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520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41BE-A044-8E31-C7A1-B739D3D4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4F86E-B179-7C06-B4FC-5290592C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52A6B-1851-76FC-4D65-4B90C5D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8B7A5-18A0-D103-A38E-4B30201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FC72-25D6-3B16-5F64-32B22EF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7F22-A502-1962-1EDB-A255B9E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00CF5-D0B9-4964-F4CD-6314A717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329E6-F405-6E75-6F75-40060DF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072E-011D-0169-5E46-244637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19D2-B70D-6FF4-9DC0-1681F34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12E84-53F0-7186-9C12-0D18AD55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AE94-90B3-7985-8359-55A0ECB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49FAA-294F-77C7-1AEA-E3C41F04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7E732-9B36-3FC6-1282-F9A01B0E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97C3-ABC4-CB62-FA98-13D8B50A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C50B-2623-D656-6AE7-323DB4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BA780-D77A-58C8-7361-D55E5DCF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0B04-22CF-C72F-06F3-1589429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00CD-D925-3123-B8A9-0F4F234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209D-CA7A-0EAB-146E-DEA38F8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8CF0-C181-2D9A-2FDB-1B51A8B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1A34B-56EA-D3B8-0C9D-4EDFF8DE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C07D2-1F50-0C75-CC66-86587D4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4B04-D7F4-3E3C-9062-B7948486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25044-8C13-3FBA-FC60-8212336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081-954E-5C86-8708-545E63A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E6778-5EF0-80DC-6506-D5F27566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F3B30-628A-93F6-A7CD-A7600553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6072-2753-B5F4-7F32-54537F0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5398E-5543-E5BC-F63B-FB0CCAEE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483A0-DDD4-639B-54E0-B3DAA3A2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9581-98C3-264E-839D-E5C3990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64E67-3A52-A7A4-C04B-CBBF70D0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F3528-028F-53F0-9840-CD831F4B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5D882-5B0E-F86F-E7E3-AC80EA73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1310C-7D89-0A03-413B-2D29A8A6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5B03B-B145-366A-790B-80C999F3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D15ED-B30B-36C4-D128-7C8F0A9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8C8CC-5752-7DB5-E31B-3F121D2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9229-8E44-C90B-EB85-0F8F718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42BAD-48FD-1381-3C7C-792E9A77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3DBDE-7464-4145-A7DF-45103F87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18FE5-80CE-1417-6492-D5D4703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A0304-FA9D-EC59-02BE-9346751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1FDDB-9FB5-7161-6082-8B141CB0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D8BFF-3D42-5E37-C335-79F95B3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5E46-C93B-3042-3433-C8919DA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11313-794B-DAEB-048C-2A63E2E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EE781-C56E-C0BC-1C83-F5A0543E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6C89-12EE-A162-7617-A6E5A7F0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B2BE-4849-3AA0-624D-B23A75B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138C-EB76-6613-793B-CE2DE9D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E718-EB0B-0C9A-C0FD-AE51373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986E3-AD7E-2376-FFE0-F758F0A1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6737C-72BE-A710-CAD4-5239C6E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60749-3477-E026-3E38-FAEB23E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091D2-0646-811B-EA85-592269B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17C3-EFDD-799F-EDA2-683B75F9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8014B-D161-A3E6-A0A7-AE415BDC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80A64-E248-37CE-4C74-63B7BD8A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7C01-1422-485D-1E0D-5DCD6DA6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8730-A8E5-8F2C-CD52-6255280A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3456-C43B-EC3D-F1E4-84BE2828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4844691" y="1825917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线段树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3124D-57DF-3446-032F-21FF29A30A19}"/>
              </a:ext>
            </a:extLst>
          </p:cNvPr>
          <p:cNvSpPr txBox="1"/>
          <p:nvPr/>
        </p:nvSpPr>
        <p:spPr>
          <a:xfrm>
            <a:off x="4753320" y="2841580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2024 </a:t>
            </a:r>
            <a:r>
              <a:rPr lang="zh-CN" altLang="en-US" sz="3600" dirty="0">
                <a:latin typeface="+mj-lt"/>
              </a:rPr>
              <a:t>年 </a:t>
            </a:r>
            <a:r>
              <a:rPr lang="en-US" altLang="zh-CN" sz="3600" dirty="0">
                <a:latin typeface="+mj-lt"/>
              </a:rPr>
              <a:t>7 </a:t>
            </a:r>
            <a:r>
              <a:rPr lang="zh-CN" altLang="en-US" sz="3600" dirty="0">
                <a:latin typeface="+mj-lt"/>
              </a:rPr>
              <a:t>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4DBCE-CE57-EC44-78FF-501A12660869}"/>
              </a:ext>
            </a:extLst>
          </p:cNvPr>
          <p:cNvSpPr txBox="1"/>
          <p:nvPr/>
        </p:nvSpPr>
        <p:spPr>
          <a:xfrm>
            <a:off x="5200305" y="3997371"/>
            <a:ext cx="1865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feecle8146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31E4FC-B97D-5D33-E304-B7B52AF0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3576754855</a:t>
            </a:r>
            <a:r>
              <a:rPr lang="zh-CN" altLang="en-US" dirty="0"/>
              <a:t>，有问题欢迎课后提问。</a:t>
            </a:r>
          </a:p>
        </p:txBody>
      </p:sp>
    </p:spTree>
    <p:extLst>
      <p:ext uri="{BB962C8B-B14F-4D97-AF65-F5344CB8AC3E}">
        <p14:creationId xmlns:p14="http://schemas.microsoft.com/office/powerpoint/2010/main" val="11775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90008"/>
                <a:ext cx="11067880" cy="5342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懒标记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懒标记的基本思路是，只有当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j-lt"/>
                    <a:ea typeface="+mj-ea"/>
                  </a:rPr>
                  <a:t>需要用到</a:t>
                </a:r>
                <a:r>
                  <a:rPr lang="zh-CN" altLang="en-US" sz="2400" dirty="0">
                    <a:latin typeface="+mj-lt"/>
                    <a:ea typeface="+mj-ea"/>
                  </a:rPr>
                  <a:t>某个值时，才把修改真正作用在这个值上。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/>
                  <a:t>循环不变式：任意操作后，总有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的祖先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/>
                  <a:t>一般，同一个结点上维护的两个值最好不要相互影响，所以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不应同时出现在上式中。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理解上式，你就掌握了调试线段树代码的根本方法：将你的代码的输出结果和上式对比，看什么时候不满足了。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90008"/>
                <a:ext cx="11067880" cy="5342616"/>
              </a:xfrm>
              <a:prstGeom prst="rect">
                <a:avLst/>
              </a:prstGeom>
              <a:blipFill>
                <a:blip r:embed="rId2"/>
                <a:stretch>
                  <a:fillRect l="-882" t="-1254" r="-1653" b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</p:spTree>
    <p:extLst>
      <p:ext uri="{BB962C8B-B14F-4D97-AF65-F5344CB8AC3E}">
        <p14:creationId xmlns:p14="http://schemas.microsoft.com/office/powerpoint/2010/main" val="63124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90008"/>
                <a:ext cx="11067880" cy="5437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懒标记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b="1" dirty="0"/>
                  <a:t>目标</a:t>
                </a:r>
                <a:r>
                  <a:rPr lang="zh-CN" altLang="en-US" sz="2400" dirty="0"/>
                  <a:t>：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无论查询还是修改，用到的结点上都不该有标记了。</a:t>
                </a:r>
                <a:endParaRPr lang="en-US" altLang="zh-CN" sz="2400" dirty="0"/>
              </a:p>
              <a:p>
                <a:r>
                  <a:rPr lang="zh-CN" altLang="en-US" sz="2400" b="1" dirty="0"/>
                  <a:t>循环不变式</a:t>
                </a:r>
                <a:r>
                  <a:rPr lang="zh-CN" altLang="en-US" sz="2400" dirty="0"/>
                  <a:t>：任意操作后，总有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的祖先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进行任意操作时，首先在线段树上定位出区间，并进行适当的标记下传。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000" dirty="0"/>
                  <a:t>请你根据目标和循环不变式，回答以下问题：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标记下传的具体含义是？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同一操作时，不同结点的标记下传有没有顺序要求？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下传完标记后，查询和修改应分别进行什么后续操作？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90008"/>
                <a:ext cx="11067880" cy="5437194"/>
              </a:xfrm>
              <a:prstGeom prst="rect">
                <a:avLst/>
              </a:prstGeom>
              <a:blipFill>
                <a:blip r:embed="rId2"/>
                <a:stretch>
                  <a:fillRect l="-882" t="-1233" b="-1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</p:spTree>
    <p:extLst>
      <p:ext uri="{BB962C8B-B14F-4D97-AF65-F5344CB8AC3E}">
        <p14:creationId xmlns:p14="http://schemas.microsoft.com/office/powerpoint/2010/main" val="13841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90008"/>
            <a:ext cx="110678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懒标记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000" dirty="0"/>
              <a:t>请你根据目标和循环不变式，回答以下问题：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标记下传的具体含义是？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同一操作时，不同结点的标记下传有没有顺序要求？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下传完标记后，查询和修改应分别进行什么后续操作？</a:t>
            </a: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/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的祖先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423E927-9D87-A06C-98A7-38950E50287D}"/>
              </a:ext>
            </a:extLst>
          </p:cNvPr>
          <p:cNvSpPr txBox="1"/>
          <p:nvPr/>
        </p:nvSpPr>
        <p:spPr>
          <a:xfrm>
            <a:off x="699247" y="1980122"/>
            <a:ext cx="98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问题 </a:t>
            </a:r>
            <a:r>
              <a:rPr lang="en-US" altLang="zh-CN" sz="1800" dirty="0"/>
              <a:t>1</a:t>
            </a:r>
            <a:r>
              <a:rPr lang="zh-CN" altLang="en-US" sz="1800" dirty="0"/>
              <a:t>：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43140D-E8EB-46C3-4437-CCBB659AA765}"/>
              </a:ext>
            </a:extLst>
          </p:cNvPr>
          <p:cNvSpPr txBox="1"/>
          <p:nvPr/>
        </p:nvSpPr>
        <p:spPr>
          <a:xfrm>
            <a:off x="1687538" y="2349395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24791D-AB0B-E251-9283-9FFD17B490D7}"/>
              </a:ext>
            </a:extLst>
          </p:cNvPr>
          <p:cNvSpPr txBox="1"/>
          <p:nvPr/>
        </p:nvSpPr>
        <p:spPr>
          <a:xfrm>
            <a:off x="699246" y="4778865"/>
            <a:ext cx="8795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思考：为了维持循环不变式，</a:t>
            </a:r>
            <a:r>
              <a:rPr lang="en-US" altLang="zh-CN" sz="1800" dirty="0"/>
              <a:t>pushdown(p) </a:t>
            </a:r>
            <a:r>
              <a:rPr lang="zh-CN" altLang="en-US" sz="1800" dirty="0"/>
              <a:t>后需不需要 </a:t>
            </a:r>
            <a:r>
              <a:rPr lang="en-US" altLang="zh-CN" sz="1800" dirty="0"/>
              <a:t>pushup(p)</a:t>
            </a:r>
            <a:r>
              <a:rPr lang="zh-CN" altLang="en-US" sz="1800" dirty="0"/>
              <a:t>？</a:t>
            </a:r>
            <a:endParaRPr lang="en-US" altLang="zh-CN" sz="1800" dirty="0"/>
          </a:p>
          <a:p>
            <a:r>
              <a:rPr lang="zh-CN" altLang="en-US" i="1" dirty="0">
                <a:solidFill>
                  <a:schemeClr val="accent1"/>
                </a:solidFill>
              </a:rPr>
              <a:t>不需要</a:t>
            </a:r>
          </a:p>
        </p:txBody>
      </p:sp>
    </p:spTree>
    <p:extLst>
      <p:ext uri="{BB962C8B-B14F-4D97-AF65-F5344CB8AC3E}">
        <p14:creationId xmlns:p14="http://schemas.microsoft.com/office/powerpoint/2010/main" val="108167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90008"/>
            <a:ext cx="110678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懒标记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000" dirty="0"/>
              <a:t>请你根据目标和循环不变式，回答以下问题：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标记下传的具体含义是？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同一操作时，不同结点的标记下传有没有顺序要求？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下传完标记后，查询和修改应分别进行什么后续操作？</a:t>
            </a: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/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的祖先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23E927-9D87-A06C-98A7-38950E50287D}"/>
                  </a:ext>
                </a:extLst>
              </p:cNvPr>
              <p:cNvSpPr txBox="1"/>
              <p:nvPr/>
            </p:nvSpPr>
            <p:spPr>
              <a:xfrm>
                <a:off x="699246" y="1980122"/>
                <a:ext cx="10014935" cy="1962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问题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：应由浅到深下传标记。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问题 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r>
                  <a:rPr lang="zh-CN" altLang="en-US" sz="2000" dirty="0"/>
                  <a:t>查询操作，由于用到的结点上都没有标记，所以直接返回所有拆分出来结点的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dirty="0"/>
                  <a:t> 之和。</a:t>
                </a:r>
                <a:endParaRPr lang="en-US" altLang="zh-CN" sz="2000" dirty="0"/>
              </a:p>
              <a:p>
                <a:r>
                  <a:rPr lang="zh-CN" altLang="en-US" sz="2000" dirty="0"/>
                  <a:t>修改操作，只需对拆分出来的结点都执行 </a:t>
                </a:r>
                <a:r>
                  <a:rPr lang="en-US" altLang="zh-CN" sz="2000" dirty="0"/>
                  <a:t>Tag</a:t>
                </a:r>
                <a:r>
                  <a:rPr lang="zh-CN" altLang="en-US" sz="2000" dirty="0"/>
                  <a:t>，然后往上 </a:t>
                </a:r>
                <a:r>
                  <a:rPr lang="en-US" altLang="zh-CN" sz="2000" dirty="0"/>
                  <a:t>pushup</a:t>
                </a:r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23E927-9D87-A06C-98A7-38950E50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6" y="1980122"/>
                <a:ext cx="10014935" cy="1962653"/>
              </a:xfrm>
              <a:prstGeom prst="rect">
                <a:avLst/>
              </a:prstGeom>
              <a:blipFill>
                <a:blip r:embed="rId3"/>
                <a:stretch>
                  <a:fillRect l="-670" t="-2484" b="-4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624791D-AB0B-E251-9283-9FFD17B490D7}"/>
              </a:ext>
            </a:extLst>
          </p:cNvPr>
          <p:cNvSpPr txBox="1"/>
          <p:nvPr/>
        </p:nvSpPr>
        <p:spPr>
          <a:xfrm>
            <a:off x="699246" y="4256005"/>
            <a:ext cx="5738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思考：查询操作需不需要调用 </a:t>
            </a:r>
            <a:r>
              <a:rPr lang="en-US" altLang="zh-CN" sz="1800" dirty="0"/>
              <a:t>pushup</a:t>
            </a:r>
            <a:r>
              <a:rPr lang="zh-CN" altLang="en-US" sz="1800" dirty="0"/>
              <a:t>？</a:t>
            </a:r>
            <a:endParaRPr lang="en-US" altLang="zh-CN" sz="1800" dirty="0"/>
          </a:p>
          <a:p>
            <a:r>
              <a:rPr lang="zh-CN" altLang="en-US" i="1" dirty="0">
                <a:solidFill>
                  <a:schemeClr val="accent1"/>
                </a:solidFill>
              </a:rPr>
              <a:t>不需要</a:t>
            </a:r>
          </a:p>
        </p:txBody>
      </p:sp>
    </p:spTree>
    <p:extLst>
      <p:ext uri="{BB962C8B-B14F-4D97-AF65-F5344CB8AC3E}">
        <p14:creationId xmlns:p14="http://schemas.microsoft.com/office/powerpoint/2010/main" val="216304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90008"/>
            <a:ext cx="1106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懒标记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/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的祖先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23E927-9D87-A06C-98A7-38950E50287D}"/>
                  </a:ext>
                </a:extLst>
              </p:cNvPr>
              <p:cNvSpPr txBox="1"/>
              <p:nvPr/>
            </p:nvSpPr>
            <p:spPr>
              <a:xfrm>
                <a:off x="699246" y="1980122"/>
                <a:ext cx="10014935" cy="1962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问题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：应由浅到深下传标记。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问题 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r>
                  <a:rPr lang="zh-CN" altLang="en-US" sz="2000" dirty="0"/>
                  <a:t>查询操作，由于用到的结点上都没有标记，所以直接返回所有拆分出来结点的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dirty="0"/>
                  <a:t> 之和。</a:t>
                </a:r>
                <a:endParaRPr lang="en-US" altLang="zh-CN" sz="2000" dirty="0"/>
              </a:p>
              <a:p>
                <a:r>
                  <a:rPr lang="zh-CN" altLang="en-US" sz="2000" dirty="0"/>
                  <a:t>修改操作，只需对拆分出来的结点都执行 </a:t>
                </a:r>
                <a:r>
                  <a:rPr lang="en-US" altLang="zh-CN" sz="2000" dirty="0"/>
                  <a:t>Tag</a:t>
                </a:r>
                <a:r>
                  <a:rPr lang="zh-CN" altLang="en-US" sz="2000" dirty="0"/>
                  <a:t>，然后往上 </a:t>
                </a:r>
                <a:r>
                  <a:rPr lang="en-US" altLang="zh-CN" sz="2000" dirty="0"/>
                  <a:t>pushup</a:t>
                </a:r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23E927-9D87-A06C-98A7-38950E50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6" y="1980122"/>
                <a:ext cx="10014935" cy="1962653"/>
              </a:xfrm>
              <a:prstGeom prst="rect">
                <a:avLst/>
              </a:prstGeom>
              <a:blipFill>
                <a:blip r:embed="rId3"/>
                <a:stretch>
                  <a:fillRect l="-670" t="-2484" b="-4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3ADC4F8-C291-6A84-2BDB-F562A6806348}"/>
              </a:ext>
            </a:extLst>
          </p:cNvPr>
          <p:cNvSpPr txBox="1"/>
          <p:nvPr/>
        </p:nvSpPr>
        <p:spPr>
          <a:xfrm>
            <a:off x="699246" y="3936831"/>
            <a:ext cx="78813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pushup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48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90008"/>
            <a:ext cx="1106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懒标记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/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的祖先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23E927-9D87-A06C-98A7-38950E50287D}"/>
                  </a:ext>
                </a:extLst>
              </p:cNvPr>
              <p:cNvSpPr txBox="1"/>
              <p:nvPr/>
            </p:nvSpPr>
            <p:spPr>
              <a:xfrm>
                <a:off x="699246" y="1980122"/>
                <a:ext cx="10014935" cy="1962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问题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：应由浅到深下传标记。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问题 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r>
                  <a:rPr lang="zh-CN" altLang="en-US" sz="2000" dirty="0"/>
                  <a:t>查询操作，由于用到的结点上都没有标记，所以直接返回所有拆分出来结点的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dirty="0"/>
                  <a:t> 之和。</a:t>
                </a:r>
                <a:endParaRPr lang="en-US" altLang="zh-CN" sz="2000" dirty="0"/>
              </a:p>
              <a:p>
                <a:r>
                  <a:rPr lang="zh-CN" altLang="en-US" sz="2000" dirty="0"/>
                  <a:t>修改操作，只需对拆分出来的结点都执行 </a:t>
                </a:r>
                <a:r>
                  <a:rPr lang="en-US" altLang="zh-CN" sz="2000" dirty="0"/>
                  <a:t>Tag</a:t>
                </a:r>
                <a:r>
                  <a:rPr lang="zh-CN" altLang="en-US" sz="2000" dirty="0"/>
                  <a:t>，然后往上 </a:t>
                </a:r>
                <a:r>
                  <a:rPr lang="en-US" altLang="zh-CN" sz="2000" dirty="0"/>
                  <a:t>pushup</a:t>
                </a:r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23E927-9D87-A06C-98A7-38950E50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6" y="1980122"/>
                <a:ext cx="10014935" cy="1962653"/>
              </a:xfrm>
              <a:prstGeom prst="rect">
                <a:avLst/>
              </a:prstGeom>
              <a:blipFill>
                <a:blip r:embed="rId4"/>
                <a:stretch>
                  <a:fillRect l="-670" t="-2484" b="-4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3ADC4F8-C291-6A84-2BDB-F562A6806348}"/>
              </a:ext>
            </a:extLst>
          </p:cNvPr>
          <p:cNvSpPr txBox="1"/>
          <p:nvPr/>
        </p:nvSpPr>
        <p:spPr>
          <a:xfrm>
            <a:off x="699246" y="3936831"/>
            <a:ext cx="78813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E7002E-91D9-F357-2D08-76CDF51DDEB5}"/>
              </a:ext>
            </a:extLst>
          </p:cNvPr>
          <p:cNvSpPr txBox="1"/>
          <p:nvPr/>
        </p:nvSpPr>
        <p:spPr>
          <a:xfrm>
            <a:off x="6906082" y="4099788"/>
            <a:ext cx="5738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思考：叶子结点会不会被 </a:t>
            </a:r>
            <a:r>
              <a:rPr lang="en-US" altLang="zh-CN" dirty="0"/>
              <a:t>pushdown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i="1" dirty="0">
                <a:solidFill>
                  <a:schemeClr val="accent1"/>
                </a:solidFill>
              </a:rPr>
              <a:t>不会</a:t>
            </a:r>
          </a:p>
        </p:txBody>
      </p:sp>
    </p:spTree>
    <p:extLst>
      <p:ext uri="{BB962C8B-B14F-4D97-AF65-F5344CB8AC3E}">
        <p14:creationId xmlns:p14="http://schemas.microsoft.com/office/powerpoint/2010/main" val="213290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90008"/>
            <a:ext cx="1106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小结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/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en-US" altLang="zh-C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的祖先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CAF69F-7F6E-C09F-96AA-F7F9D336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53" y="1115077"/>
                <a:ext cx="6096000" cy="865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423E927-9D87-A06C-98A7-38950E50287D}"/>
              </a:ext>
            </a:extLst>
          </p:cNvPr>
          <p:cNvSpPr txBox="1"/>
          <p:nvPr/>
        </p:nvSpPr>
        <p:spPr>
          <a:xfrm>
            <a:off x="699246" y="1980122"/>
            <a:ext cx="100149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理解一个算法的最好方式是</a:t>
            </a:r>
            <a:endParaRPr lang="en-US" altLang="zh-CN" sz="2400" dirty="0"/>
          </a:p>
          <a:p>
            <a:endParaRPr lang="en-US" altLang="zh-CN" sz="2400" i="1" dirty="0"/>
          </a:p>
          <a:p>
            <a:pPr marL="457200" indent="-457200">
              <a:buAutoNum type="arabicPeriod"/>
            </a:pPr>
            <a:r>
              <a:rPr lang="zh-CN" altLang="en-US" sz="2400" i="1" dirty="0"/>
              <a:t>具体</a:t>
            </a:r>
            <a:r>
              <a:rPr lang="zh-CN" altLang="en-US" sz="2400" dirty="0"/>
              <a:t>地写出它满足的循环不变式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手动在小数据上模拟算法的运行流程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既要有感性的总体认知，也要有理性的具体分析。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通过今天的学习，你应当掌握：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线段树区间查询时间复杂度为何正确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查询区间时，用到了哪些点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懒标记的循环不变式</a:t>
            </a:r>
          </a:p>
        </p:txBody>
      </p:sp>
    </p:spTree>
    <p:extLst>
      <p:ext uri="{BB962C8B-B14F-4D97-AF65-F5344CB8AC3E}">
        <p14:creationId xmlns:p14="http://schemas.microsoft.com/office/powerpoint/2010/main" val="343936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90008"/>
                <a:ext cx="11067880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设计标记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现在在之前的操作基础上，加入区间乘操作。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为了使线段树同时支持两种操作，有两种修改方法：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打两个标记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𝑎𝑑𝑑𝑡𝑎𝑔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𝑚𝑢𝑙𝑡𝑎𝑔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分析标记性质，只打一种标记。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endParaRPr lang="en-US" altLang="zh-CN" sz="2400" dirty="0"/>
              </a:p>
              <a:p>
                <a:r>
                  <a:rPr lang="zh-CN" altLang="en-US" sz="2400" dirty="0"/>
                  <a:t>我们将采用第二种，只打一种标记。第一种的劣势是，同一个结点上不同标记存在顺序问题，当标记变得更复杂时难以弄清。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同时，第二种维护方法是普适的：只要一个问题能用线段树解决，就能只用一个标记解决。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90008"/>
                <a:ext cx="11067880" cy="5386090"/>
              </a:xfrm>
              <a:prstGeom prst="rect">
                <a:avLst/>
              </a:prstGeom>
              <a:blipFill>
                <a:blip r:embed="rId2"/>
                <a:stretch>
                  <a:fillRect l="-882" t="-1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支持区间加乘区间求和的线段树</a:t>
            </a:r>
          </a:p>
        </p:txBody>
      </p:sp>
    </p:spTree>
    <p:extLst>
      <p:ext uri="{BB962C8B-B14F-4D97-AF65-F5344CB8AC3E}">
        <p14:creationId xmlns:p14="http://schemas.microsoft.com/office/powerpoint/2010/main" val="103863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90008"/>
                <a:ext cx="11067880" cy="4581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设计标记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依次执行若干个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、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的操作后，最终的值总是什么形式？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总可以写作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𝑏𝐴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𝑏𝐵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:endParaRPr lang="en-US" altLang="zh-CN" sz="2400" dirty="0"/>
              </a:p>
              <a:p>
                <a:r>
                  <a:rPr lang="zh-CN" altLang="en-US" sz="2400" dirty="0"/>
                  <a:t>因此，可以设计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𝑡𝑎𝑔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数组为一个结构体，其中包含两个数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内的所有数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都应当被修改为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加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操作等价于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；乘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操作等价于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90008"/>
                <a:ext cx="11067880" cy="4581382"/>
              </a:xfrm>
              <a:prstGeom prst="rect">
                <a:avLst/>
              </a:prstGeom>
              <a:blipFill>
                <a:blip r:embed="rId2"/>
                <a:stretch>
                  <a:fillRect l="-882" t="-1463" b="-1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支持区间加乘区间求和的线段树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8133E2-3832-6729-350C-F6C6F2F65787}"/>
              </a:ext>
            </a:extLst>
          </p:cNvPr>
          <p:cNvSpPr txBox="1"/>
          <p:nvPr/>
        </p:nvSpPr>
        <p:spPr>
          <a:xfrm>
            <a:off x="6795245" y="3134368"/>
            <a:ext cx="5738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思考：</a:t>
            </a:r>
            <a:r>
              <a:rPr lang="en-US" altLang="zh-CN" sz="1800" dirty="0"/>
              <a:t>tag </a:t>
            </a:r>
            <a:r>
              <a:rPr lang="zh-CN" altLang="en-US" sz="1800" dirty="0"/>
              <a:t>数组初值应该是什么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i="1" dirty="0">
                <a:solidFill>
                  <a:schemeClr val="accent1"/>
                </a:solidFill>
              </a:rPr>
              <a:t>(1,0)</a:t>
            </a:r>
            <a:endParaRPr lang="zh-CN" alt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4451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标记的复合封闭性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/>
              <p:nvPr/>
            </p:nvSpPr>
            <p:spPr>
              <a:xfrm>
                <a:off x="1435138" y="1873725"/>
                <a:ext cx="9321721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/>
                  <a:t>“执行若干操作后，</a:t>
                </a:r>
                <a:r>
                  <a:rPr lang="zh-CN" altLang="en-US" sz="2000" dirty="0"/>
                  <a:t>最终的值总是某形式</a:t>
                </a:r>
                <a:r>
                  <a:rPr lang="zh-CN" altLang="en-US" sz="2200" dirty="0"/>
                  <a:t>”有一个专有名词来称呼：标记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在复合意义下是封闭的。</a:t>
                </a:r>
                <a:r>
                  <a:rPr lang="zh-CN" altLang="en-US" sz="2200" dirty="0"/>
                  <a:t>之所以叫做复合，是因为标记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𝑡𝑎𝑔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可以看作值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/>
                  <a:t> 到值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dirty="0"/>
                  <a:t> 的函数：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/>
                  <a:t> 在打了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𝑡𝑎𝑔</m:t>
                    </m:r>
                  </m:oMath>
                </a14:m>
                <a:r>
                  <a:rPr lang="zh-CN" altLang="en-US" sz="2200" dirty="0"/>
                  <a:t> 后变成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dirty="0"/>
                  <a:t>，就说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𝑡𝑎𝑔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dirty="0"/>
                  <a:t>。而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打了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之后再打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/>
                  <a:t>，其实就是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sz="2200" dirty="0"/>
                  <a:t>我们设计线段树上的标记时，复合封闭性是必须满足的条件。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通常用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符号表示标记的复合：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设计满足复合封闭性标记的方法，就是看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在经过若干操作后有没有什么普遍的形式。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38" y="1873725"/>
                <a:ext cx="9321721" cy="3816429"/>
              </a:xfrm>
              <a:prstGeom prst="rect">
                <a:avLst/>
              </a:prstGeom>
              <a:blipFill>
                <a:blip r:embed="rId3"/>
                <a:stretch>
                  <a:fillRect l="-850" t="-1118" b="-1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04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407133" y="1513755"/>
                <a:ext cx="91857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下图是一棵维护了序列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[10,11,12,13,14]</m:t>
                    </m:r>
                  </m:oMath>
                </a14:m>
                <a:r>
                  <a:rPr lang="zh-CN" altLang="en-US" sz="2400" dirty="0"/>
                  <a:t> 的线段树，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/>
                  <a:t> 数组表示区间和，红字表示该结点代表的区间。</a:t>
                </a:r>
                <a:endParaRPr lang="en-US" altLang="zh-CN" sz="2400" dirty="0"/>
              </a:p>
              <a:p>
                <a:r>
                  <a:rPr lang="zh-CN" altLang="en-US" sz="2400" dirty="0"/>
                  <a:t>斜体部分也称为 </a:t>
                </a:r>
                <a:r>
                  <a:rPr lang="en-US" altLang="zh-CN" sz="2400" dirty="0"/>
                  <a:t>pushup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13755"/>
                <a:ext cx="9185740" cy="1200329"/>
              </a:xfrm>
              <a:prstGeom prst="rect">
                <a:avLst/>
              </a:prstGeom>
              <a:blipFill>
                <a:blip r:embed="rId2"/>
                <a:stretch>
                  <a:fillRect l="-1062" t="-5584" r="-199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支持单点修改区间求和的线段树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0E1D53C5-64E4-2D91-8CCD-BE75F886F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038" y="2292193"/>
            <a:ext cx="5922815" cy="444211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DD28F8D-E848-E85F-9E75-177F16667F25}"/>
              </a:ext>
            </a:extLst>
          </p:cNvPr>
          <p:cNvSpPr txBox="1"/>
          <p:nvPr/>
        </p:nvSpPr>
        <p:spPr>
          <a:xfrm>
            <a:off x="5817504" y="2871529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i="1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i="1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i="1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i="1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n);</a:t>
            </a:r>
          </a:p>
        </p:txBody>
      </p:sp>
    </p:spTree>
    <p:extLst>
      <p:ext uri="{BB962C8B-B14F-4D97-AF65-F5344CB8AC3E}">
        <p14:creationId xmlns:p14="http://schemas.microsoft.com/office/powerpoint/2010/main" val="153416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90008"/>
            <a:ext cx="11067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设计标记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/>
              <a:t>懒标记的基本思路是，只有当</a:t>
            </a:r>
            <a:r>
              <a:rPr lang="zh-CN" altLang="en-US" sz="2400" dirty="0">
                <a:solidFill>
                  <a:srgbClr val="FF0000"/>
                </a:solidFill>
              </a:rPr>
              <a:t>需要用到</a:t>
            </a:r>
            <a:r>
              <a:rPr lang="zh-CN" altLang="en-US" sz="2400" dirty="0"/>
              <a:t>某个值时，才把修改真正作用在这个值上。</a:t>
            </a:r>
            <a:endParaRPr lang="en-US" altLang="zh-CN" sz="2400" dirty="0"/>
          </a:p>
          <a:p>
            <a:endParaRPr lang="en-US" altLang="zh-CN" sz="2400" b="1" dirty="0"/>
          </a:p>
          <a:p>
            <a:r>
              <a:rPr lang="zh-CN" altLang="en-US" sz="2400" b="1" dirty="0"/>
              <a:t>目标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chemeClr val="accent2"/>
                </a:solidFill>
              </a:rPr>
              <a:t>无论查询还是修改，用到的结点上都不该有标记了。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zh-CN" altLang="en-US" sz="2400" dirty="0"/>
              <a:t>思考：之前的 </a:t>
            </a:r>
            <a:r>
              <a:rPr lang="en-US" altLang="zh-CN" sz="2400" dirty="0" err="1"/>
              <a:t>Upd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Sum </a:t>
            </a:r>
            <a:r>
              <a:rPr lang="zh-CN" altLang="en-US" sz="2400" dirty="0"/>
              <a:t>函数需要进行怎样的修改？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支持区间加乘区间求和的线段树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05908F-2FF9-661B-FEFA-3997502686BA}"/>
              </a:ext>
            </a:extLst>
          </p:cNvPr>
          <p:cNvSpPr txBox="1"/>
          <p:nvPr/>
        </p:nvSpPr>
        <p:spPr>
          <a:xfrm>
            <a:off x="6192303" y="4278256"/>
            <a:ext cx="59588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Sum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完全不需要修改！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D3B32F-571F-6523-7D7A-F1AC8161ADE5}"/>
              </a:ext>
            </a:extLst>
          </p:cNvPr>
          <p:cNvSpPr txBox="1"/>
          <p:nvPr/>
        </p:nvSpPr>
        <p:spPr>
          <a:xfrm>
            <a:off x="699247" y="4278256"/>
            <a:ext cx="58770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ag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pushup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只需把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改成标记结构体！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3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90008"/>
                <a:ext cx="110678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下传标记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思考：下传标记的过程和之前相比有什么变化？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需要注意标记的顺序问题，父亲的标记更新，儿子已有的标记更老。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标记应当清空为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90008"/>
                <a:ext cx="11067880" cy="2308324"/>
              </a:xfrm>
              <a:prstGeom prst="rect">
                <a:avLst/>
              </a:prstGeom>
              <a:blipFill>
                <a:blip r:embed="rId3"/>
                <a:stretch>
                  <a:fillRect l="-882" t="-2902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支持区间加乘区间求和的线段树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24B0EE-47BE-B828-1F2A-9E550C8C1520}"/>
              </a:ext>
            </a:extLst>
          </p:cNvPr>
          <p:cNvSpPr txBox="1"/>
          <p:nvPr/>
        </p:nvSpPr>
        <p:spPr>
          <a:xfrm>
            <a:off x="699247" y="3798332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x -&gt; Ax + B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b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operator+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先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后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3C41F7-DD92-2C17-7E3E-0106403082C3}"/>
              </a:ext>
            </a:extLst>
          </p:cNvPr>
          <p:cNvSpPr txBox="1"/>
          <p:nvPr/>
        </p:nvSpPr>
        <p:spPr>
          <a:xfrm>
            <a:off x="5818909" y="3505944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maketag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6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CN" sz="16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注意调用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的先后顺序</a:t>
            </a:r>
            <a:endParaRPr lang="zh-CN" alt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zh-CN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282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99247" y="1490008"/>
            <a:ext cx="11067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标记有顺序的循环不变式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/>
              <a:t>请你写出区间加乘区间求和的线段树的循环不变式，想一想为什么它总是正确的。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支持区间加乘区间求和的线段树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12DBF8-BEA6-C39E-11A0-F24F57C6340E}"/>
                  </a:ext>
                </a:extLst>
              </p:cNvPr>
              <p:cNvSpPr txBox="1"/>
              <p:nvPr/>
            </p:nvSpPr>
            <p:spPr>
              <a:xfrm>
                <a:off x="1046969" y="3302619"/>
                <a:ext cx="10098062" cy="2722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在被祖先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标记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按照</m:t>
                      </m:r>
                      <m:r>
                        <a:rPr lang="zh-CN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由深到</m:t>
                      </m:r>
                      <m:r>
                        <a:rPr lang="zh-CN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浅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也就是</m:t>
                          </m:r>
                          <m:r>
                            <a:rPr lang="zh-CN" alt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由旧到新</m:t>
                          </m:r>
                        </m:e>
                      </m:d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的顺序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作用后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的值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一般地，把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𝑠𝑢𝑚</m:t>
                    </m:r>
                  </m:oMath>
                </a14:m>
                <a:r>
                  <a:rPr lang="zh-CN" altLang="en-US" sz="2400" dirty="0"/>
                  <a:t> 换成别的信息，这样的循环不变式也成立。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12DBF8-BEA6-C39E-11A0-F24F57C63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69" y="3302619"/>
                <a:ext cx="10098062" cy="2722605"/>
              </a:xfrm>
              <a:prstGeom prst="rect">
                <a:avLst/>
              </a:prstGeom>
              <a:blipFill>
                <a:blip r:embed="rId3"/>
                <a:stretch>
                  <a:fillRect l="-966" b="-3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34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给定一个数组，支持区间加、区间取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max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、求区间最大值。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请你设计标记，并说明 </a:t>
                </a:r>
                <a:r>
                  <a:rPr lang="en-US" altLang="zh-CN" sz="2400" dirty="0" err="1"/>
                  <a:t>maketag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pushdown </a:t>
                </a:r>
                <a:r>
                  <a:rPr lang="zh-CN" altLang="en-US" sz="2400" dirty="0"/>
                  <a:t>函数的写法。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标记：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1200329"/>
              </a:xfrm>
              <a:prstGeom prst="rect">
                <a:avLst/>
              </a:prstGeom>
              <a:blipFill>
                <a:blip r:embed="rId3"/>
                <a:stretch>
                  <a:fillRect l="-1028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0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给定一个数组，支持区间加、区间赋值、求区间最大值、求区间和。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4061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请你设计标记，并说明 </a:t>
                </a:r>
                <a:r>
                  <a:rPr lang="en-US" altLang="zh-CN" sz="2400" dirty="0" err="1"/>
                  <a:t>maketag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pushdown </a:t>
                </a:r>
                <a:r>
                  <a:rPr lang="zh-CN" altLang="en-US" sz="2400" dirty="0"/>
                  <a:t>函数的写法。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标记：维护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zh-CN" altLang="en-US" sz="2400" dirty="0"/>
                  <a:t>；若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，表示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1569660"/>
              </a:xfrm>
              <a:prstGeom prst="rect">
                <a:avLst/>
              </a:prstGeom>
              <a:blipFill>
                <a:blip r:embed="rId3"/>
                <a:stretch>
                  <a:fillRect l="-1028" t="-4280" b="-7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87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最大子段和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7876572" y="1532378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SP1043 / P4513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给定一个数组，支持单点修改，求区间最大子段和。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6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073862"/>
                <a:ext cx="9488394" cy="2706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本题中需要设计 </a:t>
                </a:r>
                <a:r>
                  <a:rPr lang="en-US" altLang="zh-CN" sz="2400" dirty="0"/>
                  <a:t>pushup </a:t>
                </a:r>
                <a:r>
                  <a:rPr lang="zh-CN" altLang="en-US" sz="2400" dirty="0"/>
                  <a:t>的信息。若仅仅维护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的最大子段和，则无法 </a:t>
                </a:r>
                <a:r>
                  <a:rPr lang="en-US" altLang="zh-CN" sz="2400" dirty="0"/>
                  <a:t>pushup</a:t>
                </a:r>
                <a:r>
                  <a:rPr lang="zh-CN" altLang="en-US" sz="2400" dirty="0"/>
                  <a:t>，因为新的最大子段和可能跨过区间中点。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但如果跨过区间中点，前半部分和后半部分就独立了，分别取最大后缀和最大前缀即可。因此，还得维护最大后缀和最大前缀。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为了求最大后缀、最大前缀，还需要维护</a:t>
                </a:r>
                <a:r>
                  <a:rPr lang="en-US" altLang="zh-CN" sz="2400" dirty="0"/>
                  <a:t>……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073862"/>
                <a:ext cx="9488394" cy="2706190"/>
              </a:xfrm>
              <a:prstGeom prst="rect">
                <a:avLst/>
              </a:prstGeom>
              <a:blipFill>
                <a:blip r:embed="rId3"/>
                <a:stretch>
                  <a:fillRect l="-1028" t="-2477" r="-321" b="-4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支持区间最大子段和的线段树</a:t>
            </a:r>
          </a:p>
        </p:txBody>
      </p:sp>
    </p:spTree>
    <p:extLst>
      <p:ext uri="{BB962C8B-B14F-4D97-AF65-F5344CB8AC3E}">
        <p14:creationId xmlns:p14="http://schemas.microsoft.com/office/powerpoint/2010/main" val="3064734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最大子段和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7876572" y="1532378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SP1043 / P4513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给定一个数组，支持单点修改，求区间最大子段和。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6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400370" y="4122640"/>
                <a:ext cx="561250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对每个结点维护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𝑙𝑚𝑥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𝑟𝑚𝑥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分别表示和、最大前缀、最大后缀、最大子段和，合并时分类讨论。为了避免空信息参与合并，在查询时需要注意代码细节，如右图。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本题有什么启示？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0" y="4122640"/>
                <a:ext cx="5612503" cy="2677656"/>
              </a:xfrm>
              <a:prstGeom prst="rect">
                <a:avLst/>
              </a:prstGeom>
              <a:blipFill>
                <a:blip r:embed="rId3"/>
                <a:stretch>
                  <a:fillRect l="-1739" t="-2500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支持区间最大子段和的线段树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98BE21-9B66-CEDF-09AE-97E97038828E}"/>
              </a:ext>
            </a:extLst>
          </p:cNvPr>
          <p:cNvSpPr txBox="1"/>
          <p:nvPr/>
        </p:nvSpPr>
        <p:spPr>
          <a:xfrm>
            <a:off x="5800435" y="4307306"/>
            <a:ext cx="61237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不用 </a:t>
            </a:r>
            <a:r>
              <a:rPr lang="en-US" altLang="zh-C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zh-CN" alt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，避免赋初值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1055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信息的可合并性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/>
              <p:nvPr/>
            </p:nvSpPr>
            <p:spPr>
              <a:xfrm>
                <a:off x="1435138" y="1873725"/>
                <a:ext cx="9321721" cy="3530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/>
                  <a:t>“能够 </a:t>
                </a:r>
                <a:r>
                  <a:rPr lang="en-US" altLang="zh-CN" sz="2200" dirty="0"/>
                  <a:t>pushup</a:t>
                </a:r>
                <a:r>
                  <a:rPr lang="zh-CN" altLang="en-US" sz="2200" dirty="0"/>
                  <a:t>”有一个专有名词来称呼：信息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是可合并的。</a:t>
                </a:r>
                <a:endParaRPr lang="en-US" altLang="zh-CN" sz="2200" dirty="0">
                  <a:solidFill>
                    <a:srgbClr val="FF0000"/>
                  </a:solidFill>
                </a:endParaRPr>
              </a:p>
              <a:p>
                <a:endParaRPr lang="en-US" altLang="zh-CN" sz="22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200" dirty="0">
                    <a:solidFill>
                      <a:schemeClr val="tx1"/>
                    </a:solidFill>
                  </a:rPr>
                  <a:t>如果只维护题目要求的信息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不可合并，不妨想想：如果已知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</a:rPr>
                  <a:t>，还需要知道什么（叫做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</a:rPr>
                  <a:t>）才能算出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</a:rPr>
                  <a:t>。</a:t>
                </a:r>
                <a:endParaRPr lang="en-US" altLang="zh-CN" sz="2200" dirty="0">
                  <a:solidFill>
                    <a:schemeClr val="tx1"/>
                  </a:solidFill>
                </a:endParaRPr>
              </a:p>
              <a:p>
                <a:endParaRPr lang="en-US" altLang="zh-CN" sz="2200" dirty="0"/>
              </a:p>
              <a:p>
                <a:r>
                  <a:rPr lang="zh-CN" altLang="en-US" sz="2200" dirty="0">
                    <a:solidFill>
                      <a:schemeClr val="tx1"/>
                    </a:solidFill>
                  </a:rPr>
                  <a:t>进一步，如果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还是不能算出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/>
                  <a:t>，想想：如果已知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200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200" dirty="0"/>
                  <a:t>，还需要知道什么才能算出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……</a:t>
                </a:r>
              </a:p>
              <a:p>
                <a:endParaRPr lang="en-US" altLang="zh-CN" sz="2200" dirty="0"/>
              </a:p>
              <a:p>
                <a:r>
                  <a:rPr lang="zh-CN" altLang="en-US" sz="2200" dirty="0">
                    <a:solidFill>
                      <a:schemeClr val="tx1"/>
                    </a:solidFill>
                  </a:rPr>
                  <a:t>依次类推，直到可合并。如果无论多少信息都不可合并，就需要反思一下这道题能否直接用线段树解决。</a:t>
                </a:r>
                <a:endParaRPr lang="en-US" altLang="zh-CN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38" y="1873725"/>
                <a:ext cx="9321721" cy="3530069"/>
              </a:xfrm>
              <a:prstGeom prst="rect">
                <a:avLst/>
              </a:prstGeom>
              <a:blipFill>
                <a:blip r:embed="rId3"/>
                <a:stretch>
                  <a:fillRect l="-850" t="-1554" r="-392" b="-2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85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5842477" y="992112"/>
                <a:ext cx="6017014" cy="268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基本性质：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根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结点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的编号为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1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号点的儿子为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共有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层，第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层有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个结点。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同一层不同结点覆盖的下标不相交。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endParaRPr lang="en-US" altLang="zh-CN" sz="2400" dirty="0"/>
              </a:p>
              <a:p>
                <a:r>
                  <a:rPr lang="zh-CN" altLang="en-US" sz="2400" dirty="0"/>
                  <a:t>小练习：试分析下面代码的时间复杂度。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477" y="992112"/>
                <a:ext cx="6017014" cy="2689582"/>
              </a:xfrm>
              <a:prstGeom prst="rect">
                <a:avLst/>
              </a:prstGeom>
              <a:blipFill>
                <a:blip r:embed="rId2"/>
                <a:stretch>
                  <a:fillRect l="-1520" t="-2494" r="-6687" b="-3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支持单点修改区间求和的线段树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0E1D53C5-64E4-2D91-8CCD-BE75F886F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30036"/>
            <a:ext cx="6232794" cy="46745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12BBDD-FE97-50EF-5C93-6D05A6D5DB63}"/>
              </a:ext>
            </a:extLst>
          </p:cNvPr>
          <p:cNvSpPr txBox="1"/>
          <p:nvPr/>
        </p:nvSpPr>
        <p:spPr>
          <a:xfrm>
            <a:off x="5734587" y="3733497"/>
            <a:ext cx="62327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n);</a:t>
            </a:r>
          </a:p>
        </p:txBody>
      </p:sp>
    </p:spTree>
    <p:extLst>
      <p:ext uri="{BB962C8B-B14F-4D97-AF65-F5344CB8AC3E}">
        <p14:creationId xmlns:p14="http://schemas.microsoft.com/office/powerpoint/2010/main" val="120079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5842477" y="1334006"/>
                <a:ext cx="6017014" cy="310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区间求和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在线段树上把给定区间拆成个数最少的小区间：例如，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+[4,5]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思考：下面函数的返回值具体意义是什么？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返回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∩[</m:t>
                    </m:r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的和。</a:t>
                </a:r>
                <a:endParaRPr lang="en-US" altLang="zh-CN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477" y="1334006"/>
                <a:ext cx="6017014" cy="3101939"/>
              </a:xfrm>
              <a:prstGeom prst="rect">
                <a:avLst/>
              </a:prstGeom>
              <a:blipFill>
                <a:blip r:embed="rId2"/>
                <a:stretch>
                  <a:fillRect l="-1520" t="-2161" r="-912" b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支持单点修改区间求和的线段树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0E1D53C5-64E4-2D91-8CCD-BE75F886F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30036"/>
            <a:ext cx="6232794" cy="46745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12BBDD-FE97-50EF-5C93-6D05A6D5DB63}"/>
              </a:ext>
            </a:extLst>
          </p:cNvPr>
          <p:cNvSpPr txBox="1"/>
          <p:nvPr/>
        </p:nvSpPr>
        <p:spPr>
          <a:xfrm>
            <a:off x="4449362" y="4633149"/>
            <a:ext cx="74101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384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90008"/>
                <a:ext cx="1022930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区间求和的时间复杂度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拆分出的区间可以分为“左”“右”两部分，两部分均包含线段树上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深度严格递增</a:t>
                </a:r>
                <a:r>
                  <a:rPr lang="zh-CN" altLang="en-US" sz="2400" dirty="0"/>
                  <a:t>的若干个结点，且后一个点是前一个点的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兄弟的子结点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按照斜体两部分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第一次同时满足</a:t>
                </a:r>
                <a:r>
                  <a:rPr lang="zh-CN" altLang="en-US" sz="2400" dirty="0"/>
                  <a:t>的结点分开考虑，其祖先和子树内都访问了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个点，总共访问结点数量也就不超过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90008"/>
                <a:ext cx="10229308" cy="2677656"/>
              </a:xfrm>
              <a:prstGeom prst="rect">
                <a:avLst/>
              </a:prstGeom>
              <a:blipFill>
                <a:blip r:embed="rId2"/>
                <a:stretch>
                  <a:fillRect l="-954" t="-2500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支持单点修改区间求和的线段树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12BBDD-FE97-50EF-5C93-6D05A6D5DB63}"/>
              </a:ext>
            </a:extLst>
          </p:cNvPr>
          <p:cNvSpPr txBox="1"/>
          <p:nvPr/>
        </p:nvSpPr>
        <p:spPr>
          <a:xfrm>
            <a:off x="2580967" y="4398495"/>
            <a:ext cx="76839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i="1" u="sng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i="1" u="sng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i="1" u="sng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64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认识线段树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5842477" y="1334006"/>
                <a:ext cx="60170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单点修改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在左图的线段树中，假设要将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修改为 </a:t>
                </a:r>
                <a:r>
                  <a:rPr lang="en-US" altLang="zh-CN" sz="2400" dirty="0"/>
                  <a:t>12</a:t>
                </a:r>
                <a:r>
                  <a:rPr lang="zh-CN" altLang="en-US" sz="2400" dirty="0"/>
                  <a:t>，则哪些结点的值会受到影响？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事实上，只有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对应的叶子到根链上的结点的值需要更新。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若要将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，只需把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对应叶子到根链上的结点里保存的和加上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，就能保证线段树的正确性。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477" y="1334006"/>
                <a:ext cx="6017014" cy="4524315"/>
              </a:xfrm>
              <a:prstGeom prst="rect">
                <a:avLst/>
              </a:prstGeom>
              <a:blipFill>
                <a:blip r:embed="rId2"/>
                <a:stretch>
                  <a:fillRect l="-1520" t="-1482" r="-6586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支持单点修改区间求和的线段树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0E1D53C5-64E4-2D91-8CCD-BE75F886F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30036"/>
            <a:ext cx="6232794" cy="46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4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循环不变式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/>
              <p:nvPr/>
            </p:nvSpPr>
            <p:spPr>
              <a:xfrm>
                <a:off x="1435138" y="1873725"/>
                <a:ext cx="9321721" cy="4324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/>
                  <a:t>上面的解释看上去很清晰，但仍然有含糊其辞的地方。“线段树的正确性”能否更具体地表述？</a:t>
                </a:r>
                <a:endParaRPr lang="en-US" altLang="zh-CN" sz="2200" dirty="0"/>
              </a:p>
              <a:p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可以将其拆解为：</a:t>
                </a:r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查询结果的正确性：查询返回的结果总正确。</a:t>
                </a:r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修改操作的正确性：每次修改完成后，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2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都成立。</a:t>
                </a:r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在单修区查线段树上，这两点都比较显然，毋需多言。不过，对于类似的命题，有一个专有名词来称呼：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循环不变式。</a:t>
                </a:r>
                <a:endParaRPr lang="en-US" altLang="zh-CN" sz="22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当数据结构变得更复杂时，思考“这个数据结构的循环不变式</a:t>
                </a:r>
                <a:r>
                  <a:rPr lang="zh-CN" altLang="en-US" sz="2200" b="1" i="1" dirty="0">
                    <a:solidFill>
                      <a:schemeClr val="bg1">
                        <a:lumMod val="50000"/>
                      </a:schemeClr>
                    </a:solidFill>
                  </a:rPr>
                  <a:t>具体</a:t>
                </a:r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是什么”有助于理清思路。</a:t>
                </a:r>
                <a:endParaRPr lang="en-US" altLang="zh-CN" sz="2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38" y="1873725"/>
                <a:ext cx="9321721" cy="4324261"/>
              </a:xfrm>
              <a:prstGeom prst="rect">
                <a:avLst/>
              </a:prstGeom>
              <a:blipFill>
                <a:blip r:embed="rId3"/>
                <a:stretch>
                  <a:fillRect l="-850" t="-986" r="-1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6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6174986" y="1394690"/>
            <a:ext cx="60170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单点修改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/>
              <a:t>有两种写法：算变化量，或者每次都重新 </a:t>
            </a:r>
            <a:r>
              <a:rPr lang="en-US" altLang="zh-CN" sz="2400" dirty="0"/>
              <a:t>pushup</a:t>
            </a:r>
            <a:r>
              <a:rPr lang="zh-CN" altLang="en-US" sz="2400" dirty="0"/>
              <a:t>。前者常数可能小一些，但适用范围更窄；后者反之。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只要没有特殊要求，通常采用后者。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练习题：洛谷 </a:t>
            </a:r>
            <a:r>
              <a:rPr lang="en-US" altLang="zh-CN" sz="2400" dirty="0"/>
              <a:t>P3374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4822337" y="345781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支持单点修改区间求和的线段树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20B529-45B5-D6E1-9853-A2E8FF99C584}"/>
              </a:ext>
            </a:extLst>
          </p:cNvPr>
          <p:cNvSpPr txBox="1"/>
          <p:nvPr/>
        </p:nvSpPr>
        <p:spPr>
          <a:xfrm>
            <a:off x="131715" y="1394691"/>
            <a:ext cx="64544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a[x] += y, with increment</a:t>
            </a:r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6482C8-28CB-08CF-2DCD-ADC301C8D728}"/>
              </a:ext>
            </a:extLst>
          </p:cNvPr>
          <p:cNvSpPr txBox="1"/>
          <p:nvPr/>
        </p:nvSpPr>
        <p:spPr>
          <a:xfrm>
            <a:off x="131715" y="3703015"/>
            <a:ext cx="108694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pushup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 }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a[x] += y, with pushup</a:t>
            </a:r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pushup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5863782-F105-DC4B-9A1C-8B4FB7C5072A}"/>
              </a:ext>
            </a:extLst>
          </p:cNvPr>
          <p:cNvCxnSpPr/>
          <p:nvPr/>
        </p:nvCxnSpPr>
        <p:spPr>
          <a:xfrm>
            <a:off x="164519" y="3703015"/>
            <a:ext cx="7765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0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90008"/>
                <a:ext cx="110678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懒标记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懒标记的基本思路是，只有当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j-lt"/>
                    <a:ea typeface="+mj-ea"/>
                  </a:rPr>
                  <a:t>需要用到</a:t>
                </a:r>
                <a:r>
                  <a:rPr lang="zh-CN" altLang="en-US" sz="2400" dirty="0">
                    <a:latin typeface="+mj-lt"/>
                    <a:ea typeface="+mj-ea"/>
                  </a:rPr>
                  <a:t>某个值时，才把修改真正作用在这个值上。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/>
                  <a:t>操作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“直接用到”的结点就是构成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的最小覆盖的结点；而找到这些结点的过程又用到了这些结点的祖先结点。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90008"/>
                <a:ext cx="11067880" cy="2308324"/>
              </a:xfrm>
              <a:prstGeom prst="rect">
                <a:avLst/>
              </a:prstGeom>
              <a:blipFill>
                <a:blip r:embed="rId2"/>
                <a:stretch>
                  <a:fillRect l="-882" t="-2902" r="-1653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5285606" y="345781"/>
            <a:ext cx="620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支持区间加区间求和的线段树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CE5A37-96E3-4880-748F-44E036E24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500" y="3798332"/>
            <a:ext cx="4076898" cy="3059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A431E9-E738-DEF5-8C8B-73C91DB69BFF}"/>
                  </a:ext>
                </a:extLst>
              </p:cNvPr>
              <p:cNvSpPr txBox="1"/>
              <p:nvPr/>
            </p:nvSpPr>
            <p:spPr>
              <a:xfrm>
                <a:off x="5988775" y="4536995"/>
                <a:ext cx="55039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查询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修改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[3,5]</m:t>
                    </m:r>
                  </m:oMath>
                </a14:m>
                <a:r>
                  <a:rPr lang="zh-CN" altLang="en-US" sz="2400" dirty="0"/>
                  <a:t>，如左图。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无论查询还是修改，用到的结点上都不该有标记了。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A431E9-E738-DEF5-8C8B-73C91DB69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775" y="4536995"/>
                <a:ext cx="5503978" cy="1569660"/>
              </a:xfrm>
              <a:prstGeom prst="rect">
                <a:avLst/>
              </a:prstGeom>
              <a:blipFill>
                <a:blip r:embed="rId4"/>
                <a:stretch>
                  <a:fillRect l="-1661" t="-4264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6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mbria"/>
        <a:ea typeface="楷体"/>
        <a:cs typeface=""/>
      </a:majorFont>
      <a:minorFont>
        <a:latin typeface="Cambri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4091</Words>
  <Application>Microsoft Office PowerPoint</Application>
  <PresentationFormat>宽屏</PresentationFormat>
  <Paragraphs>413</Paragraphs>
  <Slides>27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Arial</vt:lpstr>
      <vt:lpstr>Cambria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Rotate Subari</dc:creator>
  <cp:lastModifiedBy>思远 罗</cp:lastModifiedBy>
  <cp:revision>839</cp:revision>
  <cp:lastPrinted>2024-07-17T08:03:57Z</cp:lastPrinted>
  <dcterms:created xsi:type="dcterms:W3CDTF">2024-04-08T13:02:55Z</dcterms:created>
  <dcterms:modified xsi:type="dcterms:W3CDTF">2024-08-25T01:49:40Z</dcterms:modified>
</cp:coreProperties>
</file>