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99" r:id="rId3"/>
    <p:sldId id="340" r:id="rId4"/>
    <p:sldId id="341" r:id="rId5"/>
    <p:sldId id="342" r:id="rId6"/>
    <p:sldId id="343" r:id="rId7"/>
    <p:sldId id="329" r:id="rId8"/>
    <p:sldId id="344" r:id="rId9"/>
    <p:sldId id="360" r:id="rId10"/>
    <p:sldId id="361" r:id="rId11"/>
    <p:sldId id="362" r:id="rId12"/>
    <p:sldId id="363" r:id="rId13"/>
    <p:sldId id="364" r:id="rId14"/>
    <p:sldId id="365" r:id="rId15"/>
    <p:sldId id="370" r:id="rId16"/>
    <p:sldId id="368" r:id="rId17"/>
    <p:sldId id="371" r:id="rId18"/>
    <p:sldId id="37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23BA5-30BC-4745-9AC5-345338C6F2FA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712BF-4BE4-4529-9C72-6E5234D30C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49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369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270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680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353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438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853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06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12BF-4BE4-4529-9C72-6E5234D30C8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074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541BE-A044-8E31-C7A1-B739D3D46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A4F86E-B179-7C06-B4FC-5290592C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052A6B-1851-76FC-4D65-4B90C5D0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28B7A5-18A0-D103-A38E-4B302019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3FC72-25D6-3B16-5F64-32B22EFD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54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27F22-A502-1962-1EDB-A255B9E5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800CF5-D0B9-4964-F4CD-6314A7172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329E6-F405-6E75-6F75-40060DF6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65072E-011D-0169-5E46-244637D9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119D2-B70D-6FF4-9DC0-1681F347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48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012E84-53F0-7186-9C12-0D18AD554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2DAE94-90B3-7985-8359-55A0ECB0D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349FAA-294F-77C7-1AEA-E3C41F04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47E732-9B36-3FC6-1282-F9A01B0E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0597C3-ABC4-CB62-FA98-13D8B50A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93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C50B-2623-D656-6AE7-323DB43E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ABA780-D77A-58C8-7361-D55E5DCFC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810B04-22CF-C72F-06F3-15894292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000CD-D925-3123-B8A9-0F4F2345F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6209D-CA7A-0EAB-146E-DEA38F83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22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08CF0-C181-2D9A-2FDB-1B51A8B35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E1A34B-56EA-D3B8-0C9D-4EDFF8DEF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C07D2-1F50-0C75-CC66-86587D457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AB4B04-D7F4-3E3C-9062-B7948486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F25044-8C13-3FBA-FC60-8212336C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1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69081-954E-5C86-8708-545E63A1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E6778-5EF0-80DC-6506-D5F27566C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6F3B30-628A-93F6-A7CD-A76005531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FD6072-2753-B5F4-7F32-54537F06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35398E-5543-E5BC-F63B-FB0CCAEE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A483A0-DDD4-639B-54E0-B3DAA3A2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29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A9581-98C3-264E-839D-E5C39903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364E67-3A52-A7A4-C04B-CBBF70D01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4F3528-028F-53F0-9840-CD831F4BF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05D882-5B0E-F86F-E7E3-AC80EA734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C1310C-7D89-0A03-413B-2D29A8A65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05B03B-B145-366A-790B-80C999F3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FD15ED-B30B-36C4-D128-7C8F0A9C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38C8CC-5752-7DB5-E31B-3F121D22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48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C9229-8E44-C90B-EB85-0F8F7183A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A42BAD-48FD-1381-3C7C-792E9A77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B3DBDE-7464-4145-A7DF-45103F87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C18FE5-80CE-1417-6492-D5D4703A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76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BA0304-FA9D-EC59-02BE-93467518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A1FDDB-9FB5-7161-6082-8B141CB05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6D8BFF-3D42-5E37-C335-79F95B36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54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55E46-C93B-3042-3433-C8919DAE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511313-794B-DAEB-048C-2A63E2E17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FEE781-C56E-C0BC-1C83-F5A0543E5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F76C89-12EE-A162-7617-A6E5A7F0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1B2BE-4849-3AA0-624D-B23A75B8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1D138C-EB76-6613-793B-CE2DE9DC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50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AE718-EB0B-0C9A-C0FD-AE51373B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E986E3-AD7E-2376-FFE0-F758F0A1E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06737C-72BE-A710-CAD4-5239C6EE2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760749-3477-E026-3E38-FAEB23E3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03CF-F49A-405C-B552-A7BC870A0E39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091D2-0646-811B-EA85-592269B0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217C3-EFDD-799F-EDA2-683B75F9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71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A8014B-D161-A3E6-A0A7-AE415BDC2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D80A64-E248-37CE-4C74-63B7BD8AD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57C01-1422-485D-1E0D-5DCD6DA64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403CF-F49A-405C-B552-A7BC870A0E39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588730-A8E5-8F2C-CD52-6255280A2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153456-C43B-EC3D-F1E4-84BE2828C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B900C-B111-4AB0-8E9C-126991DA5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81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1404618" y="1825917"/>
            <a:ext cx="94564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latin typeface="+mn-ea"/>
              </a:rPr>
              <a:t>树状数组，倍增和树上问题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83124D-57DF-3446-032F-21FF29A30A19}"/>
              </a:ext>
            </a:extLst>
          </p:cNvPr>
          <p:cNvSpPr txBox="1"/>
          <p:nvPr/>
        </p:nvSpPr>
        <p:spPr>
          <a:xfrm>
            <a:off x="4753320" y="2841580"/>
            <a:ext cx="268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+mj-lt"/>
              </a:rPr>
              <a:t>2024 </a:t>
            </a:r>
            <a:r>
              <a:rPr lang="zh-CN" altLang="en-US" sz="3600" dirty="0">
                <a:latin typeface="+mj-lt"/>
              </a:rPr>
              <a:t>年 </a:t>
            </a:r>
            <a:r>
              <a:rPr lang="en-US" altLang="zh-CN" sz="3600" dirty="0">
                <a:latin typeface="+mj-lt"/>
              </a:rPr>
              <a:t>7 </a:t>
            </a:r>
            <a:r>
              <a:rPr lang="zh-CN" altLang="en-US" sz="3600" dirty="0">
                <a:latin typeface="+mj-lt"/>
              </a:rPr>
              <a:t>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54DBCE-CE57-EC44-78FF-501A12660869}"/>
              </a:ext>
            </a:extLst>
          </p:cNvPr>
          <p:cNvSpPr txBox="1"/>
          <p:nvPr/>
        </p:nvSpPr>
        <p:spPr>
          <a:xfrm>
            <a:off x="5200305" y="3997371"/>
            <a:ext cx="1865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feecle8146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531E4FC-B97D-5D33-E304-B7B52AF0B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QQ</a:t>
            </a:r>
            <a:r>
              <a:rPr lang="zh-CN" altLang="en-US" dirty="0"/>
              <a:t>：</a:t>
            </a:r>
            <a:r>
              <a:rPr lang="en-US" altLang="zh-CN" dirty="0"/>
              <a:t>3576754855</a:t>
            </a:r>
            <a:r>
              <a:rPr lang="zh-CN" altLang="en-US" dirty="0"/>
              <a:t>，有问题欢迎课后提问。</a:t>
            </a:r>
          </a:p>
        </p:txBody>
      </p:sp>
    </p:spTree>
    <p:extLst>
      <p:ext uri="{BB962C8B-B14F-4D97-AF65-F5344CB8AC3E}">
        <p14:creationId xmlns:p14="http://schemas.microsoft.com/office/powerpoint/2010/main" val="1177560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倍增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树上倍增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/>
              <p:nvPr/>
            </p:nvSpPr>
            <p:spPr>
              <a:xfrm>
                <a:off x="699247" y="1568467"/>
                <a:ext cx="5561536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accent2">
                        <a:lumMod val="75000"/>
                      </a:schemeClr>
                    </a:solidFill>
                  </a:rPr>
                  <a:t>LCA</a:t>
                </a:r>
              </a:p>
              <a:p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2400" dirty="0"/>
                  <a:t>定义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的最近公共祖先 </a:t>
                </a:r>
                <a:r>
                  <a:rPr lang="en-US" altLang="zh-CN" sz="2400" dirty="0"/>
                  <a:t>LCA </a:t>
                </a:r>
                <a:r>
                  <a:rPr lang="zh-CN" altLang="en-US" sz="2400" dirty="0"/>
                  <a:t>为两者深度最深的公共祖先。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性质：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在树上的路径可以拆分为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𝐿𝐶𝐴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LCA </a:t>
                </a:r>
                <a:r>
                  <a:rPr lang="zh-CN" altLang="en-US" sz="2400" dirty="0"/>
                  <a:t>的求法分两步：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:r>
                  <a:rPr lang="zh-CN" altLang="en-US" sz="2400" dirty="0"/>
                  <a:t>使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中较深的一方爬到另一方的深度。</a:t>
                </a:r>
                <a:endParaRPr lang="en-US" altLang="zh-CN" sz="24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同时爬树，直到两者相遇。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思考：两步分别怎么实现？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568467"/>
                <a:ext cx="5561536" cy="5262979"/>
              </a:xfrm>
              <a:prstGeom prst="rect">
                <a:avLst/>
              </a:prstGeom>
              <a:blipFill>
                <a:blip r:embed="rId3"/>
                <a:stretch>
                  <a:fillRect l="-1754" t="-926" r="-548" b="-1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9B94345C-A153-07A5-3FD6-06540BDAC45A}"/>
              </a:ext>
            </a:extLst>
          </p:cNvPr>
          <p:cNvSpPr txBox="1"/>
          <p:nvPr/>
        </p:nvSpPr>
        <p:spPr>
          <a:xfrm>
            <a:off x="6260783" y="2883486"/>
            <a:ext cx="609790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LCA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swap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// </a:t>
            </a:r>
            <a:r>
              <a:rPr lang="zh-CN" alt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注意</a:t>
            </a:r>
            <a:endParaRPr lang="en-US" altLang="zh-CN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^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472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倍增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树上倍增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/>
              <p:nvPr/>
            </p:nvSpPr>
            <p:spPr>
              <a:xfrm>
                <a:off x="699247" y="1568467"/>
                <a:ext cx="10793506" cy="4951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树上路径信息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2400" dirty="0"/>
                  <a:t>对于有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可减性</a:t>
                </a:r>
                <a:r>
                  <a:rPr lang="zh-CN" altLang="en-US" sz="2400" dirty="0"/>
                  <a:t>的信息，可以将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的路径拆分成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sz="2400" dirty="0"/>
                  <a:t> 条到根链。</a:t>
                </a:r>
                <a:endParaRPr lang="en-US" altLang="zh-CN" sz="2400" dirty="0"/>
              </a:p>
              <a:p>
                <a:r>
                  <a:rPr lang="zh-CN" altLang="en-US" sz="2400" dirty="0"/>
                  <a:t>需要特别注意 </a:t>
                </a:r>
                <a:r>
                  <a:rPr lang="en-US" altLang="zh-CN" sz="2400" dirty="0"/>
                  <a:t>LCA </a:t>
                </a:r>
                <a:r>
                  <a:rPr lang="zh-CN" altLang="en-US" sz="2400" dirty="0"/>
                  <a:t>周围。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例 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：多次询问两点间路径上的边权和。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𝑑𝑖𝑠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𝑑𝑖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𝑑𝑖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𝑑𝑖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𝑙𝑐𝑎</m:t>
                          </m:r>
                        </m:sub>
                      </m:sSub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例 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：多次询问两点间路径上的点权和。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𝑑𝑖𝑠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𝑑𝑖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𝑑𝑖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𝑑𝑖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𝑙𝑐𝑎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𝑙𝑐𝑎</m:t>
                          </m:r>
                        </m:sub>
                      </m:sSub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568467"/>
                <a:ext cx="10793506" cy="4951997"/>
              </a:xfrm>
              <a:prstGeom prst="rect">
                <a:avLst/>
              </a:prstGeom>
              <a:blipFill>
                <a:blip r:embed="rId3"/>
                <a:stretch>
                  <a:fillRect l="-904" t="-1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873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倍增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树上倍增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/>
              <p:nvPr/>
            </p:nvSpPr>
            <p:spPr>
              <a:xfrm>
                <a:off x="699247" y="1568467"/>
                <a:ext cx="10793506" cy="4900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树上路径信息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2400" dirty="0"/>
                  <a:t>对于没有可减性但有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可合并性</a:t>
                </a:r>
                <a:r>
                  <a:rPr lang="zh-CN" altLang="en-US" sz="2400" dirty="0"/>
                  <a:t>的信息，可以将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的路径拆分成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条直上直下的、长度为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2400" dirty="0"/>
                  <a:t> 的链，有时需要注意顺序问题。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这里，信息设计的方法和线段树是一样的。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例 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：询问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路径上的点点权依次拼接形成数组的最大子段和。</a:t>
                </a:r>
                <a:endParaRPr lang="en-US" altLang="zh-CN" sz="2400" dirty="0"/>
              </a:p>
              <a:p>
                <a:r>
                  <a:rPr lang="zh-CN" altLang="en-US" sz="2400" dirty="0"/>
                  <a:t>维护四元组。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例 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：点权保证是 </a:t>
                </a:r>
                <a:r>
                  <a:rPr lang="en-US" altLang="zh-CN" sz="2400" dirty="0"/>
                  <a:t>0~9 </a:t>
                </a:r>
                <a:r>
                  <a:rPr lang="zh-CN" altLang="en-US" sz="2400" dirty="0"/>
                  <a:t>的整数，询问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路径上的点点权依次拼接形成整数的值。</a:t>
                </a:r>
                <a:endParaRPr lang="en-US" altLang="zh-CN" sz="2400" dirty="0"/>
              </a:p>
              <a:p>
                <a:r>
                  <a:rPr lang="zh-CN" altLang="en-US" sz="2400" dirty="0"/>
                  <a:t>维护路径长度和权值。需要对上和下维护两种倍增数组。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568467"/>
                <a:ext cx="10793506" cy="4900188"/>
              </a:xfrm>
              <a:prstGeom prst="rect">
                <a:avLst/>
              </a:prstGeom>
              <a:blipFill>
                <a:blip r:embed="rId3"/>
                <a:stretch>
                  <a:fillRect l="-904" t="-1368" b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44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倍增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147513" y="345781"/>
            <a:ext cx="1345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>
                <a:latin typeface="+mn-ea"/>
              </a:rPr>
              <a:t>ST </a:t>
            </a:r>
            <a:r>
              <a:rPr lang="zh-CN" altLang="en-US" sz="3600" b="1" dirty="0">
                <a:latin typeface="+mn-ea"/>
              </a:rPr>
              <a:t>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/>
              <p:nvPr/>
            </p:nvSpPr>
            <p:spPr>
              <a:xfrm>
                <a:off x="699247" y="1568467"/>
                <a:ext cx="10793506" cy="4168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幂等信息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2400" dirty="0"/>
                  <a:t>某个信息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 是幂等的，就是说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合并之后还是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，例如：路径最大值、路径 </a:t>
                </a:r>
                <a:r>
                  <a:rPr lang="en-US" altLang="zh-CN" sz="2400" dirty="0" err="1"/>
                  <a:t>gcd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等都是幂等信息。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对于幂等信息，原先合并要求“不重不漏、顺序不变”，现在只需要“不漏”就够了。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可以把任意一条直上直下的长为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𝑙𝑒𝑛</m:t>
                    </m:r>
                  </m:oMath>
                </a14:m>
                <a:r>
                  <a:rPr lang="zh-CN" altLang="en-US" sz="2400" dirty="0"/>
                  <a:t> 路径拆成两条长为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的路径，其中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𝑙𝑒𝑛</m:t>
                    </m:r>
                  </m:oMath>
                </a14:m>
                <a:r>
                  <a:rPr lang="zh-CN" altLang="en-US" sz="2400" dirty="0"/>
                  <a:t>：它们可能会重复，但没关系。这样，直上直下的路径只需要一次合并，一般路径只需要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3=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次合并。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568467"/>
                <a:ext cx="10793506" cy="4168064"/>
              </a:xfrm>
              <a:prstGeom prst="rect">
                <a:avLst/>
              </a:prstGeom>
              <a:blipFill>
                <a:blip r:embed="rId3"/>
                <a:stretch>
                  <a:fillRect l="-904" t="-1608" b="-1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165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倍增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147513" y="345781"/>
            <a:ext cx="1345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>
                <a:latin typeface="+mn-ea"/>
              </a:rPr>
              <a:t>ST </a:t>
            </a:r>
            <a:r>
              <a:rPr lang="zh-CN" altLang="en-US" sz="3600" b="1" dirty="0">
                <a:latin typeface="+mn-ea"/>
              </a:rPr>
              <a:t>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/>
              <p:nvPr/>
            </p:nvSpPr>
            <p:spPr>
              <a:xfrm>
                <a:off x="699247" y="1568467"/>
                <a:ext cx="10793506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幂等信息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2400" dirty="0"/>
                  <a:t>把该思想用到不带修序列信息维护上，有时能取得比线段树更优的询问复杂度，称此时的倍增数组为 </a:t>
                </a:r>
                <a:r>
                  <a:rPr lang="en-US" altLang="zh-CN" sz="2400" dirty="0"/>
                  <a:t>ST </a:t>
                </a:r>
                <a:r>
                  <a:rPr lang="zh-CN" altLang="en-US" sz="2400" dirty="0"/>
                  <a:t>表。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换句话说，</a:t>
                </a:r>
                <a:r>
                  <a:rPr lang="en-US" altLang="zh-CN" sz="2400" dirty="0"/>
                  <a:t>ST </a:t>
                </a:r>
                <a:r>
                  <a:rPr lang="zh-CN" altLang="en-US" sz="2400" dirty="0"/>
                  <a:t>表就是特化到序列上的树上倍增，用于维护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幂等</a:t>
                </a:r>
                <a:r>
                  <a:rPr lang="zh-CN" altLang="en-US" sz="2400" dirty="0"/>
                  <a:t>信息。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为确保序列上的查询是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的，</a:t>
                </a:r>
                <a:endParaRPr lang="en-US" altLang="zh-CN" sz="2400" dirty="0"/>
              </a:p>
              <a:p>
                <a:r>
                  <a:rPr lang="zh-CN" altLang="en-US" sz="2400" dirty="0"/>
                  <a:t>需要预处理 </a:t>
                </a:r>
                <a:r>
                  <a:rPr lang="en-US" altLang="zh-CN" sz="2400" dirty="0"/>
                  <a:t>2 </a:t>
                </a:r>
                <a:r>
                  <a:rPr lang="zh-CN" altLang="en-US" sz="2400" dirty="0"/>
                  <a:t>的幂次。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练习：</a:t>
                </a:r>
                <a:r>
                  <a:rPr lang="en-US" altLang="zh-CN" sz="2400" dirty="0"/>
                  <a:t>P3865, P2880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568467"/>
                <a:ext cx="10793506" cy="4154984"/>
              </a:xfrm>
              <a:prstGeom prst="rect">
                <a:avLst/>
              </a:prstGeom>
              <a:blipFill>
                <a:blip r:embed="rId3"/>
                <a:stretch>
                  <a:fillRect l="-904" t="-1613" r="-1412" b="-2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6DA5C8BE-B4BB-4520-A813-F8BC24DE831E}"/>
              </a:ext>
            </a:extLst>
          </p:cNvPr>
          <p:cNvSpPr txBox="1"/>
          <p:nvPr/>
        </p:nvSpPr>
        <p:spPr>
          <a:xfrm>
            <a:off x="5172364" y="4203895"/>
            <a:ext cx="693650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Query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lg2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lg2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n; 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lg2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lg2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63784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倍增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10147513" y="345781"/>
            <a:ext cx="1345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>
                <a:latin typeface="+mn-ea"/>
              </a:rPr>
              <a:t>ST </a:t>
            </a:r>
            <a:r>
              <a:rPr lang="zh-CN" altLang="en-US" sz="3600" b="1" dirty="0">
                <a:latin typeface="+mn-ea"/>
              </a:rPr>
              <a:t>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C8943F-85D9-439B-0878-DBD210AE4F87}"/>
              </a:ext>
            </a:extLst>
          </p:cNvPr>
          <p:cNvSpPr txBox="1"/>
          <p:nvPr/>
        </p:nvSpPr>
        <p:spPr>
          <a:xfrm>
            <a:off x="699247" y="1568467"/>
            <a:ext cx="107935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小结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2400" dirty="0"/>
              <a:t>倍增维护可合并的信息，对信息的操作与线段树别无二致。同时，需要注意：</a:t>
            </a:r>
            <a:endParaRPr lang="en-US" altLang="zh-CN" sz="2400" dirty="0"/>
          </a:p>
          <a:p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树上信息变化更加复杂，时常需要结合树的形态分类讨论；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幂等信息只需不漏。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57532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5828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处理树上问题的方法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915077" y="345781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 err="1">
                <a:latin typeface="+mn-ea"/>
              </a:rPr>
              <a:t>dfs</a:t>
            </a:r>
            <a:r>
              <a:rPr lang="en-US" altLang="zh-CN" sz="3600" b="1" dirty="0">
                <a:latin typeface="+mn-ea"/>
              </a:rPr>
              <a:t> </a:t>
            </a:r>
            <a:r>
              <a:rPr lang="zh-CN" altLang="en-US" sz="3600" b="1" dirty="0">
                <a:latin typeface="+mn-ea"/>
              </a:rPr>
              <a:t>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/>
              <p:nvPr/>
            </p:nvSpPr>
            <p:spPr>
              <a:xfrm>
                <a:off x="708483" y="1577703"/>
                <a:ext cx="5673844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err="1">
                    <a:solidFill>
                      <a:schemeClr val="accent2">
                        <a:lumMod val="75000"/>
                      </a:schemeClr>
                    </a:solidFill>
                  </a:rPr>
                  <a:t>dfs</a:t>
                </a:r>
                <a:r>
                  <a:rPr lang="en-US" altLang="zh-CN" sz="24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序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2400" dirty="0"/>
                  <a:t>树上问题总体是不如序列问题直观的，因此我们希望将树上问题转化为序列问题。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按照右图的方法得到 </a:t>
                </a:r>
                <a:r>
                  <a:rPr lang="en-US" altLang="zh-CN" sz="2400" dirty="0" err="1"/>
                  <a:t>dfn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数组，则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子树的 </a:t>
                </a:r>
                <a:r>
                  <a:rPr lang="en-US" altLang="zh-CN" sz="2400" dirty="0" err="1"/>
                  <a:t>dfn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恰好构成了区间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𝑑𝑓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𝑑𝑓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。这就把子树限制转化为了区间限制。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83" y="1577703"/>
                <a:ext cx="5673844" cy="4154984"/>
              </a:xfrm>
              <a:prstGeom prst="rect">
                <a:avLst/>
              </a:prstGeom>
              <a:blipFill>
                <a:blip r:embed="rId3"/>
                <a:stretch>
                  <a:fillRect l="-1611" t="-1615" r="-70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DDFA5E23-93B2-0F45-D96A-EA84747D4F4D}"/>
              </a:ext>
            </a:extLst>
          </p:cNvPr>
          <p:cNvSpPr txBox="1"/>
          <p:nvPr/>
        </p:nvSpPr>
        <p:spPr>
          <a:xfrm>
            <a:off x="6528087" y="2639532"/>
            <a:ext cx="509125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sz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[N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], </a:t>
            </a: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dfn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[N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sign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dfs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sz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dfn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sign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dfs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sz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sz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2371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5753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处理树上问题的方法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56651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经典问题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099663" y="153237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/>
              <a:t>无来源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给出一棵树，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次操作，每次操作都是链加边权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/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点权。求操作完后每条边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/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每个点的权值。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要求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blipFill>
                <a:blip r:embed="rId2"/>
                <a:stretch>
                  <a:fillRect l="-1326" t="-4264" r="-5302" b="-6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15F478A-868A-E6A3-40B8-22AC6475BFCA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树上差分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5303E72-BA40-7BB8-7E75-2C0658318DF7}"/>
                  </a:ext>
                </a:extLst>
              </p:cNvPr>
              <p:cNvSpPr txBox="1"/>
              <p:nvPr/>
            </p:nvSpPr>
            <p:spPr>
              <a:xfrm>
                <a:off x="1351803" y="4098888"/>
                <a:ext cx="948839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树上差分是树上前缀和的逆操作。类比序列问题，我们希望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把链加单点差化为单点加查询“前缀和”：在树上，一般认为这里的前缀和是子树和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首先，链加可以看作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sz="2400" dirty="0"/>
                  <a:t> 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 的到根加。怎么转为单点加子树和？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直接令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加上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400" dirty="0"/>
                  <a:t>，再求子树和，就达到了到根加效果。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5303E72-BA40-7BB8-7E75-2C0658318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4098888"/>
                <a:ext cx="9488394" cy="2677656"/>
              </a:xfrm>
              <a:prstGeom prst="rect">
                <a:avLst/>
              </a:prstGeom>
              <a:blipFill>
                <a:blip r:embed="rId3"/>
                <a:stretch>
                  <a:fillRect l="-1028" t="-1818" b="-34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4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5753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处理树上问题的方法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56651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经典问题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099663" y="153237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/>
              <a:t>无来源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给出一棵树，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次操作，每次操作都是链加边权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/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点权。求操作完后每条边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/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每个点的权值。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要求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569660"/>
              </a:xfrm>
              <a:prstGeom prst="rect">
                <a:avLst/>
              </a:prstGeom>
              <a:blipFill>
                <a:blip r:embed="rId2"/>
                <a:stretch>
                  <a:fillRect l="-1326" t="-4264" r="-5302" b="-6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15F478A-868A-E6A3-40B8-22AC6475BFCA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树上差分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5303E72-BA40-7BB8-7E75-2C0658318DF7}"/>
                  </a:ext>
                </a:extLst>
              </p:cNvPr>
              <p:cNvSpPr txBox="1"/>
              <p:nvPr/>
            </p:nvSpPr>
            <p:spPr>
              <a:xfrm>
                <a:off x="1351803" y="4098888"/>
                <a:ext cx="948839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对于链加点权，一般写成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加，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𝑙𝑐𝑎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𝑙𝑐𝑎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减。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对于链加边权，一般令点权等于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间的边权，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加，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𝑙𝑐𝑎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减两倍。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5303E72-BA40-7BB8-7E75-2C0658318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4098888"/>
                <a:ext cx="9488394" cy="1200329"/>
              </a:xfrm>
              <a:prstGeom prst="rect">
                <a:avLst/>
              </a:prstGeom>
              <a:blipFill>
                <a:blip r:embed="rId3"/>
                <a:stretch>
                  <a:fillRect l="-1028" t="-5584" r="-4177" b="-9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80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树状数组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7601944" y="345781"/>
            <a:ext cx="389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单点修改区间求和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/>
              <p:nvPr/>
            </p:nvSpPr>
            <p:spPr>
              <a:xfrm>
                <a:off x="699247" y="1568467"/>
                <a:ext cx="982807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树状数组的结构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2400" dirty="0"/>
                  <a:t>下图是一棵长度为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的树状数组。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568467"/>
                <a:ext cx="9828076" cy="1200329"/>
              </a:xfrm>
              <a:prstGeom prst="rect">
                <a:avLst/>
              </a:prstGeom>
              <a:blipFill>
                <a:blip r:embed="rId2"/>
                <a:stretch>
                  <a:fillRect l="-993" t="-5584" b="-9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形 7">
            <a:extLst>
              <a:ext uri="{FF2B5EF4-FFF2-40B4-BE49-F238E27FC236}">
                <a16:creationId xmlns:a16="http://schemas.microsoft.com/office/drawing/2014/main" id="{22540C0E-6305-CADD-BD1F-57D43E1CE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7625" y="2982792"/>
            <a:ext cx="11456749" cy="354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9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树状数组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7601944" y="345781"/>
            <a:ext cx="389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单点修改区间求和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/>
              <p:nvPr/>
            </p:nvSpPr>
            <p:spPr>
              <a:xfrm>
                <a:off x="699247" y="1568467"/>
                <a:ext cx="9828076" cy="4241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树状数组的循环不变式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2400" dirty="0"/>
                  <a:t>树状数组上，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维护的是原序列中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𝑙𝑜𝑤𝑏𝑖𝑡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这些位置的和。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由于没有标记，所以它的循环不变式就是：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𝑙𝑜𝑤𝑏𝑖𝑡</m:t>
                        </m:r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23"/>
                              </m:r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m:rPr>
                            <m:brk m:alnAt="23"/>
                          </m:r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思考：如何由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/>
                  <a:t> 构建树状数组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/>
                  <a:t>？</a:t>
                </a:r>
                <a:endParaRPr lang="en-US" altLang="zh-CN" sz="2400" dirty="0"/>
              </a:p>
              <a:p>
                <a:r>
                  <a:rPr lang="zh-CN" altLang="en-US" sz="2400" i="1" dirty="0">
                    <a:solidFill>
                      <a:schemeClr val="accent1"/>
                    </a:solidFill>
                  </a:rPr>
                  <a:t>前缀和</a:t>
                </a:r>
                <a:endParaRPr lang="en-US" altLang="zh-CN" sz="2400" i="1" dirty="0">
                  <a:solidFill>
                    <a:schemeClr val="accent1"/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思考：由该循环不变式，你能不能直接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推出</a:t>
                </a:r>
                <a:r>
                  <a:rPr lang="zh-CN" altLang="en-US" sz="2400" dirty="0"/>
                  <a:t>树状数组单点修改和区间求和的具体过程？</a:t>
                </a:r>
                <a:endParaRPr lang="en-US" altLang="zh-CN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568467"/>
                <a:ext cx="9828076" cy="4241033"/>
              </a:xfrm>
              <a:prstGeom prst="rect">
                <a:avLst/>
              </a:prstGeom>
              <a:blipFill>
                <a:blip r:embed="rId2"/>
                <a:stretch>
                  <a:fillRect l="-993" t="-1580" r="-4032" b="-1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6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树状数组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7601944" y="345781"/>
            <a:ext cx="389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单点修改区间求和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/>
              <p:nvPr/>
            </p:nvSpPr>
            <p:spPr>
              <a:xfrm>
                <a:off x="699247" y="1568467"/>
                <a:ext cx="9828076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单点修改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2400" dirty="0"/>
                  <a:t>修改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/>
                  <a:t> 后，我们需要知道哪些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发生了改变。也就是，哪些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满足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𝑙𝑜𝑤𝑏𝑖𝑡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事实上，这些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就是所有把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为 </a:t>
                </a:r>
                <a:r>
                  <a:rPr lang="en-US" altLang="zh-CN" sz="2400" dirty="0"/>
                  <a:t>0 </a:t>
                </a:r>
                <a:r>
                  <a:rPr lang="zh-CN" altLang="en-US" sz="2400" dirty="0"/>
                  <a:t>的位改成 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，并把之后的位改成 </a:t>
                </a:r>
                <a:r>
                  <a:rPr lang="en-US" altLang="zh-CN" sz="2400" dirty="0"/>
                  <a:t>0 </a:t>
                </a:r>
                <a:r>
                  <a:rPr lang="zh-CN" altLang="en-US" sz="2400" dirty="0"/>
                  <a:t>得到的数。例如选择橙色的位，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=10010110</m:t>
                      </m:r>
                    </m:oMath>
                  </m:oMathPara>
                </a14:m>
                <a:endParaRPr lang="en-US" altLang="zh-C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=10001000</m:t>
                      </m:r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据此写出代码：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568467"/>
                <a:ext cx="9828076" cy="4524315"/>
              </a:xfrm>
              <a:prstGeom prst="rect">
                <a:avLst/>
              </a:prstGeom>
              <a:blipFill>
                <a:blip r:embed="rId2"/>
                <a:stretch>
                  <a:fillRect l="-993" t="-1482" r="-558" b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E0C99BE1-E498-8EF3-630B-8DF680260F51}"/>
              </a:ext>
            </a:extLst>
          </p:cNvPr>
          <p:cNvSpPr txBox="1"/>
          <p:nvPr/>
        </p:nvSpPr>
        <p:spPr>
          <a:xfrm>
            <a:off x="5908431" y="528953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[N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Upd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r>
              <a:rPr lang="en-US" altLang="zh-CN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 a[x] += y</a:t>
            </a:r>
            <a:endParaRPr lang="en-US" altLang="zh-CN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n)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// here, x &amp; -x = </a:t>
            </a:r>
            <a:r>
              <a:rPr lang="en-US" altLang="zh-CN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lowbit</a:t>
            </a:r>
            <a:r>
              <a:rPr lang="en-US" altLang="zh-CN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(x) always holds</a:t>
            </a:r>
            <a:endParaRPr lang="en-US" altLang="zh-CN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B7ABED6-79EE-C877-23AC-BAEE8943F7FA}"/>
                  </a:ext>
                </a:extLst>
              </p:cNvPr>
              <p:cNvSpPr txBox="1"/>
              <p:nvPr/>
            </p:nvSpPr>
            <p:spPr>
              <a:xfrm>
                <a:off x="4042393" y="1049457"/>
                <a:ext cx="982807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思考：若传入的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为 </a:t>
                </a:r>
                <a:r>
                  <a:rPr lang="en-US" altLang="zh-CN" sz="2400" dirty="0"/>
                  <a:t>0 </a:t>
                </a:r>
                <a:r>
                  <a:rPr lang="zh-CN" altLang="en-US" sz="2400" dirty="0"/>
                  <a:t>会发生什么？</a:t>
                </a:r>
                <a:endParaRPr lang="en-US" altLang="zh-CN" sz="2400" dirty="0"/>
              </a:p>
              <a:p>
                <a:r>
                  <a:rPr lang="zh-CN" altLang="en-US" sz="2400" i="1" dirty="0">
                    <a:solidFill>
                      <a:schemeClr val="accent1"/>
                    </a:solidFill>
                  </a:rPr>
                  <a:t>会死循环，所以使用树状数组前必须确认下标是正数。</a:t>
                </a:r>
                <a:endParaRPr lang="en-US" altLang="zh-CN" sz="2400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B7ABED6-79EE-C877-23AC-BAEE8943F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393" y="1049457"/>
                <a:ext cx="9828076" cy="830997"/>
              </a:xfrm>
              <a:prstGeom prst="rect">
                <a:avLst/>
              </a:prstGeom>
              <a:blipFill>
                <a:blip r:embed="rId3"/>
                <a:stretch>
                  <a:fillRect l="-931" t="-8088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222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树状数组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7601944" y="345781"/>
            <a:ext cx="389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单点修改区间求和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/>
              <p:nvPr/>
            </p:nvSpPr>
            <p:spPr>
              <a:xfrm>
                <a:off x="699247" y="1568467"/>
                <a:ext cx="9828076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区间求和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2400" dirty="0"/>
                  <a:t>你也许已经发现，树状数组是一棵“前倾”而不对称的树，这使得前缀和后缀在树状数组上的简单程度不相同。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所以，我们通常把区间求和拆成前缀和相减来处理。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的前缀，可以拆成哪些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𝑙𝑜𝑤𝑏𝑖𝑡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？</m:t>
                    </m:r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从低位到高位依次剥离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 </a:t>
                </a:r>
                <a:r>
                  <a:rPr lang="en-US" altLang="zh-CN" sz="2400" dirty="0"/>
                  <a:t>1 </a:t>
                </a:r>
                <a:r>
                  <a:rPr lang="zh-CN" altLang="en-US" sz="2400" dirty="0"/>
                  <a:t>即可。</a:t>
                </a:r>
                <a:endParaRPr lang="en-US" altLang="zh-CN" sz="2400" dirty="0"/>
              </a:p>
              <a:p>
                <a:r>
                  <a:rPr lang="zh-CN" altLang="en-US" sz="2400" dirty="0"/>
                  <a:t>据此写出代码：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568467"/>
                <a:ext cx="9828076" cy="4154984"/>
              </a:xfrm>
              <a:prstGeom prst="rect">
                <a:avLst/>
              </a:prstGeom>
              <a:blipFill>
                <a:blip r:embed="rId2"/>
                <a:stretch>
                  <a:fillRect l="-993" t="-1613" b="-1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A87A8BA5-A728-FA8B-39FD-0D86C7807486}"/>
              </a:ext>
            </a:extLst>
          </p:cNvPr>
          <p:cNvSpPr txBox="1"/>
          <p:nvPr/>
        </p:nvSpPr>
        <p:spPr>
          <a:xfrm>
            <a:off x="6940062" y="482247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Query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],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-=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113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树状数组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7601944" y="345781"/>
            <a:ext cx="389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单点修改区间求和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C8943F-85D9-439B-0878-DBD210AE4F87}"/>
              </a:ext>
            </a:extLst>
          </p:cNvPr>
          <p:cNvSpPr txBox="1"/>
          <p:nvPr/>
        </p:nvSpPr>
        <p:spPr>
          <a:xfrm>
            <a:off x="699247" y="1568467"/>
            <a:ext cx="98280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树状数组维护信息、支持修改的性质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2400" dirty="0"/>
              <a:t>我们昨天已经学到，线段树维护的信息需要可合并，修改标记需要封闭。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树状数组不支持（一般性的）区间修改，所以只需要讨论信息的性质和单点修改需要满足的要求就行了。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信息：可合并性 </a:t>
            </a:r>
            <a:r>
              <a:rPr lang="en-US" altLang="zh-CN" sz="2400" dirty="0"/>
              <a:t>+</a:t>
            </a:r>
            <a:r>
              <a:rPr lang="zh-CN" altLang="en-US" sz="2400" dirty="0"/>
              <a:t>（如果要求区间的话）</a:t>
            </a:r>
            <a:r>
              <a:rPr lang="zh-CN" altLang="en-US" sz="2400" dirty="0">
                <a:solidFill>
                  <a:schemeClr val="accent2"/>
                </a:solidFill>
              </a:rPr>
              <a:t>可减性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endParaRPr lang="en-US" altLang="zh-CN" sz="2400" dirty="0"/>
          </a:p>
          <a:p>
            <a:r>
              <a:rPr lang="zh-CN" altLang="en-US" sz="2400" dirty="0"/>
              <a:t>修改：容易计算</a:t>
            </a:r>
            <a:r>
              <a:rPr lang="zh-CN" altLang="en-US" sz="2400" dirty="0">
                <a:solidFill>
                  <a:schemeClr val="accent2"/>
                </a:solidFill>
              </a:rPr>
              <a:t>变化量（因为不能重新 </a:t>
            </a:r>
            <a:r>
              <a:rPr lang="en-US" altLang="zh-CN" sz="2400" dirty="0">
                <a:solidFill>
                  <a:schemeClr val="accent2"/>
                </a:solidFill>
              </a:rPr>
              <a:t>pushup</a:t>
            </a:r>
            <a:r>
              <a:rPr lang="zh-CN" altLang="en-US" sz="2400" dirty="0">
                <a:solidFill>
                  <a:schemeClr val="accent2"/>
                </a:solidFill>
              </a:rPr>
              <a:t>）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endParaRPr lang="en-US" altLang="zh-CN" sz="2400" dirty="0">
              <a:solidFill>
                <a:schemeClr val="accent2"/>
              </a:solidFill>
            </a:endParaRPr>
          </a:p>
          <a:p>
            <a:r>
              <a:rPr lang="zh-CN" altLang="en-US" sz="2400" dirty="0"/>
              <a:t>橙色部分是相比线段树的不同之处。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0301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树状数组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0977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691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LIS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099663" y="153237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/>
              <a:t>无来源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给你一个数组，求最长严格上升子序列。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≤500000,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blipFill>
                <a:blip r:embed="rId2"/>
                <a:stretch>
                  <a:fillRect l="-1326" t="-5584" b="-1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351803" y="3674267"/>
                <a:ext cx="9488394" cy="3149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首先将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 离散化。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 err="1"/>
                  <a:t>dp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式为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func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维护树状数组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/>
                  <a:t>，其上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在循环到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solidFill>
                      <a:schemeClr val="accent2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之前存储</a:t>
                </a:r>
                <a:r>
                  <a:rPr lang="zh-CN" altLang="en-US" sz="2400" dirty="0"/>
                  <a:t>了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为下标的最大值信息，那么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只需要求前缀最大值。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同时，同一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对应的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值不减，因此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变化量也容易计算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3674267"/>
                <a:ext cx="9488394" cy="3149901"/>
              </a:xfrm>
              <a:prstGeom prst="rect">
                <a:avLst/>
              </a:prstGeom>
              <a:blipFill>
                <a:blip r:embed="rId3"/>
                <a:stretch>
                  <a:fillRect l="-1028" t="-2132" b="-2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15F478A-868A-E6A3-40B8-22AC6475BFCA}"/>
              </a:ext>
            </a:extLst>
          </p:cNvPr>
          <p:cNvSpPr txBox="1"/>
          <p:nvPr/>
        </p:nvSpPr>
        <p:spPr>
          <a:xfrm>
            <a:off x="7601944" y="345781"/>
            <a:ext cx="389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单点修改区间求和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B82E38-DD59-EDF3-D417-BEA3000793AC}"/>
              </a:ext>
            </a:extLst>
          </p:cNvPr>
          <p:cNvSpPr txBox="1"/>
          <p:nvPr/>
        </p:nvSpPr>
        <p:spPr>
          <a:xfrm>
            <a:off x="7004685" y="3489601"/>
            <a:ext cx="98280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>
                <a:solidFill>
                  <a:schemeClr val="accent1"/>
                </a:solidFill>
              </a:rPr>
              <a:t>使用数据结构优化其它算法时，</a:t>
            </a:r>
            <a:endParaRPr lang="en-US" altLang="zh-CN" sz="2400" i="1" dirty="0">
              <a:solidFill>
                <a:schemeClr val="accent1"/>
              </a:solidFill>
            </a:endParaRPr>
          </a:p>
          <a:p>
            <a:r>
              <a:rPr lang="zh-CN" altLang="en-US" sz="2400" i="1" dirty="0">
                <a:solidFill>
                  <a:schemeClr val="accent1"/>
                </a:solidFill>
              </a:rPr>
              <a:t>需要想清楚其中存储的数据的含义：</a:t>
            </a:r>
            <a:endParaRPr lang="en-US" altLang="zh-CN" sz="2400" i="1" dirty="0">
              <a:solidFill>
                <a:schemeClr val="accent1"/>
              </a:solidFill>
            </a:endParaRPr>
          </a:p>
          <a:p>
            <a:r>
              <a:rPr lang="zh-CN" altLang="en-US" sz="2400" i="1" dirty="0">
                <a:solidFill>
                  <a:schemeClr val="accent1"/>
                </a:solidFill>
              </a:rPr>
              <a:t>时间？下标？存储内容？合并方式？</a:t>
            </a:r>
            <a:endParaRPr lang="en-US" altLang="zh-CN" sz="2400" i="1" dirty="0">
              <a:solidFill>
                <a:schemeClr val="accent1"/>
              </a:solidFill>
            </a:endParaRPr>
          </a:p>
          <a:p>
            <a:r>
              <a:rPr lang="zh-CN" altLang="en-US" sz="2400" i="1" dirty="0">
                <a:solidFill>
                  <a:schemeClr val="accent1"/>
                </a:solidFill>
              </a:rPr>
              <a:t>满不满足我想用的数据结构的要求？</a:t>
            </a:r>
            <a:endParaRPr lang="en-US" altLang="zh-CN" sz="24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9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树状数组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646BA5-8675-EDAF-C8B6-AC1C4ED05949}"/>
              </a:ext>
            </a:extLst>
          </p:cNvPr>
          <p:cNvSpPr/>
          <p:nvPr/>
        </p:nvSpPr>
        <p:spPr>
          <a:xfrm>
            <a:off x="1764282" y="1331236"/>
            <a:ext cx="8663436" cy="20977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8C1B40-DCD3-41AF-A7D6-85852571CA9F}"/>
              </a:ext>
            </a:extLst>
          </p:cNvPr>
          <p:cNvSpPr txBox="1"/>
          <p:nvPr/>
        </p:nvSpPr>
        <p:spPr>
          <a:xfrm>
            <a:off x="1984343" y="151590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逆序对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27748-90D6-94C7-A284-7D16FA776CFC}"/>
              </a:ext>
            </a:extLst>
          </p:cNvPr>
          <p:cNvSpPr txBox="1"/>
          <p:nvPr/>
        </p:nvSpPr>
        <p:spPr>
          <a:xfrm>
            <a:off x="9099663" y="153237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/>
              <a:t>无来源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/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给你一个数组，求逆序对数。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≤500000,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EDA161-2850-A100-E232-08609F98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249" y="2099723"/>
                <a:ext cx="7356816" cy="1200329"/>
              </a:xfrm>
              <a:prstGeom prst="rect">
                <a:avLst/>
              </a:prstGeom>
              <a:blipFill>
                <a:blip r:embed="rId2"/>
                <a:stretch>
                  <a:fillRect l="-1326" t="-5584" b="-1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/>
              <p:nvPr/>
            </p:nvSpPr>
            <p:spPr>
              <a:xfrm>
                <a:off x="1351803" y="3674267"/>
                <a:ext cx="9488394" cy="2338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首先将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 离散化。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维护树状数组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/>
                  <a:t>，其上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在循环到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solidFill>
                      <a:schemeClr val="accent2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之前存储</a:t>
                </a:r>
                <a:r>
                  <a:rPr lang="zh-CN" altLang="en-US" sz="24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400" dirty="0"/>
                  <a:t> 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为下标、</a:t>
                </a:r>
                <a:r>
                  <a:rPr lang="en-US" altLang="zh-CN" sz="2400" dirty="0"/>
                  <a:t>1 </a:t>
                </a:r>
                <a:r>
                  <a:rPr lang="zh-CN" altLang="en-US" sz="2400" dirty="0"/>
                  <a:t>为值的和信息，那么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处逆序对数只需要求后缀和。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练习：</a:t>
                </a:r>
                <a:r>
                  <a:rPr lang="en-US" altLang="zh-CN" sz="2400" dirty="0"/>
                  <a:t>P1637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E49831-FB9D-0027-40A9-4F5F2372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03" y="3674267"/>
                <a:ext cx="9488394" cy="2338076"/>
              </a:xfrm>
              <a:prstGeom prst="rect">
                <a:avLst/>
              </a:prstGeom>
              <a:blipFill>
                <a:blip r:embed="rId3"/>
                <a:stretch>
                  <a:fillRect l="-1028" t="-2872" r="-1607" b="-5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15F478A-868A-E6A3-40B8-22AC6475BFCA}"/>
              </a:ext>
            </a:extLst>
          </p:cNvPr>
          <p:cNvSpPr txBox="1"/>
          <p:nvPr/>
        </p:nvSpPr>
        <p:spPr>
          <a:xfrm>
            <a:off x="7601944" y="345781"/>
            <a:ext cx="389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单点修改区间求和</a:t>
            </a:r>
          </a:p>
        </p:txBody>
      </p:sp>
    </p:spTree>
    <p:extLst>
      <p:ext uri="{BB962C8B-B14F-4D97-AF65-F5344CB8AC3E}">
        <p14:creationId xmlns:p14="http://schemas.microsoft.com/office/powerpoint/2010/main" val="152519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D53B72-28E5-9219-7F0B-E0D58032995F}"/>
              </a:ext>
            </a:extLst>
          </p:cNvPr>
          <p:cNvSpPr txBox="1"/>
          <p:nvPr/>
        </p:nvSpPr>
        <p:spPr>
          <a:xfrm>
            <a:off x="699247" y="345781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+mj-lt"/>
              </a:rPr>
              <a:t>倍增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2322-AD54-845E-FDA7-53555B02756F}"/>
              </a:ext>
            </a:extLst>
          </p:cNvPr>
          <p:cNvSpPr txBox="1"/>
          <p:nvPr/>
        </p:nvSpPr>
        <p:spPr>
          <a:xfrm>
            <a:off x="9455016" y="34578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latin typeface="+mn-ea"/>
              </a:rPr>
              <a:t>树上倍增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/>
              <p:nvPr/>
            </p:nvSpPr>
            <p:spPr>
              <a:xfrm>
                <a:off x="699247" y="1568467"/>
                <a:ext cx="9828076" cy="3865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级祖先</a:t>
                </a:r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altLang="zh-C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2400" dirty="0"/>
                  <a:t>回顾“树”的定义：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个点、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条边的连通无向图，可以选一个点作为根，从而定义“深度”“父亲”“祖先”“子树”等。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设数组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表示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级祖先，我们有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400" dirty="0"/>
                  <a:t>，若不存在定义为 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。这样的好处是不需要特判，因为全局变量本来初值就是 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需要注意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求出的顺序：可以按照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从小到大再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从小到大，也可以 </a:t>
                </a:r>
                <a:r>
                  <a:rPr lang="en-US" altLang="zh-CN" sz="2400" dirty="0" err="1"/>
                  <a:t>dfs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过程中顺便求出。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C8943F-85D9-439B-0878-DBD210AE4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568467"/>
                <a:ext cx="9828076" cy="3865354"/>
              </a:xfrm>
              <a:prstGeom prst="rect">
                <a:avLst/>
              </a:prstGeom>
              <a:blipFill>
                <a:blip r:embed="rId3"/>
                <a:stretch>
                  <a:fillRect l="-993" t="-1577" r="-124" b="-2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4103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Cambria"/>
        <a:ea typeface="楷体"/>
        <a:cs typeface=""/>
      </a:majorFont>
      <a:minorFont>
        <a:latin typeface="Cambria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2488</TotalTime>
  <Words>2035</Words>
  <Application>Microsoft Office PowerPoint</Application>
  <PresentationFormat>宽屏</PresentationFormat>
  <Paragraphs>241</Paragraphs>
  <Slides>18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Arial</vt:lpstr>
      <vt:lpstr>Cambria</vt:lpstr>
      <vt:lpstr>Cambria Math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Rotate Subari</dc:creator>
  <cp:lastModifiedBy>思远 罗</cp:lastModifiedBy>
  <cp:revision>915</cp:revision>
  <cp:lastPrinted>2024-07-18T14:14:35Z</cp:lastPrinted>
  <dcterms:created xsi:type="dcterms:W3CDTF">2024-04-08T13:02:55Z</dcterms:created>
  <dcterms:modified xsi:type="dcterms:W3CDTF">2024-08-25T01:51:36Z</dcterms:modified>
</cp:coreProperties>
</file>