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16" r:id="rId3"/>
    <p:sldId id="298" r:id="rId4"/>
    <p:sldId id="357" r:id="rId5"/>
    <p:sldId id="358" r:id="rId6"/>
    <p:sldId id="359" r:id="rId7"/>
    <p:sldId id="362" r:id="rId8"/>
    <p:sldId id="363" r:id="rId9"/>
    <p:sldId id="364" r:id="rId10"/>
    <p:sldId id="376" r:id="rId11"/>
    <p:sldId id="361" r:id="rId12"/>
    <p:sldId id="366" r:id="rId13"/>
    <p:sldId id="367" r:id="rId14"/>
    <p:sldId id="375" r:id="rId15"/>
    <p:sldId id="377" r:id="rId16"/>
    <p:sldId id="378" r:id="rId17"/>
    <p:sldId id="383" r:id="rId18"/>
    <p:sldId id="384" r:id="rId19"/>
    <p:sldId id="412" r:id="rId20"/>
    <p:sldId id="413" r:id="rId21"/>
    <p:sldId id="414" r:id="rId22"/>
    <p:sldId id="415" r:id="rId23"/>
    <p:sldId id="402" r:id="rId24"/>
    <p:sldId id="40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1881540" y="1825917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数论（前置知识预习课）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11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87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符号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，也就是存在正整数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，则也有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400" dirty="0"/>
                  <a:t>。换句话说，模数更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小</a:t>
                </a:r>
                <a:r>
                  <a:rPr lang="zh-CN" altLang="en-US" sz="2400" dirty="0"/>
                  <a:t>的同余式能提供更多的信息。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同余意义下也可以执行加减乘操作。对于整除操作，若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876831"/>
              </a:xfrm>
              <a:prstGeom prst="rect">
                <a:avLst/>
              </a:prstGeom>
              <a:blipFill>
                <a:blip r:embed="rId2"/>
                <a:stretch>
                  <a:fillRect l="-1011" t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10152321" y="345781"/>
                <a:ext cx="13404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latin typeface="Cambria Math" panose="02040503050406030204" pitchFamily="18" charset="0"/>
                        </a:rPr>
                        <m:t>同余</m:t>
                      </m:r>
                    </m:oMath>
                  </m:oMathPara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21" y="345781"/>
                <a:ext cx="13404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6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562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的正整数中与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互质。可以用求和号表示为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有下列计算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的公式，它的本质是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容斥原理</a:t>
                </a:r>
                <a:r>
                  <a:rPr lang="zh-CN" altLang="en-US" sz="2400" dirty="0"/>
                  <a:t>：总的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钦定一个质因子的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钦定两个质因子的 </a:t>
                </a:r>
                <a:r>
                  <a:rPr lang="en-US" altLang="zh-CN" sz="2400" dirty="0"/>
                  <a:t>- …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562788"/>
              </a:xfrm>
              <a:prstGeom prst="rect">
                <a:avLst/>
              </a:prstGeom>
              <a:blipFill>
                <a:blip r:embed="rId2"/>
                <a:stretch>
                  <a:fillRect l="-1011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欧拉函数</a:t>
            </a:r>
          </a:p>
        </p:txBody>
      </p:sp>
    </p:spTree>
    <p:extLst>
      <p:ext uri="{BB962C8B-B14F-4D97-AF65-F5344CB8AC3E}">
        <p14:creationId xmlns:p14="http://schemas.microsoft.com/office/powerpoint/2010/main" val="349278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09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莫比乌斯函数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的定义较为绕口：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否则，若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个质因子，则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有如下性质：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试着证明！</a:t>
                </a:r>
                <a:endParaRPr lang="en-US" altLang="zh-CN" sz="2400" dirty="0"/>
              </a:p>
              <a:p>
                <a:r>
                  <a:rPr lang="zh-CN" altLang="en-US" sz="2400" dirty="0"/>
                  <a:t>实际上就是二项式定理，或者也可以理解为 </a:t>
                </a:r>
                <a:r>
                  <a:rPr lang="en-US" altLang="zh-CN" sz="2400" dirty="0"/>
                  <a:t>-1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相消。</a:t>
                </a:r>
                <a:endParaRPr lang="en-US" altLang="zh-CN" sz="2400" dirty="0"/>
              </a:p>
              <a:p>
                <a:r>
                  <a:rPr lang="zh-CN" altLang="en-US" sz="2400" dirty="0"/>
                  <a:t>莫比乌斯函数的重要用途是“莫比乌斯反演”，但我们今天不涉及。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096395"/>
              </a:xfrm>
              <a:prstGeom prst="rect">
                <a:avLst/>
              </a:prstGeom>
              <a:blipFill>
                <a:blip r:embed="rId2"/>
                <a:stretch>
                  <a:fillRect l="-1011" t="-1316" b="-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莫比乌斯函数</a:t>
            </a:r>
          </a:p>
        </p:txBody>
      </p:sp>
    </p:spTree>
    <p:extLst>
      <p:ext uri="{BB962C8B-B14F-4D97-AF65-F5344CB8AC3E}">
        <p14:creationId xmlns:p14="http://schemas.microsoft.com/office/powerpoint/2010/main" val="37591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6" y="1492190"/>
                <a:ext cx="5596976" cy="541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我们希望求出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的每一个数是不是质数。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普通筛法的想法是，枚举每个正整数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的倍数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并把他们标记为非质数。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思考：这段代码的时间复杂度如何表达？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可以写为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不过，如果注意到只枚举质数作为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就够了，可以将复杂度变为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这个复杂度作为结论记住就够了。</a:t>
                </a:r>
                <a:endParaRPr lang="en-US" altLang="zh-CN" sz="2400" dirty="0"/>
              </a:p>
              <a:p>
                <a:r>
                  <a:rPr lang="zh-CN" altLang="en-US" sz="2400" dirty="0"/>
                  <a:t>此时的筛法被称为埃式筛。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6" y="1492190"/>
                <a:ext cx="5596976" cy="5417189"/>
              </a:xfrm>
              <a:prstGeom prst="rect">
                <a:avLst/>
              </a:prstGeom>
              <a:blipFill>
                <a:blip r:embed="rId2"/>
                <a:stretch>
                  <a:fillRect l="-1743" t="-1239" r="-7081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埃式筛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0E4465-EAEE-8A1D-32AE-4DBBD46B6F48}"/>
              </a:ext>
            </a:extLst>
          </p:cNvPr>
          <p:cNvSpPr txBox="1"/>
          <p:nvPr/>
        </p:nvSpPr>
        <p:spPr>
          <a:xfrm>
            <a:off x="6869111" y="269033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j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A13B11-1613-6DDD-DD0E-DED06BFFCC9B}"/>
              </a:ext>
            </a:extLst>
          </p:cNvPr>
          <p:cNvSpPr txBox="1"/>
          <p:nvPr/>
        </p:nvSpPr>
        <p:spPr>
          <a:xfrm>
            <a:off x="6869111" y="4757893"/>
            <a:ext cx="6485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i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[i])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i;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i) {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nn-NO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vst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1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/>
                    </a:solidFill>
                  </a:rPr>
                  <a:t>exgcd</a:t>
                </a: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 err="1"/>
                  <a:t>exgcd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。我们将构造性证明，该方程一定有解。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是解；否则，假设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r>
                  <a:rPr lang="zh-CN" altLang="en-US" sz="2400" dirty="0"/>
                  <a:t>，左侧就是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𝑐𝑏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故只需递归求解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，再令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可以证明，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524315"/>
              </a:xfrm>
              <a:prstGeom prst="rect">
                <a:avLst/>
              </a:prstGeom>
              <a:blipFill>
                <a:blip r:embed="rId2"/>
                <a:stretch>
                  <a:fillRect l="-904" t="-107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05834" y="345781"/>
            <a:ext cx="138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exgcd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C488E3-6266-ACED-EE65-8720B223400A}"/>
              </a:ext>
            </a:extLst>
          </p:cNvPr>
          <p:cNvSpPr txBox="1"/>
          <p:nvPr/>
        </p:nvSpPr>
        <p:spPr>
          <a:xfrm>
            <a:off x="5778305" y="5103674"/>
            <a:ext cx="6098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Exgcd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y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xx,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Exgcd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(b, a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b, xx,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y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xx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(a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01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逆元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/>
                  <a:t>e</a:t>
                </a:r>
                <a:r>
                  <a:rPr lang="en-US" altLang="zh-CN" sz="2400" dirty="0" err="1"/>
                  <a:t>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，即可得到方程的全部解。由此可求出给定范围内的解数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最小解等，如 </a:t>
                </a:r>
                <a:r>
                  <a:rPr lang="en-US" altLang="zh-CN" sz="2400" dirty="0"/>
                  <a:t>P5656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时，相当于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。此时，把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叫做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逆元</a:t>
                </a:r>
                <a:r>
                  <a:rPr lang="zh-CN" altLang="en-US" sz="2400" dirty="0"/>
                  <a:t>，写作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上述推导也说明，</a:t>
                </a:r>
                <a:r>
                  <a:rPr lang="en-US" altLang="zh-CN" sz="2400" dirty="0" err="1"/>
                  <a:t>exgcd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是求逆元的一种方法。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154984"/>
              </a:xfrm>
              <a:prstGeom prst="rect">
                <a:avLst/>
              </a:prstGeom>
              <a:blipFill>
                <a:blip r:embed="rId2"/>
                <a:stretch>
                  <a:fillRect l="-904" t="-1613" r="-791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14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不定方程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2400" dirty="0"/>
                  <a:t>e</a:t>
                </a:r>
                <a:r>
                  <a:rPr lang="en-US" altLang="zh-CN" sz="2400" dirty="0" err="1"/>
                  <a:t>xgcd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的目的是解方程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都乘上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，就得到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的一组解；还可以用前述通解性质来缩小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的绝对值。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简单的例题：</a:t>
                </a:r>
                <a:r>
                  <a:rPr lang="en-US" altLang="zh-CN" sz="2400" dirty="0"/>
                  <a:t>P1082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P2613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3046988"/>
              </a:xfrm>
              <a:prstGeom prst="rect">
                <a:avLst/>
              </a:prstGeom>
              <a:blipFill>
                <a:blip r:embed="rId2"/>
                <a:stretch>
                  <a:fillRect l="-904" t="-22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不定方程</a:t>
            </a:r>
          </a:p>
        </p:txBody>
      </p:sp>
    </p:spTree>
    <p:extLst>
      <p:ext uri="{BB962C8B-B14F-4D97-AF65-F5344CB8AC3E}">
        <p14:creationId xmlns:p14="http://schemas.microsoft.com/office/powerpoint/2010/main" val="262564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788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exgcd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逆元的性质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逆元具有唯一性。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逆元是一一对应关系，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例子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威尔逊定理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!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等于多少？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除了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，剩下的和逆元两两配对。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3785652"/>
              </a:xfrm>
              <a:prstGeom prst="rect">
                <a:avLst/>
              </a:prstGeom>
              <a:blipFill>
                <a:blip r:embed="rId2"/>
                <a:stretch>
                  <a:fillRect l="-904" t="-177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40451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费马小定理和欧拉定理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699247" y="1421852"/>
                <a:ext cx="10793506" cy="496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费马小定理和欧拉定理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定理叙述如下：若底数和模数互质，则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这也说明在底数是质数时，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的逆元就是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我们还有所谓的“拓展欧拉定理”：任意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是幂次取模后的值的循环节长度。（当然，不一定是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最小</a:t>
                </a:r>
                <a:r>
                  <a:rPr lang="zh-CN" altLang="en-US" sz="2400" dirty="0"/>
                  <a:t>循环节长度）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421852"/>
                <a:ext cx="10793506" cy="4965590"/>
              </a:xfrm>
              <a:prstGeom prst="rect">
                <a:avLst/>
              </a:prstGeom>
              <a:blipFill>
                <a:blip r:embed="rId2"/>
                <a:stretch>
                  <a:fillRect l="-904" t="-1350" b="-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逆元</a:t>
            </a:r>
          </a:p>
        </p:txBody>
      </p:sp>
    </p:spTree>
    <p:extLst>
      <p:ext uri="{BB962C8B-B14F-4D97-AF65-F5344CB8AC3E}">
        <p14:creationId xmlns:p14="http://schemas.microsoft.com/office/powerpoint/2010/main" val="391595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4928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</a:rPr>
                  <a:t>整除分块的用途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就是求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这样的式子的值。为了简便，我们以后都省略 </a:t>
                </a:r>
                <a:r>
                  <a:rPr lang="en-US" altLang="zh-CN" sz="2400" dirty="0"/>
                  <a:t>floor</a:t>
                </a:r>
                <a:r>
                  <a:rPr lang="zh-CN" altLang="en-US" sz="2400" dirty="0"/>
                  <a:t>。事实上，它可以求任何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是好算的函数，而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的前缀和好算。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可以有几种取值？提示：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根号分治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只有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个；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，只有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种取值；换句话说，我们只需计算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，然后把每种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累加对应的次数。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4928657"/>
              </a:xfrm>
              <a:prstGeom prst="rect">
                <a:avLst/>
              </a:prstGeom>
              <a:blipFill>
                <a:blip r:embed="rId2"/>
                <a:stretch>
                  <a:fillRect l="-1028" r="-4177" b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43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前置知识目录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365257"/>
                <a:ext cx="9647729" cy="544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这里的内容都很简单。如果你对这份目录里的某个名词完全不了解，可以课前花一小段时间看看这个 </a:t>
                </a:r>
                <a:r>
                  <a:rPr lang="en-US" altLang="zh-CN" sz="2400" dirty="0"/>
                  <a:t>PPT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求和号的定义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唯一分解定理，试除法分解质因数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简单的数论函数：约数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次幂和，欧拉函数，莫比乌斯函数，</a:t>
                </a:r>
                <a:r>
                  <a:rPr lang="en-US" altLang="zh-CN" sz="2400" dirty="0" err="1">
                    <a:solidFill>
                      <a:schemeClr val="accent1"/>
                    </a:solidFill>
                  </a:rPr>
                  <a:t>gcd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和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lcm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的定义和求法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同余式的定义以及基本操作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埃氏筛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 err="1">
                    <a:solidFill>
                      <a:schemeClr val="accent1"/>
                    </a:solidFill>
                  </a:rPr>
                  <a:t>exgcd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解方程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逆元的定义，费马小定理（欧拉定理）求逆元，</a:t>
                </a:r>
                <a:r>
                  <a:rPr lang="en-US" altLang="zh-CN" sz="2400" dirty="0" err="1">
                    <a:solidFill>
                      <a:schemeClr val="accent1"/>
                    </a:solidFill>
                  </a:rPr>
                  <a:t>exgcd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求逆元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整除分块求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阶的定义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普通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BSGS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（底数和模数互质）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365257"/>
                <a:ext cx="9647729" cy="5446363"/>
              </a:xfrm>
              <a:prstGeom prst="rect">
                <a:avLst/>
              </a:prstGeom>
              <a:blipFill>
                <a:blip r:embed="rId2"/>
                <a:stretch>
                  <a:fillRect l="-1011" t="-896" r="-822" b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目录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3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512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有两种实现方法：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直接实现根号分治的代码，讨论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，并分别算出这个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对应几个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。由于较为繁琐，在此不提。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仍然枚举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，但是注意到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是分段相等且单调递减的，因此可以一次枚举一段。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我们（以及主流 </a:t>
                </a:r>
                <a:r>
                  <a:rPr lang="en-US" altLang="zh-CN" sz="2400" dirty="0"/>
                  <a:t>OI </a:t>
                </a:r>
                <a:r>
                  <a:rPr lang="zh-CN" altLang="en-US" sz="2400" dirty="0"/>
                  <a:t>界）将采用第二种实现。这就需要知道，当我们枚举到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时，下一步应当跳到哪里，也就是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最大的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试着自己推出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的表达式？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5122428"/>
              </a:xfrm>
              <a:prstGeom prst="rect">
                <a:avLst/>
              </a:prstGeom>
              <a:blipFill>
                <a:blip r:embed="rId2"/>
                <a:stretch>
                  <a:fillRect l="-1028" t="-1310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290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，但是注意到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是分段相等且单调递减的，因此可以一次枚举一段。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当我们枚举到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时，下一步应当跳到哪里，也就是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最大的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2902333"/>
              </a:xfrm>
              <a:prstGeom prst="rect">
                <a:avLst/>
              </a:prstGeom>
              <a:blipFill>
                <a:blip r:embed="rId2"/>
                <a:stretch>
                  <a:fillRect l="-1028" t="-1050" r="-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33FA6F-3180-DA6B-F4F0-6161FB4189E7}"/>
              </a:ext>
            </a:extLst>
          </p:cNvPr>
          <p:cNvSpPr txBox="1"/>
          <p:nvPr/>
        </p:nvSpPr>
        <p:spPr>
          <a:xfrm>
            <a:off x="2297430" y="4420264"/>
            <a:ext cx="7597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j;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46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11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阶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的阶，记作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显然，阶存在的充要条件是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都是阶的倍数。这是因为阶也满足“辗转相除法”的性质。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结合拓展欧拉定理，可得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阶是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的幂模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sz="2400" dirty="0"/>
                  <a:t>循环节。由此可以推出，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（可以画图理解）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119671"/>
              </a:xfrm>
              <a:prstGeom prst="rect">
                <a:avLst/>
              </a:prstGeom>
              <a:blipFill>
                <a:blip r:embed="rId2"/>
                <a:stretch>
                  <a:fillRect l="-1011" t="-1310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844820" y="345781"/>
            <a:ext cx="6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阶</a:t>
            </a:r>
          </a:p>
        </p:txBody>
      </p:sp>
    </p:spTree>
    <p:extLst>
      <p:ext uri="{BB962C8B-B14F-4D97-AF65-F5344CB8AC3E}">
        <p14:creationId xmlns:p14="http://schemas.microsoft.com/office/powerpoint/2010/main" val="215668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56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指数同余方程的一般形式为，求下面方程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最小正整数解：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我们今天只解决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的情况。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BSGS </a:t>
                </a:r>
                <a:r>
                  <a:rPr lang="zh-CN" altLang="en-US" sz="2400" dirty="0"/>
                  <a:t>算法的思想就是 </a:t>
                </a:r>
                <a:r>
                  <a:rPr lang="en-US" altLang="zh-CN" sz="2400" dirty="0"/>
                  <a:t>meet in the middle</a:t>
                </a:r>
                <a:r>
                  <a:rPr lang="zh-CN" altLang="en-US" sz="2400" dirty="0"/>
                  <a:t>。取块长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等价</a:t>
                </a:r>
                <a:r>
                  <a:rPr lang="zh-CN" altLang="en-US" sz="2400" dirty="0"/>
                  <a:t>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放入哈希表内（若有重复只保留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最小的），再依次查询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560094"/>
              </a:xfrm>
              <a:prstGeom prst="rect">
                <a:avLst/>
              </a:prstGeom>
              <a:blipFill>
                <a:blip r:embed="rId2"/>
                <a:stretch>
                  <a:fillRect l="-1011" t="-1471" b="-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34075" y="34578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452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73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放入哈希表内（若有重复只保留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最小的），再依次查询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，所以取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可做到复杂度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特别地，如果固定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有多组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，则只需要一次预处理（复杂度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），单次查询复杂度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，平衡复杂度后可做到总共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由于在实数意义下，求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的运算是“对数”，所以指数同余方程问题又称为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离散对数</a:t>
                </a:r>
                <a:r>
                  <a:rPr lang="zh-CN" altLang="en-US" sz="2400" dirty="0"/>
                  <a:t>问题。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735655"/>
              </a:xfrm>
              <a:prstGeom prst="rect">
                <a:avLst/>
              </a:prstGeom>
              <a:blipFill>
                <a:blip r:embed="rId2"/>
                <a:stretch>
                  <a:fillRect l="-1011" t="-1416" r="-190" b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34075" y="34578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789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认识求和号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63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求和号具有以下性质：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可交换。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。可以理解成枚举一张数表，按行枚举和按列枚举是等价的。</a:t>
                </a:r>
                <a:br>
                  <a:rPr lang="en-US" altLang="zh-CN" sz="2400" dirty="0"/>
                </a:br>
                <a:r>
                  <a:rPr lang="zh-CN" altLang="en-US" sz="2400" dirty="0"/>
                  <a:t>注意：交换求和号时，不要改变变量的取值范围。例如，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加法运算律：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乘法分配律：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在数论问题中，有时需要求出一个很长的带求和号的算式的值。此时，我们的目标一般来说是：</a:t>
                </a:r>
                <a:endParaRPr lang="en-US" altLang="zh-CN" sz="2400" dirty="0"/>
              </a:p>
              <a:p>
                <a:r>
                  <a:rPr lang="zh-CN" altLang="en-US" sz="3200" i="1" u="sng" dirty="0"/>
                  <a:t>分离变量，使得各个变量间</a:t>
                </a:r>
                <a:r>
                  <a:rPr lang="zh-CN" altLang="en-US" sz="3200" i="1" u="sng" dirty="0">
                    <a:solidFill>
                      <a:srgbClr val="FF0000"/>
                    </a:solidFill>
                  </a:rPr>
                  <a:t>互不影响</a:t>
                </a:r>
                <a:r>
                  <a:rPr lang="zh-CN" altLang="en-US" sz="3200" i="1" u="sng" dirty="0"/>
                  <a:t>，从而用上面的 </a:t>
                </a:r>
                <a:r>
                  <a:rPr lang="en-US" altLang="zh-CN" sz="3200" i="1" u="sng" dirty="0"/>
                  <a:t>2,3</a:t>
                </a:r>
                <a:r>
                  <a:rPr lang="zh-CN" altLang="en-US" sz="3200" i="1" u="sng" dirty="0"/>
                  <a:t>分解成</a:t>
                </a:r>
                <a:r>
                  <a:rPr lang="zh-CN" altLang="en-US" sz="3200" i="1" u="sng" dirty="0">
                    <a:solidFill>
                      <a:srgbClr val="FF0000"/>
                    </a:solidFill>
                  </a:rPr>
                  <a:t>子问题</a:t>
                </a:r>
                <a:endParaRPr lang="en-US" altLang="zh-CN" sz="3200" i="1" u="sng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635582"/>
              </a:xfrm>
              <a:prstGeom prst="rect">
                <a:avLst/>
              </a:prstGeom>
              <a:blipFill>
                <a:blip r:embed="rId2"/>
                <a:stretch>
                  <a:fillRect l="-1643" t="-1190" r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求和号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分解质因数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283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每一个正整数都可以唯一写成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的形式，其中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是严格递增排列的质数。该形式称为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唯一分解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可以使用试除法在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复杂度内求出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的质因数分解。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2839303"/>
              </a:xfrm>
              <a:prstGeom prst="rect">
                <a:avLst/>
              </a:prstGeom>
              <a:blipFill>
                <a:blip r:embed="rId2"/>
                <a:stretch>
                  <a:fillRect l="-1011" t="-2361" b="-3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分解质因数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418FD-6526-3CB5-1ACC-C58073CCFCA8}"/>
              </a:ext>
            </a:extLst>
          </p:cNvPr>
          <p:cNvSpPr txBox="1"/>
          <p:nvPr/>
        </p:nvSpPr>
        <p:spPr>
          <a:xfrm>
            <a:off x="2342902" y="4396314"/>
            <a:ext cx="75061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pk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34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的约数个数。可以用求和号表示为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的唯一分解分别为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,∏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请你推导用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346656"/>
              </a:xfrm>
              <a:prstGeom prst="rect">
                <a:avLst/>
              </a:prstGeom>
              <a:blipFill>
                <a:blip r:embed="rId2"/>
                <a:stretch>
                  <a:fillRect l="-1011" t="-1254" r="-4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约数个数</a:t>
            </a:r>
          </a:p>
        </p:txBody>
      </p:sp>
    </p:spTree>
    <p:extLst>
      <p:ext uri="{BB962C8B-B14F-4D97-AF65-F5344CB8AC3E}">
        <p14:creationId xmlns:p14="http://schemas.microsoft.com/office/powerpoint/2010/main" val="106945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87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次方和。可以用求和号表示为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请你用等比数列求和公式推导用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的公式。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873625"/>
              </a:xfrm>
              <a:prstGeom prst="rect">
                <a:avLst/>
              </a:prstGeom>
              <a:blipFill>
                <a:blip r:embed="rId2"/>
                <a:stretch>
                  <a:fillRect l="-1011" t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243144" y="345781"/>
                <a:ext cx="3249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3600" b="1" dirty="0">
                    <a:latin typeface="+mn-ea"/>
                  </a:rPr>
                  <a:t>约数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次幂和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44" y="345781"/>
                <a:ext cx="3249609" cy="646331"/>
              </a:xfrm>
              <a:prstGeom prst="rect">
                <a:avLst/>
              </a:prstGeom>
              <a:blipFill>
                <a:blip r:embed="rId3"/>
                <a:stretch>
                  <a:fillRect l="-4690" t="-17925" r="-5816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732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的最大公因数，也即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的最小公倍数，也即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的唯一分解中，把每个质数的幂次分别取 </a:t>
                </a:r>
                <a:r>
                  <a:rPr lang="en-US" altLang="zh-CN" sz="2400" dirty="0"/>
                  <a:t>min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lcm </a:t>
                </a:r>
                <a:r>
                  <a:rPr lang="zh-CN" altLang="en-US" sz="2400" dirty="0"/>
                  <a:t>的唯一分解就是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的唯一分解中，把每个质数的幂次分别取 </a:t>
                </a:r>
                <a:r>
                  <a:rPr lang="en-US" altLang="zh-CN" sz="2400" dirty="0"/>
                  <a:t>max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732047"/>
              </a:xfrm>
              <a:prstGeom prst="rect">
                <a:avLst/>
              </a:prstGeom>
              <a:blipFill>
                <a:blip r:embed="rId2"/>
                <a:stretch>
                  <a:fillRect l="-1011" t="-1797" r="-4172" b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2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有结论：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。试着证明该结论。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因此，可以用辗转相除法求出两个数的 </a:t>
                </a:r>
                <a:r>
                  <a:rPr lang="en-US" altLang="zh-CN" sz="2400" dirty="0" err="1"/>
                  <a:t>gcd</a:t>
                </a:r>
                <a:r>
                  <a:rPr lang="zh-CN" altLang="en-US" sz="2400" dirty="0"/>
                  <a:t>，进而求出 </a:t>
                </a:r>
                <a:r>
                  <a:rPr lang="en-US" altLang="zh-CN" sz="2400" dirty="0"/>
                  <a:t>lcm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对于多个数的 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/lcm</a:t>
                </a:r>
                <a:r>
                  <a:rPr lang="zh-CN" altLang="en-US" sz="2400" dirty="0"/>
                  <a:t>，只需按任意顺序依次求出。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046988"/>
              </a:xfrm>
              <a:prstGeom prst="rect">
                <a:avLst/>
              </a:prstGeom>
              <a:blipFill>
                <a:blip r:embed="rId2"/>
                <a:stretch>
                  <a:fillRect l="-1011" t="-2200" r="-948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58AECE4-D218-2B41-4572-BAFB66DA73C2}"/>
              </a:ext>
            </a:extLst>
          </p:cNvPr>
          <p:cNvSpPr txBox="1"/>
          <p:nvPr/>
        </p:nvSpPr>
        <p:spPr>
          <a:xfrm>
            <a:off x="1120859" y="4904145"/>
            <a:ext cx="9950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gcd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gcd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(b, a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b); }</a:t>
            </a:r>
          </a:p>
        </p:txBody>
      </p:sp>
    </p:spTree>
    <p:extLst>
      <p:ext uri="{BB962C8B-B14F-4D97-AF65-F5344CB8AC3E}">
        <p14:creationId xmlns:p14="http://schemas.microsoft.com/office/powerpoint/2010/main" val="322337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86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。进一步，若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另一方面，若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，所以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这些简单的放缩，有时可能成为题目的突破口。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互质，有时记作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。互质等价于唯一分解里没有共同因子。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864024"/>
              </a:xfrm>
              <a:prstGeom prst="rect">
                <a:avLst/>
              </a:prstGeom>
              <a:blipFill>
                <a:blip r:embed="rId2"/>
                <a:stretch>
                  <a:fillRect l="-1011" t="-1378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/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𝐠𝐜𝐝</m:t>
                    </m:r>
                  </m:oMath>
                </a14:m>
                <a:r>
                  <a:rPr lang="zh-CN" altLang="en-US" sz="3600" b="1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</a:rPr>
                      <m:t>𝐥𝐜𝐦</m:t>
                    </m:r>
                  </m:oMath>
                </a14:m>
                <a:endParaRPr lang="zh-CN" altLang="en-US" sz="3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542322-AD54-845E-FDA7-53555B0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7" y="345781"/>
                <a:ext cx="2656496" cy="646331"/>
              </a:xfrm>
              <a:prstGeom prst="rect">
                <a:avLst/>
              </a:prstGeom>
              <a:blipFill>
                <a:blip r:embed="rId3"/>
                <a:stretch>
                  <a:fillRect t="-17925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2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2530</Words>
  <Application>Microsoft Office PowerPoint</Application>
  <PresentationFormat>宽屏</PresentationFormat>
  <Paragraphs>282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1103</cp:revision>
  <cp:lastPrinted>2024-07-17T08:03:57Z</cp:lastPrinted>
  <dcterms:created xsi:type="dcterms:W3CDTF">2024-04-08T13:02:55Z</dcterms:created>
  <dcterms:modified xsi:type="dcterms:W3CDTF">2024-10-21T05:41:38Z</dcterms:modified>
</cp:coreProperties>
</file>