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57" r:id="rId3"/>
    <p:sldId id="411" r:id="rId4"/>
    <p:sldId id="412" r:id="rId5"/>
    <p:sldId id="413" r:id="rId6"/>
    <p:sldId id="414" r:id="rId7"/>
    <p:sldId id="415" r:id="rId8"/>
    <p:sldId id="416" r:id="rId9"/>
    <p:sldId id="358" r:id="rId10"/>
    <p:sldId id="399" r:id="rId11"/>
    <p:sldId id="400" r:id="rId12"/>
    <p:sldId id="401" r:id="rId13"/>
    <p:sldId id="402" r:id="rId14"/>
    <p:sldId id="403" r:id="rId15"/>
    <p:sldId id="422" r:id="rId16"/>
    <p:sldId id="423" r:id="rId17"/>
    <p:sldId id="424" r:id="rId18"/>
    <p:sldId id="425" r:id="rId19"/>
    <p:sldId id="426" r:id="rId20"/>
    <p:sldId id="420" r:id="rId21"/>
    <p:sldId id="419" r:id="rId22"/>
    <p:sldId id="427" r:id="rId23"/>
    <p:sldId id="381" r:id="rId24"/>
    <p:sldId id="404" r:id="rId25"/>
    <p:sldId id="405" r:id="rId26"/>
    <p:sldId id="406" r:id="rId27"/>
    <p:sldId id="407" r:id="rId28"/>
    <p:sldId id="408" r:id="rId29"/>
    <p:sldId id="305" r:id="rId30"/>
    <p:sldId id="409" r:id="rId31"/>
    <p:sldId id="421" r:id="rId32"/>
    <p:sldId id="417" r:id="rId33"/>
    <p:sldId id="428" r:id="rId34"/>
    <p:sldId id="429" r:id="rId35"/>
    <p:sldId id="430" r:id="rId36"/>
    <p:sldId id="418" r:id="rId37"/>
    <p:sldId id="431" r:id="rId38"/>
    <p:sldId id="432" r:id="rId39"/>
    <p:sldId id="433" r:id="rId40"/>
    <p:sldId id="434" r:id="rId41"/>
    <p:sldId id="43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8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34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4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2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56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9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4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2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9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76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69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67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94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4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7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4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7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5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2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1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7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uogu.com.cn/article/6cx6v7o6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s://atcoder.jp/contests/tenka1-2017/submissions/55884596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495208" y="1825917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数论进阶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原根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13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原根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结合拓展欧拉定理，可得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原根</a:t>
                </a:r>
                <a:r>
                  <a:rPr lang="zh-CN" altLang="en-US" sz="2400" dirty="0"/>
                  <a:t>。此时，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不重不漏地取遍</a:t>
                </a:r>
                <a:r>
                  <a:rPr lang="zh-CN" altLang="en-US" sz="2400" dirty="0"/>
                  <a:t>了所有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互质的数。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结论：有原根的数只有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2,4,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。且如果存在原根，最小原根不会超过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zh-CN" altLang="en-US" sz="2400" dirty="0"/>
                  <a:t>，所以求原根的方法就是从小到大枚举，并判断阶是否为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如何快速判断？</a:t>
                </a:r>
                <a:endParaRPr lang="en-US" altLang="zh-CN" sz="2400" dirty="0"/>
              </a:p>
              <a:p>
                <a:r>
                  <a:rPr lang="zh-CN" altLang="en-US" sz="2400" dirty="0"/>
                  <a:t>根据阶的性质，只需求出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的所有质因子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，并判断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是否是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前提下，单次判断时间复杂度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139997"/>
              </a:xfrm>
              <a:prstGeom prst="rect">
                <a:avLst/>
              </a:prstGeom>
              <a:blipFill>
                <a:blip r:embed="rId2"/>
                <a:stretch>
                  <a:fillRect l="-1011" t="-1305" r="-4172" b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原根</a:t>
            </a:r>
          </a:p>
        </p:txBody>
      </p:sp>
    </p:spTree>
    <p:extLst>
      <p:ext uri="{BB962C8B-B14F-4D97-AF65-F5344CB8AC3E}">
        <p14:creationId xmlns:p14="http://schemas.microsoft.com/office/powerpoint/2010/main" val="28238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原根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279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所有原根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根据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以及原根的次幂取遍所有与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互质的数，可以推出：若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 是某个原根，则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所有原根就是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这说明原根若存在，则有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练习题：</a:t>
                </a:r>
                <a:r>
                  <a:rPr lang="en-US" altLang="zh-CN" sz="2400" dirty="0"/>
                  <a:t>P6091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279552"/>
              </a:xfrm>
              <a:prstGeom prst="rect">
                <a:avLst/>
              </a:prstGeom>
              <a:blipFill>
                <a:blip r:embed="rId2"/>
                <a:stretch>
                  <a:fillRect l="-1011" t="-2045" r="-4172" b="-3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原根</a:t>
            </a:r>
          </a:p>
        </p:txBody>
      </p:sp>
    </p:spTree>
    <p:extLst>
      <p:ext uri="{BB962C8B-B14F-4D97-AF65-F5344CB8AC3E}">
        <p14:creationId xmlns:p14="http://schemas.microsoft.com/office/powerpoint/2010/main" val="121306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原根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906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求阶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 的暴力方法就是枚举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的因数看每个因数满不满足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，利用的性质太少了。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能不能利用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 的倍数都满足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的性质？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可以使用“试除法”：依次试图除掉每个质因子，若除掉之后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 不再是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了，说明不能除。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至多试除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次，在已知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的前提下复杂度是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一个没什么关系的例题：</a:t>
                </a:r>
                <a:r>
                  <a:rPr lang="en-US" altLang="zh-CN" sz="2400" dirty="0"/>
                  <a:t>P8993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906728"/>
              </a:xfrm>
              <a:prstGeom prst="rect">
                <a:avLst/>
              </a:prstGeom>
              <a:blipFill>
                <a:blip r:embed="rId2"/>
                <a:stretch>
                  <a:fillRect l="-1011" t="-1366" b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844820" y="345781"/>
            <a:ext cx="64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阶</a:t>
            </a:r>
          </a:p>
        </p:txBody>
      </p:sp>
    </p:spTree>
    <p:extLst>
      <p:ext uri="{BB962C8B-B14F-4D97-AF65-F5344CB8AC3E}">
        <p14:creationId xmlns:p14="http://schemas.microsoft.com/office/powerpoint/2010/main" val="134158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286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上面的“求阶”，其实是求阶指数同余方程的特殊情况。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指数同余方程的一般形式为，求下面方程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最小正整数解：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我们先解决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的情况。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BSGS </a:t>
                </a:r>
                <a:r>
                  <a:rPr lang="zh-CN" altLang="en-US" sz="2400" dirty="0"/>
                  <a:t>算法的思想就是 </a:t>
                </a:r>
                <a:r>
                  <a:rPr lang="en-US" altLang="zh-CN" sz="2400" dirty="0"/>
                  <a:t>meet in the middle</a:t>
                </a:r>
                <a:r>
                  <a:rPr lang="zh-CN" altLang="en-US" sz="2400" dirty="0"/>
                  <a:t>。取块长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等价</a:t>
                </a:r>
                <a:r>
                  <a:rPr lang="zh-CN" altLang="en-US" sz="2400" dirty="0"/>
                  <a:t>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放入哈希表内（若有重复只保留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最小的），再依次查询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286832"/>
              </a:xfrm>
              <a:prstGeom prst="rect">
                <a:avLst/>
              </a:prstGeom>
              <a:blipFill>
                <a:blip r:embed="rId2"/>
                <a:stretch>
                  <a:fillRect l="-1011" t="-1269" b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234075" y="345781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452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735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放入哈希表内（若有重复只保留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最小的），再依次查询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，所以取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可做到复杂度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特别地，如果固定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有多组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，则只需要一次预处理（复杂度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），单次查询复杂度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，平衡复杂度后可做到总共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由于在实数意义下，求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的运算是“对数”，所以指数同余方程问题又称为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离散对数</a:t>
                </a:r>
                <a:r>
                  <a:rPr lang="zh-CN" altLang="en-US" sz="2400" dirty="0"/>
                  <a:t>问题。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735655"/>
              </a:xfrm>
              <a:prstGeom prst="rect">
                <a:avLst/>
              </a:prstGeom>
              <a:blipFill>
                <a:blip r:embed="rId2"/>
                <a:stretch>
                  <a:fillRect l="-1011" t="-1416" r="-190" b="-1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234075" y="345781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/>
              <a:t>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7891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166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上面我们解决了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的情况呢？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此时，阶不存在，欧拉定理也不成立，所以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的值不再是“纯循环的”（圆形），而是先经过一段不循环的再循环（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/>
                  <a:t> 形）。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图：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=495616,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=124</m:t>
                    </m:r>
                  </m:oMath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思考：为什么会出现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的“尾巴”？</a:t>
                </a:r>
                <a:endParaRPr lang="en-US" altLang="zh-CN" sz="2400" dirty="0"/>
              </a:p>
              <a:p>
                <a:r>
                  <a:rPr lang="zh-CN" altLang="en-US" sz="2400" dirty="0"/>
                  <a:t>尾巴至多有多长？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166910"/>
              </a:xfrm>
              <a:prstGeom prst="rect">
                <a:avLst/>
              </a:prstGeom>
              <a:blipFill>
                <a:blip r:embed="rId2"/>
                <a:stretch>
                  <a:fillRect l="-1011" t="-1611" b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755804" y="345781"/>
            <a:ext cx="17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exBSGS</a:t>
            </a:r>
            <a:endParaRPr lang="zh-CN" alt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507071-AC43-A504-E04D-262B9958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92" y="3707938"/>
            <a:ext cx="3273472" cy="29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6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出现“尾巴”的原因，可以通过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分离互质部分和不互质部分</a:t>
                </a:r>
                <a:r>
                  <a:rPr lang="zh-CN" altLang="en-US" sz="2400" dirty="0"/>
                  <a:t>看出。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。每次乘上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分别怎么变？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b="0" dirty="0"/>
                  <a:t>首先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的变化互不干扰。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其次，当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中包含的质因子幂次全部超过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对应的质因子幂次时，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就不会变了。这也说明，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的尾巴长度是 </a:t>
                </a:r>
                <a:r>
                  <a:rPr lang="en-US" altLang="zh-CN" sz="2400" dirty="0"/>
                  <a:t>log </a:t>
                </a:r>
                <a:r>
                  <a:rPr lang="zh-CN" altLang="en-US" sz="2400" dirty="0"/>
                  <a:t>级别的。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（为了理解，可以模拟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24</m:t>
                    </m:r>
                  </m:oMath>
                </a14:m>
                <a:r>
                  <a:rPr lang="zh-CN" altLang="en-US" sz="2400" dirty="0"/>
                  <a:t>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524315"/>
              </a:xfrm>
              <a:prstGeom prst="rect">
                <a:avLst/>
              </a:prstGeom>
              <a:blipFill>
                <a:blip r:embed="rId2"/>
                <a:stretch>
                  <a:fillRect l="-1011" t="-1482" r="-37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755804" y="345781"/>
            <a:ext cx="17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423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03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因此，可以用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是否成立，来判断是否进入了循环节；</a:t>
                </a:r>
                <a:endParaRPr lang="en-US" altLang="zh-CN" sz="2400" dirty="0"/>
              </a:p>
              <a:p>
                <a:r>
                  <a:rPr lang="zh-CN" altLang="en-US" sz="2400" dirty="0"/>
                  <a:t>假设已经进入了循环节，且进入位置为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，则可以用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是否成立，来判断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是在循环节内还是循环节外。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在循环节外：只有 </a:t>
                </a:r>
                <a:r>
                  <a:rPr lang="en-US" altLang="zh-CN" sz="2400" dirty="0"/>
                  <a:t>log </a:t>
                </a:r>
                <a:r>
                  <a:rPr lang="zh-CN" altLang="en-US" sz="2400" dirty="0"/>
                  <a:t>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有解，且解已在暴力过程中求出。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在循环节内：此时可以把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同除以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，再把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/>
                  <a:t> 分出一个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，得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038880"/>
              </a:xfrm>
              <a:prstGeom prst="rect">
                <a:avLst/>
              </a:prstGeom>
              <a:blipFill>
                <a:blip r:embed="rId2"/>
                <a:stretch>
                  <a:fillRect l="-1011" t="-1332" r="-4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755804" y="345781"/>
            <a:ext cx="17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62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99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求解指数同余方程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在循环节内：此时可以把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同除以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/>
                  <a:t>，再把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/>
                  <a:t> 分出一个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/>
                  <a:t>，得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此时，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存在逆元，可以除过去；同时，根据之前的讨论，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包含了所有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共有的质因子，所以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。此时再套用 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注：对于“分开互质部分和不互质部分”的更多运用，可以参见</a:t>
                </a:r>
                <a:r>
                  <a:rPr lang="zh-CN" altLang="en-US" sz="2400" dirty="0">
                    <a:hlinkClick r:id="rId2"/>
                  </a:rPr>
                  <a:t>题解 </a:t>
                </a:r>
                <a:r>
                  <a:rPr lang="en-US" altLang="zh-CN" sz="2400" dirty="0">
                    <a:hlinkClick r:id="rId2"/>
                  </a:rPr>
                  <a:t>P4588 【[TJOI2018]</a:t>
                </a:r>
                <a:r>
                  <a:rPr lang="zh-CN" altLang="en-US" sz="2400" dirty="0">
                    <a:hlinkClick r:id="rId2"/>
                  </a:rPr>
                  <a:t>数学计算</a:t>
                </a:r>
                <a:r>
                  <a:rPr lang="en-US" altLang="zh-CN" sz="2400" dirty="0">
                    <a:hlinkClick r:id="rId2"/>
                  </a:rPr>
                  <a:t>】 - </a:t>
                </a:r>
                <a:r>
                  <a:rPr lang="zh-CN" altLang="en-US" sz="2400" dirty="0">
                    <a:hlinkClick r:id="rId2"/>
                  </a:rPr>
                  <a:t>洛谷专栏 </a:t>
                </a:r>
                <a:r>
                  <a:rPr lang="en-US" altLang="zh-CN" sz="2400" dirty="0">
                    <a:hlinkClick r:id="rId2"/>
                  </a:rPr>
                  <a:t>(luogu.com.cn)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998869"/>
              </a:xfrm>
              <a:prstGeom prst="rect">
                <a:avLst/>
              </a:prstGeom>
              <a:blipFill>
                <a:blip r:embed="rId3"/>
                <a:stretch>
                  <a:fillRect l="-1011" t="-1341" b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755804" y="345781"/>
            <a:ext cx="17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/>
              <a:t>exBSGS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772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BSGS</a:t>
            </a:r>
            <a:endParaRPr lang="zh-CN" altLang="en-US"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899304" y="1316699"/>
                <a:ext cx="10393391" cy="533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小结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至此，我们已经完全解决了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的问题：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：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求特解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就是通解。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sz="2400" dirty="0"/>
                  <a:t>：先暴力找到循环节开头，判断方法是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zh-CN" altLang="en-US" sz="2400" dirty="0"/>
                  <a:t>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来判断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在不在循环节内。</a:t>
                </a:r>
                <a:br>
                  <a:rPr lang="en-US" altLang="zh-CN" sz="2400" dirty="0"/>
                </a:br>
                <a:br>
                  <a:rPr lang="en-US" altLang="zh-CN" sz="2400" dirty="0"/>
                </a:br>
                <a:r>
                  <a:rPr lang="zh-CN" altLang="en-US" sz="2400" dirty="0"/>
                  <a:t>不在：只有 </a:t>
                </a:r>
                <a:r>
                  <a:rPr lang="en-US" altLang="zh-CN" sz="2400" dirty="0"/>
                  <a:t>log </a:t>
                </a:r>
                <a:r>
                  <a:rPr lang="zh-CN" altLang="en-US" sz="2400" dirty="0"/>
                  <a:t>个可能的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，而且每个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只有一个解。</a:t>
                </a:r>
                <a:br>
                  <a:rPr lang="en-US" altLang="zh-CN" sz="2400" dirty="0"/>
                </a:br>
                <a:r>
                  <a:rPr lang="zh-CN" altLang="en-US" sz="2400" dirty="0"/>
                  <a:t>在：设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，把同余方程写成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mod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，此时所有数都有逆元，套用 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可以求出最小特解。</a:t>
                </a:r>
                <a:br>
                  <a:rPr lang="en-US" altLang="zh-CN" sz="2400" dirty="0"/>
                </a:br>
                <a:r>
                  <a:rPr lang="zh-CN" altLang="en-US" sz="2400" dirty="0"/>
                  <a:t>而通解就是最小特解加上任意倍的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意义</a:t>
                </a:r>
                <a:r>
                  <a:rPr lang="zh-CN" altLang="en-US" sz="2400" dirty="0"/>
                  <a:t>下的阶。</a:t>
                </a:r>
                <a:endParaRPr lang="en-US" altLang="zh-CN" sz="2400" dirty="0"/>
              </a:p>
              <a:p>
                <a:r>
                  <a:rPr lang="zh-CN" altLang="en-US" sz="2400" dirty="0"/>
                  <a:t>因此，所有离散对数问题要么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等价于有下界的同余方程，要么只有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个解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4" y="1316699"/>
                <a:ext cx="10393391" cy="5331075"/>
              </a:xfrm>
              <a:prstGeom prst="rect">
                <a:avLst/>
              </a:prstGeom>
              <a:blipFill>
                <a:blip r:embed="rId2"/>
                <a:stretch>
                  <a:fillRect l="-939" t="-1257" r="-3873" b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92668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272135" y="1492190"/>
            <a:ext cx="96477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昨天我们学习了：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唯一分解定理。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许多常用的数论函数，及求出它们的方法：线性筛。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不定方程的解法：</a:t>
            </a:r>
            <a:r>
              <a:rPr lang="en-US" altLang="zh-CN" sz="2400" dirty="0" err="1"/>
              <a:t>exgcd</a:t>
            </a:r>
            <a:r>
              <a:rPr lang="zh-CN" altLang="en-US" sz="2400" dirty="0"/>
              <a:t>，以及由此引出的逆元。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合并同余方程：</a:t>
            </a:r>
            <a:r>
              <a:rPr lang="en-US" altLang="zh-CN" sz="2400" dirty="0" err="1"/>
              <a:t>excrt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Lucas </a:t>
            </a:r>
            <a:r>
              <a:rPr lang="zh-CN" altLang="en-US" sz="2400" dirty="0"/>
              <a:t>定理处理组合数模小质数。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这些基础知识在今天仍然会大量用到。除这些外，我们还将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简单的“式子处理”，这就涉及到</a:t>
            </a:r>
            <a:r>
              <a:rPr lang="zh-CN" altLang="en-US" sz="2400" dirty="0">
                <a:solidFill>
                  <a:srgbClr val="FF0000"/>
                </a:solidFill>
              </a:rPr>
              <a:t>整除分块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学习模意义下</a:t>
            </a:r>
            <a:r>
              <a:rPr lang="zh-CN" altLang="en-US" sz="2400" dirty="0">
                <a:solidFill>
                  <a:srgbClr val="FF0000"/>
                </a:solidFill>
              </a:rPr>
              <a:t>指数</a:t>
            </a:r>
            <a:r>
              <a:rPr lang="zh-CN" altLang="en-US" sz="2400" dirty="0"/>
              <a:t>相关问题的解法，这就涉及到</a:t>
            </a:r>
            <a:r>
              <a:rPr lang="zh-CN" altLang="en-US" sz="2400" dirty="0">
                <a:solidFill>
                  <a:srgbClr val="FF0000"/>
                </a:solidFill>
              </a:rPr>
              <a:t>原根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回顾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74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随机数生成器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P3306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是质数，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求最小的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7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30142"/>
                <a:ext cx="9488394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利用等比数列求和公式化简，再分离变量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，就转化为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了。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30142"/>
                <a:ext cx="9488394" cy="842923"/>
              </a:xfrm>
              <a:prstGeom prst="rect">
                <a:avLst/>
              </a:prstGeom>
              <a:blipFill>
                <a:blip r:embed="rId4"/>
                <a:stretch>
                  <a:fillRect l="-1028" t="-6475" b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51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773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快乐肥宅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P5345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94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同时满足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个方程：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求出最小的符合条件的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若最小的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超过了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，输出 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940275"/>
              </a:xfrm>
              <a:prstGeom prst="rect">
                <a:avLst/>
              </a:prstGeom>
              <a:blipFill>
                <a:blip r:embed="rId3"/>
                <a:stretch>
                  <a:fillRect l="-1327" t="-3774" r="-124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114800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根据前述结论，每个同余方程都等价于下面三者之一：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无解。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为正整数。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如果存在前两种，直接判断即可。否则，只需要 </a:t>
                </a:r>
                <a:r>
                  <a:rPr lang="en-US" altLang="zh-CN" sz="2400" dirty="0" err="1"/>
                  <a:t>excrt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合并同余方程。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114800"/>
                <a:ext cx="9488394" cy="2677656"/>
              </a:xfrm>
              <a:prstGeom prst="rect">
                <a:avLst/>
              </a:prstGeom>
              <a:blipFill>
                <a:blip r:embed="rId4"/>
                <a:stretch>
                  <a:fillRect l="-1028" t="-2506" r="-1157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7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773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快乐肥宅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P5345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94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同时满足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个方程：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求出最小的符合条件的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若最小的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超过了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，输出 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940275"/>
              </a:xfrm>
              <a:prstGeom prst="rect">
                <a:avLst/>
              </a:prstGeom>
              <a:blipFill>
                <a:blip r:embed="rId3"/>
                <a:stretch>
                  <a:fillRect l="-1327" t="-3774" r="-124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114800"/>
                <a:ext cx="94883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细节：合并同余方程的时候 </a:t>
                </a:r>
                <a:r>
                  <a:rPr lang="en-US" altLang="zh-CN" sz="2400" dirty="0"/>
                  <a:t>lcm</a:t>
                </a:r>
                <a:r>
                  <a:rPr lang="zh-CN" altLang="en-US" sz="2400" dirty="0"/>
                  <a:t> 会很大，怎么办？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假设当前合并结果为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。当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只有一种可能，所以一旦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大了就不合并下去，直接判断当前的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是否合法。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114800"/>
                <a:ext cx="9488394" cy="1569660"/>
              </a:xfrm>
              <a:prstGeom prst="rect">
                <a:avLst/>
              </a:prstGeom>
              <a:blipFill>
                <a:blip r:embed="rId4"/>
                <a:stretch>
                  <a:fillRect l="-1028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5995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前缀离散对数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791887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，对于每个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，求方程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的最小解，保证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7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2930770"/>
                <a:ext cx="9488394" cy="431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直接用刚才的做法是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𝑝𝑇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的。能不能利用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是前缀的性质，取得再优秀一点的复杂度？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离散对数满足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，可以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线性筛</a:t>
                </a:r>
                <a:r>
                  <a:rPr lang="zh-CN" altLang="en-US" sz="2400" dirty="0"/>
                  <a:t>！</a:t>
                </a:r>
                <a:endParaRPr lang="en-US" altLang="zh-CN" sz="2400" dirty="0"/>
              </a:p>
              <a:p>
                <a:r>
                  <a:rPr lang="zh-CN" altLang="en-US" sz="2400" dirty="0"/>
                  <a:t>只需知道质数处的值，就能筛出所有值（不一定最小）。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。当然，筛出的值不一定最小，所以还需要先算出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的阶，然后把答案对它取个模。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2930770"/>
                <a:ext cx="9488394" cy="4310795"/>
              </a:xfrm>
              <a:prstGeom prst="rect">
                <a:avLst/>
              </a:prstGeom>
              <a:blipFill>
                <a:blip r:embed="rId4"/>
                <a:stretch>
                  <a:fillRect l="-1028" t="-566" r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201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心跳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365214" y="1532378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Codechef</a:t>
            </a:r>
            <a:r>
              <a:rPr lang="en-US" altLang="zh-CN" sz="2400" dirty="0"/>
              <a:t> CHEFMOD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400" dirty="0"/>
                  <a:t>，给定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，定义无穷序列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的所有前缀最小值之和。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blipFill>
                <a:blip r:embed="rId3"/>
                <a:stretch>
                  <a:fillRect l="-1327" t="-4247" b="-6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36051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先考虑一次询问怎么做。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“取模”和“比大小”两个操作看起来毫无关系。</a:t>
                </a:r>
                <a:endParaRPr lang="en-US" altLang="zh-CN" sz="2400" i="1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第一次在序列中出现的位置就是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为底的离散对数。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可以认为模意义下的序列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 几乎是随机的！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6051"/>
                <a:ext cx="9488394" cy="2677656"/>
              </a:xfrm>
              <a:prstGeom prst="rect">
                <a:avLst/>
              </a:prstGeom>
              <a:blipFill>
                <a:blip r:embed="rId4"/>
                <a:stretch>
                  <a:fillRect l="-1028" t="-2506" b="-4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201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心跳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365214" y="1532378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Codechef</a:t>
            </a:r>
            <a:r>
              <a:rPr lang="en-US" altLang="zh-CN" sz="2400" dirty="0"/>
              <a:t> CHEFMOD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400" dirty="0"/>
                  <a:t>，给定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，定义无穷序列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的所有前缀最小值之和。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blipFill>
                <a:blip r:embed="rId3"/>
                <a:stretch>
                  <a:fillRect l="-1327" t="-4247" b="-6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36051"/>
                <a:ext cx="9488394" cy="286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由随机性（类比随机排列），我们可以认为经过足够多（不太多）次之后，前缀最小值已经很小了。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次后最小值大约是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，特别地，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次后最小值就该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了。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这很难严谨证明。不过，穷举所有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后可以发现是对的。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6051"/>
                <a:ext cx="9488394" cy="2861040"/>
              </a:xfrm>
              <a:prstGeom prst="rect">
                <a:avLst/>
              </a:prstGeom>
              <a:blipFill>
                <a:blip r:embed="rId4"/>
                <a:stretch>
                  <a:fillRect l="-1028" t="-1706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6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201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心跳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365214" y="1532378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Codechef</a:t>
            </a:r>
            <a:r>
              <a:rPr lang="en-US" altLang="zh-CN" sz="2400" dirty="0"/>
              <a:t> CHEFMOD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400" dirty="0"/>
                  <a:t>，给定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，定义无穷序列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的所有前缀最小值之和。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blipFill>
                <a:blip r:embed="rId3"/>
                <a:stretch>
                  <a:fillRect l="-1327" t="-4247" b="-6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36051"/>
                <a:ext cx="9488394" cy="239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暴力计算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项，后面只有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种不同的数。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用离散对数求出每种数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的出现位置，就能够回答询问了！这样，单次时间复杂度为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func>
                      </m:e>
                    </m:ra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如何拓展到所有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？</a:t>
                </a:r>
                <a:r>
                  <a:rPr lang="zh-CN" altLang="en-US" sz="2400" dirty="0"/>
                  <a:t>提示：取原根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6051"/>
                <a:ext cx="9488394" cy="2390334"/>
              </a:xfrm>
              <a:prstGeom prst="rect">
                <a:avLst/>
              </a:prstGeom>
              <a:blipFill>
                <a:blip r:embed="rId4"/>
                <a:stretch>
                  <a:fillRect l="-1028" t="-2551" b="-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8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4201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心跳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365214" y="1532378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Codechef</a:t>
            </a:r>
            <a:r>
              <a:rPr lang="en-US" altLang="zh-CN" sz="2400" dirty="0"/>
              <a:t> CHEFMOD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固定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400" dirty="0"/>
                  <a:t>，给定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，定义无穷序列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的所有前缀最小值之和。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81587"/>
              </a:xfrm>
              <a:prstGeom prst="rect">
                <a:avLst/>
              </a:prstGeom>
              <a:blipFill>
                <a:blip r:embed="rId3"/>
                <a:stretch>
                  <a:fillRect l="-1327" t="-4247" b="-6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36051"/>
                <a:ext cx="9488394" cy="269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取原根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假设现在要求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这一序列里出现的位置。先用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BSGS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预处理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序列里第一次出现位置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，则其出现的所有位置就是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；又因为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𝑘𝑢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，所以只需求出最小的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这就是二元不定方程，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exgcd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即可，注意这里的 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exgcd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可以做到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36051"/>
                <a:ext cx="9488394" cy="2697277"/>
              </a:xfrm>
              <a:prstGeom prst="rect">
                <a:avLst/>
              </a:prstGeom>
              <a:blipFill>
                <a:blip r:embed="rId4"/>
                <a:stretch>
                  <a:fillRect l="-1028" t="-2262" r="-4177" b="-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98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1361316"/>
                <a:ext cx="948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“心跳”这道例题是原根处理指数问题的极好范例，我们将其中的思想总结如下：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增长得很快的函数在模意义下的值可以认为是伪随机数。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原根和阶两个概念使我们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完全搞清楚了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（有原根前提下）任何一个与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 互质的数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的所有次幂在模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意义下的出现规律。</a:t>
                </a:r>
                <a:br>
                  <a:rPr lang="en-US" altLang="zh-CN" sz="2400" dirty="0">
                    <a:solidFill>
                      <a:schemeClr val="accent1"/>
                    </a:solidFill>
                  </a:rPr>
                </a:br>
                <a:br>
                  <a:rPr lang="en-US" altLang="zh-CN" sz="2400" dirty="0">
                    <a:solidFill>
                      <a:schemeClr val="accent1"/>
                    </a:solidFill>
                  </a:rPr>
                </a:br>
                <a:r>
                  <a:rPr lang="zh-CN" altLang="en-US" sz="2400" dirty="0">
                    <a:solidFill>
                      <a:schemeClr val="accent1"/>
                    </a:solidFill>
                  </a:rPr>
                  <a:t>因此，我们得以将大部分与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次幂的值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相关的问题转化为关于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指数的同余方程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问题。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361316"/>
                <a:ext cx="9488394" cy="3416320"/>
              </a:xfrm>
              <a:prstGeom prst="rect">
                <a:avLst/>
              </a:prstGeom>
              <a:blipFill>
                <a:blip r:embed="rId3"/>
                <a:stretch>
                  <a:fillRect l="-1028" t="-1426" r="-900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09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4131BC-06E7-67AE-3C90-F041D08BA9A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CEAD9C-1113-D958-F702-E14B781FB8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C1E424-6401-BBFF-7C07-CEDCF3CA2FDB}"/>
                </a:ext>
              </a:extLst>
            </p:cNvPr>
            <p:cNvSpPr/>
            <p:nvPr/>
          </p:nvSpPr>
          <p:spPr>
            <a:xfrm>
              <a:off x="881743" y="848057"/>
              <a:ext cx="10428514" cy="5172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C821FE-E3F6-5BE0-F39E-5A10DF9AB2FF}"/>
              </a:ext>
            </a:extLst>
          </p:cNvPr>
          <p:cNvSpPr txBox="1"/>
          <p:nvPr/>
        </p:nvSpPr>
        <p:spPr>
          <a:xfrm>
            <a:off x="1359648" y="1165839"/>
            <a:ext cx="4551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原根和群的同构 </a:t>
            </a:r>
            <a:r>
              <a:rPr lang="en-US" altLang="zh-CN" sz="4000" b="1" dirty="0">
                <a:latin typeface="+mj-lt"/>
              </a:rPr>
              <a:t>(*)</a:t>
            </a:r>
            <a:endParaRPr lang="zh-CN" altLang="en-US" sz="4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/>
              <p:nvPr/>
            </p:nvSpPr>
            <p:spPr>
              <a:xfrm>
                <a:off x="1435138" y="1873725"/>
                <a:ext cx="932172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/>
                  <a:t>如果你了解过“群”的语言，你应当看出，原根的作用实际上是给出了模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缩系下的乘法群和模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意义下的加法群的同构</a:t>
                </a:r>
                <a:r>
                  <a:rPr lang="en-US" altLang="zh-CN" sz="2200" dirty="0"/>
                  <a:t>——</a:t>
                </a:r>
                <a:r>
                  <a:rPr lang="zh-CN" altLang="en-US" sz="2200" dirty="0"/>
                  <a:t>这两个群都是元素个数为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的循环群。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乘法群是我们不熟悉的，但循环群（可以想象为圆环上跳动）是我们熟悉的，而且有同余方程等各种工具来处理。例如，加法群的一个生成元是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，乘法群的一个生成元是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200" dirty="0"/>
                  <a:t>。换句话说，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在乘法里的作用约等于 </a:t>
                </a:r>
                <a:r>
                  <a:rPr lang="en-US" altLang="zh-CN" sz="2200" dirty="0"/>
                  <a:t>1 </a:t>
                </a:r>
                <a:r>
                  <a:rPr lang="zh-CN" altLang="en-US" sz="2200" dirty="0"/>
                  <a:t>在加法里的作用。</a:t>
                </a:r>
                <a:endParaRPr lang="en-US" altLang="zh-CN" sz="2200" dirty="0"/>
              </a:p>
              <a:p>
                <a:pPr marL="457200" indent="-457200">
                  <a:buAutoNum type="arabicPeriod"/>
                </a:pPr>
                <a:endParaRPr lang="en-US" altLang="zh-CN" sz="2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A1717C-EF1A-AEE0-9AA7-153784E5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38" y="1873725"/>
                <a:ext cx="9321721" cy="3139321"/>
              </a:xfrm>
              <a:prstGeom prst="rect">
                <a:avLst/>
              </a:prstGeom>
              <a:blipFill>
                <a:blip r:embed="rId3"/>
                <a:stretch>
                  <a:fillRect l="-850" t="-1748" r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6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14D415-20B5-8A16-C5EC-F7134EF74369}"/>
              </a:ext>
            </a:extLst>
          </p:cNvPr>
          <p:cNvSpPr/>
          <p:nvPr/>
        </p:nvSpPr>
        <p:spPr>
          <a:xfrm>
            <a:off x="1764282" y="1331237"/>
            <a:ext cx="8663436" cy="14380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68049E-F095-34A1-6D41-FA5DE5F220FC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约数和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6E457F-21DA-BDA9-EA78-D2571EA1408A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P2424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1ECFB-A005-5212-C5D9-910FCB156DE9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1ECFB-A005-5212-C5D9-910FCB15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461986"/>
              </a:xfrm>
              <a:prstGeom prst="rect">
                <a:avLst/>
              </a:prstGeom>
              <a:blipFill>
                <a:blip r:embed="rId2"/>
                <a:stretch>
                  <a:fillRect l="-1327" t="-128947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3108452"/>
                <a:ext cx="9488394" cy="382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只需求出前缀和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，再相减。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尝试化简上式？提示：将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拆成一个求和号，再交换。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108452"/>
                <a:ext cx="9488394" cy="3822137"/>
              </a:xfrm>
              <a:prstGeom prst="rect">
                <a:avLst/>
              </a:prstGeom>
              <a:blipFill>
                <a:blip r:embed="rId3"/>
                <a:stretch>
                  <a:fillRect l="-1028" t="-15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7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知识总结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1351508"/>
            <a:ext cx="94883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到此为止，我们的课程已经涵盖了联赛难度的所有数论知识。然而，在这些简单的知识基础上，仍然可以出出千变万化的难题、趣题。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/>
              <a:t>用于求解同余方程的 </a:t>
            </a:r>
            <a:r>
              <a:rPr lang="en-US" altLang="zh-CN" sz="2400" dirty="0" err="1"/>
              <a:t>exgcd</a:t>
            </a:r>
            <a:r>
              <a:rPr lang="en-US" altLang="zh-CN" sz="2400" dirty="0"/>
              <a:t> </a:t>
            </a:r>
            <a:r>
              <a:rPr lang="zh-CN" altLang="en-US" sz="2400" dirty="0"/>
              <a:t>是基础。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当出现多个同余方程时，使用 </a:t>
            </a:r>
            <a:r>
              <a:rPr lang="en-US" altLang="zh-CN" sz="2400" dirty="0" err="1"/>
              <a:t>excrt</a:t>
            </a:r>
            <a:r>
              <a:rPr lang="zh-CN" altLang="en-US" sz="2400" dirty="0"/>
              <a:t>（本质就是 </a:t>
            </a:r>
            <a:r>
              <a:rPr lang="en-US" altLang="zh-CN" sz="2400" dirty="0" err="1"/>
              <a:t>exgcd</a:t>
            </a:r>
            <a:r>
              <a:rPr lang="zh-CN" altLang="en-US" sz="2400" dirty="0"/>
              <a:t>）来合并。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指数上的问题，如果还没有到要考虑阶的地步，（拓展）欧拉定理也可以将其转为同余问题。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与整除相关的求和，数论分块来计算。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指数上更难的问题，可以考虑原根，并合理利用阶的性质。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95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24439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幂塔方程（简单版）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P8457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是质数。只需求出任意一个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400" dirty="0"/>
                  <a:t> 的解或判断无解。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7" t="-4280" b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4372602"/>
                <a:ext cx="94883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</a:t>
                </a:r>
                <a:endParaRPr lang="en-US" altLang="zh-CN" sz="2400" dirty="0"/>
              </a:p>
              <a:p>
                <a:r>
                  <a:rPr lang="zh-CN" altLang="en-US" sz="2400" dirty="0"/>
                  <a:t>固定底数，指数以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为周期。</a:t>
                </a:r>
                <a:endParaRPr lang="en-US" altLang="zh-CN" sz="2400" dirty="0"/>
              </a:p>
              <a:p>
                <a:r>
                  <a:rPr lang="zh-CN" altLang="en-US" sz="2400" dirty="0"/>
                  <a:t>固定指数，底数以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为周期。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，所以可以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……</a:t>
                </a: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同时固定底数和指数！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372602"/>
                <a:ext cx="9488394" cy="2308324"/>
              </a:xfrm>
              <a:prstGeom prst="rect">
                <a:avLst/>
              </a:prstGeom>
              <a:blipFill>
                <a:blip r:embed="rId4"/>
                <a:stretch>
                  <a:fillRect l="-1028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2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14119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5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CF1717E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lcm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461665"/>
              </a:xfrm>
              <a:prstGeom prst="rect">
                <a:avLst/>
              </a:prstGeom>
              <a:blipFill>
                <a:blip r:embed="rId3"/>
                <a:stretch>
                  <a:fillRect l="-1410"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2927866"/>
                <a:ext cx="9488394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回忆处理求和号的思路：尽量让枚举的变量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独立</a:t>
                </a:r>
                <a:r>
                  <a:rPr lang="zh-CN" altLang="en-US" sz="2400" dirty="0"/>
                  <a:t>，转化为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子问题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你认为应该先处理哪个变量？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，和式变为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lcm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你认为接下来应该枚举什么变量？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2927866"/>
                <a:ext cx="9488394" cy="3573863"/>
              </a:xfrm>
              <a:prstGeom prst="rect">
                <a:avLst/>
              </a:prstGeom>
              <a:blipFill>
                <a:blip r:embed="rId4"/>
                <a:stretch>
                  <a:fillRect l="-1028" t="-1874" b="-2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14119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5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CF1717E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lcm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461665"/>
              </a:xfrm>
              <a:prstGeom prst="rect">
                <a:avLst/>
              </a:prstGeom>
              <a:blipFill>
                <a:blip r:embed="rId3"/>
                <a:stretch>
                  <a:fillRect l="-1410"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2927866"/>
                <a:ext cx="9488394" cy="377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回忆处理求和号的思路：尽量将枚举的变量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独立</a:t>
                </a:r>
                <a:r>
                  <a:rPr lang="zh-CN" altLang="en-US" sz="2400" dirty="0"/>
                  <a:t>，转化为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子问题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lcm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直接枚举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，要求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lcm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表示：有多少对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。怎么处理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2927866"/>
                <a:ext cx="9488394" cy="3776611"/>
              </a:xfrm>
              <a:prstGeom prst="rect">
                <a:avLst/>
              </a:prstGeom>
              <a:blipFill>
                <a:blip r:embed="rId4"/>
                <a:stretch>
                  <a:fillRect l="-1028" t="-1774" r="-4177" b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8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14119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5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CF1717E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lcm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461665"/>
              </a:xfrm>
              <a:prstGeom prst="rect">
                <a:avLst/>
              </a:prstGeom>
              <a:blipFill>
                <a:blip r:embed="rId3"/>
                <a:stretch>
                  <a:fillRect l="-1410"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2927866"/>
                <a:ext cx="9488394" cy="378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有多少对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，所以就是有多少个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，其实就是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！</a:t>
                </a:r>
                <a:endParaRPr lang="en-US" altLang="zh-CN" sz="2400" dirty="0"/>
              </a:p>
              <a:p>
                <a:r>
                  <a:rPr lang="zh-CN" altLang="en-US" sz="2400" dirty="0"/>
                  <a:t>所以，满足条件的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直接套前述公式计算，复杂度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2927866"/>
                <a:ext cx="9488394" cy="3783087"/>
              </a:xfrm>
              <a:prstGeom prst="rect">
                <a:avLst/>
              </a:prstGeom>
              <a:blipFill>
                <a:blip r:embed="rId4"/>
                <a:stretch>
                  <a:fillRect l="-1028" t="-1771" b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7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/>
              <p:nvPr/>
            </p:nvSpPr>
            <p:spPr>
              <a:xfrm>
                <a:off x="1351803" y="1361316"/>
                <a:ext cx="94883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前两题相对简单，但其中都蕴含了普适的思维方式：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 是质数的话，底数和指数都有各自的循环节。如果都要控制（都出现了未知数），无非是合并一下同余方程。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对于求和类问题，想清楚枚举什么变量能使问题最简单。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F62C5-4DD0-0A24-F316-52ED2870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361316"/>
                <a:ext cx="9488394" cy="1938992"/>
              </a:xfrm>
              <a:prstGeom prst="rect">
                <a:avLst/>
              </a:prstGeom>
              <a:blipFill>
                <a:blip r:embed="rId3"/>
                <a:stretch>
                  <a:fillRect l="-1028" t="-3459" r="-193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370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239167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我这个坏东西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647855" y="1532378"/>
            <a:ext cx="255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AT_tenka1_2017_f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。只需求出任意一个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的解，或判断解不存在。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组数据。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7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24056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提示：类比第一题“幂塔方程”。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提示：底数、指数的同余性质我们了如指掌，可惜幂的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值</a:t>
                </a:r>
                <a:r>
                  <a:rPr lang="zh-CN" altLang="en-US" sz="2400" dirty="0"/>
                  <a:t>我们知之甚少。怎么办？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提示：那就假设我们知道幂的值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，此时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就可以 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了。当然，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不是重点（因为其实不知道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），重点是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24056"/>
                <a:ext cx="9488394" cy="2677656"/>
              </a:xfrm>
              <a:prstGeom prst="rect">
                <a:avLst/>
              </a:prstGeom>
              <a:blipFill>
                <a:blip r:embed="rId4"/>
                <a:stretch>
                  <a:fillRect l="-1028" t="-2506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239167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我这个坏东西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647855" y="1532378"/>
            <a:ext cx="255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AT_tenka1_2017_f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。只需求出任意一个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的解，或判断解不存在。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组数据。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7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24056"/>
                <a:ext cx="9488394" cy="272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假设我们知道幂的值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，此时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就可以 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了。当然，</a:t>
                </a:r>
                <a:r>
                  <a:rPr lang="en-US" altLang="zh-CN" sz="2400" dirty="0"/>
                  <a:t>BSGS </a:t>
                </a:r>
                <a:r>
                  <a:rPr lang="zh-CN" altLang="en-US" sz="2400" dirty="0"/>
                  <a:t>不是重点（因为其实不知道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），重点是，它给出了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应该满足的（有下界的）同余方程：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（当然，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 可能很小，还没进入循环节，但我们现在只是对问题进行思考，不必纠结于边界情况）</a:t>
                </a:r>
                <a:endParaRPr lang="en-US" altLang="zh-CN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此时你能推出什么新东西？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24056"/>
                <a:ext cx="9488394" cy="2725170"/>
              </a:xfrm>
              <a:prstGeom prst="rect">
                <a:avLst/>
              </a:prstGeom>
              <a:blipFill>
                <a:blip r:embed="rId4"/>
                <a:stretch>
                  <a:fillRect l="-1028" t="-2461" r="-129" b="-3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593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239167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我这个坏东西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647855" y="1532378"/>
            <a:ext cx="255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AT_tenka1_2017_f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。只需求出任意一个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的解，或判断解不存在。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组数据。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7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24056"/>
                <a:ext cx="9488394" cy="2870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此时，我们就知道了两个关于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的方程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同时满足</a:t>
                </a:r>
                <a:r>
                  <a:rPr lang="zh-CN" altLang="en-US" sz="2400" dirty="0"/>
                  <a:t>！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这说明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zh-CN" altLang="en-US" sz="2400" dirty="0"/>
                  <a:t>！再看看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是什么？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又是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的约数，所以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24056"/>
                <a:ext cx="9488394" cy="2870786"/>
              </a:xfrm>
              <a:prstGeom prst="rect">
                <a:avLst/>
              </a:prstGeom>
              <a:blipFill>
                <a:blip r:embed="rId4"/>
                <a:stretch>
                  <a:fillRect l="-1028" t="-2335" b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21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239167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我这个坏东西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647855" y="1532378"/>
            <a:ext cx="255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AT_tenka1_2017_f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。只需求出任意一个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的解，或判断解不存在。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组数据。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7" t="-4280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924056"/>
                <a:ext cx="9488394" cy="277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又是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的约数，所以</a:t>
                </a:r>
                <a:r>
                  <a:rPr lang="en-US" altLang="zh-CN" sz="24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换句话说，通过模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 的解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，我们能</a:t>
                </a:r>
                <a:r>
                  <a:rPr lang="zh-CN" alt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推出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此时的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是模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400" dirty="0"/>
                  <a:t>的解。</a:t>
                </a:r>
                <a:endParaRPr lang="en-US" altLang="zh-CN" sz="2400" dirty="0"/>
              </a:p>
              <a:p>
                <a:r>
                  <a:rPr lang="zh-CN" altLang="en-US" sz="2400" dirty="0"/>
                  <a:t>这个过程，能不能反过来？如果已知一个模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，那</a:t>
                </a:r>
                <a:r>
                  <a:rPr lang="en-US" altLang="zh-CN" sz="2400" dirty="0"/>
                  <a:t>……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想想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是怎么定义来的？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924056"/>
                <a:ext cx="9488394" cy="2778453"/>
              </a:xfrm>
              <a:prstGeom prst="rect">
                <a:avLst/>
              </a:prstGeom>
              <a:blipFill>
                <a:blip r:embed="rId4"/>
                <a:stretch>
                  <a:fillRect l="-1028" t="-1538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2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1517931"/>
                <a:ext cx="9488394" cy="4928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solidFill>
                      <a:schemeClr val="tx1"/>
                    </a:solidFill>
                  </a:rPr>
                  <a:t>整除分块的用途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就是求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𝑓𝑙𝑜𝑜𝑟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这样的式子的值。为了简便，我们以后都省略 </a:t>
                </a:r>
                <a:r>
                  <a:rPr lang="en-US" altLang="zh-CN" sz="2400" dirty="0"/>
                  <a:t>floor</a:t>
                </a:r>
                <a:r>
                  <a:rPr lang="zh-CN" altLang="en-US" sz="2400" dirty="0"/>
                  <a:t>。事实上，它可以求任何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是好算的函数，而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的前缀和好算。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可以有几种取值？提示：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根号分治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只有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个；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，只有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因此，只有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种取值；换句话说，我们只需计算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，然后把每种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累加对应的次数。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517931"/>
                <a:ext cx="9488394" cy="4928657"/>
              </a:xfrm>
              <a:prstGeom prst="rect">
                <a:avLst/>
              </a:prstGeom>
              <a:blipFill>
                <a:blip r:embed="rId2"/>
                <a:stretch>
                  <a:fillRect l="-1028" r="-4177" b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435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7"/>
            <a:ext cx="8663436" cy="16027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我这个坏东西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7647855" y="1532378"/>
            <a:ext cx="255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AT_tenka1_2017_f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。只需求出任意一个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的解，或判断解不存在。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830997"/>
              </a:xfrm>
              <a:prstGeom prst="rect">
                <a:avLst/>
              </a:prstGeom>
              <a:blipFill>
                <a:blip r:embed="rId3"/>
                <a:stretch>
                  <a:fillRect l="-1327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088403"/>
                <a:ext cx="9488394" cy="354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已知一个模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的定义就是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2400" dirty="0"/>
                  <a:t>，这说明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也随之确定了！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而已知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，方程组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也确定了，可以直接解出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！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因此，算法流程就是不停递归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/>
                  <a:t>，并通过上述方式回带出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的值。当然，为了保证扩展欧拉定理成立，需要解同余方程时取一个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的解。代码：</a:t>
                </a:r>
                <a:r>
                  <a:rPr lang="en-US" altLang="zh-CN" sz="2400" dirty="0">
                    <a:hlinkClick r:id="rId4"/>
                  </a:rPr>
                  <a:t>Submission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088403"/>
                <a:ext cx="9488394" cy="3548985"/>
              </a:xfrm>
              <a:prstGeom prst="rect">
                <a:avLst/>
              </a:prstGeom>
              <a:blipFill>
                <a:blip r:embed="rId5"/>
                <a:stretch>
                  <a:fillRect l="-1028" t="-1375" r="-4177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9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小结</a:t>
            </a:r>
            <a:endParaRPr lang="zh-CN" altLang="en-US" sz="4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F62C5-4DD0-0A24-F316-52ED287032CF}"/>
              </a:ext>
            </a:extLst>
          </p:cNvPr>
          <p:cNvSpPr txBox="1"/>
          <p:nvPr/>
        </p:nvSpPr>
        <p:spPr>
          <a:xfrm>
            <a:off x="1351803" y="1361316"/>
            <a:ext cx="9488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本题是笔者非常喜爱的一道题。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其具有较高的难度，但它的难度既不是繁琐的讨论，也不是莫名其妙无厘头的结论，而是有迹可循的，能踏踏实实一步一步还原出思维链条。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希望把问题化为“我们熟悉”的形式，也就是要么限制指数要么限制底数。那就设出幂的值和离散对数的值，强行构造一组同余方程。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构造同余方程后，发现能推出一个更小的模数满足</a:t>
            </a:r>
            <a:r>
              <a:rPr lang="zh-CN" altLang="en-US" sz="2400" dirty="0"/>
              <a:t>同一形式的式子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上述都是在“已知指数和底数”前提下从答案逆推；反过来，如果只知道这个</a:t>
            </a:r>
            <a:r>
              <a:rPr lang="zh-CN" altLang="en-US" sz="2400" dirty="0"/>
              <a:t>同一形式的式子</a:t>
            </a:r>
            <a:r>
              <a:rPr lang="zh-CN" altLang="en-US" sz="2400" dirty="0">
                <a:solidFill>
                  <a:schemeClr val="accent1"/>
                </a:solidFill>
              </a:rPr>
              <a:t>的解，其实也可以还原出来设出的幂值和离散对数值！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accent1"/>
                </a:solidFill>
              </a:rPr>
              <a:t>做法豁然开朗。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/>
              <a:t>诸君若有兴趣，则可细细品味，或是看看另一个类似的题：</a:t>
            </a:r>
            <a:r>
              <a:rPr lang="en-US" altLang="zh-CN" sz="2400" dirty="0"/>
              <a:t>P8457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68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1517931"/>
                <a:ext cx="9488394" cy="512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有两种实现方法：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直接实现根号分治的代码，讨论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，并分别算出这个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对应几个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。由于较为繁琐，在此不提。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仍然枚举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，但是注意到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是分段相等且单调递减的，因此可以一次枚举一段。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我们（以及主流 </a:t>
                </a:r>
                <a:r>
                  <a:rPr lang="en-US" altLang="zh-CN" sz="2400" dirty="0"/>
                  <a:t>OI </a:t>
                </a:r>
                <a:r>
                  <a:rPr lang="zh-CN" altLang="en-US" sz="2400" dirty="0"/>
                  <a:t>界）将采用第二种实现。这就需要知道，当我们枚举到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时，下一步应当跳到哪里，也就是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最大的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试着自己推出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的表达式？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517931"/>
                <a:ext cx="9488394" cy="5122428"/>
              </a:xfrm>
              <a:prstGeom prst="rect">
                <a:avLst/>
              </a:prstGeom>
              <a:blipFill>
                <a:blip r:embed="rId2"/>
                <a:stretch>
                  <a:fillRect l="-1028" t="-1310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整除分块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整除分块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/>
              <p:nvPr/>
            </p:nvSpPr>
            <p:spPr>
              <a:xfrm>
                <a:off x="1351803" y="1517931"/>
                <a:ext cx="9488394" cy="290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，但是注意到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是分段相等且单调递减的，因此可以一次枚举一段。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当我们枚举到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时，下一步应当跳到哪里，也就是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最大的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𝑓𝑙𝑜𝑜𝑟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AF9616-91A6-C7C6-A1CA-535A7C0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1517931"/>
                <a:ext cx="9488394" cy="2902333"/>
              </a:xfrm>
              <a:prstGeom prst="rect">
                <a:avLst/>
              </a:prstGeom>
              <a:blipFill>
                <a:blip r:embed="rId2"/>
                <a:stretch>
                  <a:fillRect l="-1028" t="-1050" r="-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33FA6F-3180-DA6B-F4F0-6161FB4189E7}"/>
              </a:ext>
            </a:extLst>
          </p:cNvPr>
          <p:cNvSpPr txBox="1"/>
          <p:nvPr/>
        </p:nvSpPr>
        <p:spPr>
          <a:xfrm>
            <a:off x="2297430" y="4420264"/>
            <a:ext cx="7597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j;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j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(j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en-US" altLang="zh-C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46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3597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余数求和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P2261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461986"/>
              </a:xfrm>
              <a:prstGeom prst="rect">
                <a:avLst/>
              </a:prstGeom>
              <a:blipFill>
                <a:blip r:embed="rId3"/>
                <a:stretch>
                  <a:fillRect l="-1410" t="-128947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2892091"/>
                <a:ext cx="9488394" cy="389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写成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，然后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细节：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代码里的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要和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取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min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的真实值为无穷大，但在这里应该设为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整除分块相关练习题：</a:t>
                </a:r>
                <a:r>
                  <a:rPr lang="en-US" altLang="zh-CN" sz="2400" dirty="0"/>
                  <a:t>CF1706D2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2892091"/>
                <a:ext cx="9488394" cy="3899081"/>
              </a:xfrm>
              <a:prstGeom prst="rect">
                <a:avLst/>
              </a:prstGeom>
              <a:blipFill>
                <a:blip r:embed="rId4"/>
                <a:stretch>
                  <a:fillRect l="-1028" b="-2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3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13597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模积和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P2260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7592" y="2053486"/>
                <a:ext cx="7356816" cy="50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92" y="2053486"/>
                <a:ext cx="7356816" cy="509435"/>
              </a:xfrm>
              <a:prstGeom prst="rect">
                <a:avLst/>
              </a:prstGeom>
              <a:blipFill>
                <a:blip r:embed="rId3"/>
                <a:stretch>
                  <a:fillRect l="-1327" t="-116867" r="-5473" b="-172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2892091"/>
                <a:ext cx="9488394" cy="246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不妨假设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，则可以写成：所有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减去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的。（这样有什么好处？）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拆式子的过程同上题，最终会出现同时含有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的表达式。如何处理？</a:t>
                </a:r>
                <a:endParaRPr lang="en-US" altLang="zh-CN" sz="2400" dirty="0"/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/>
                  <a:t>提示：分界点的个数乘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后还是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的。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2892091"/>
                <a:ext cx="9488394" cy="2460738"/>
              </a:xfrm>
              <a:prstGeom prst="rect">
                <a:avLst/>
              </a:prstGeom>
              <a:blipFill>
                <a:blip r:embed="rId4"/>
                <a:stretch>
                  <a:fillRect l="-1028" t="-2723" r="-4177" b="-3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E9E535D-A701-6F7A-D8F2-6BCB93E58649}"/>
              </a:ext>
            </a:extLst>
          </p:cNvPr>
          <p:cNvSpPr txBox="1"/>
          <p:nvPr/>
        </p:nvSpPr>
        <p:spPr>
          <a:xfrm>
            <a:off x="3049089" y="5342098"/>
            <a:ext cx="6093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j;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m; i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j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i), m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(m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i));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ans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...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i, m </a:t>
            </a:r>
            <a:r>
              <a:rPr lang="nn-NO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i);</a:t>
            </a:r>
          </a:p>
          <a:p>
            <a:r>
              <a:rPr lang="nn-NO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7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原根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11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</a:rPr>
                  <a:t>阶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称为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的阶，记作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显然，阶存在的充要条件是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都是阶的倍数。这是因为阶也满足“辗转相除法”的性质。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结合拓展欧拉定理，可得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阶是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的幂模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最小</a:t>
                </a:r>
                <a:r>
                  <a:rPr lang="zh-CN" altLang="en-US" sz="2400" dirty="0"/>
                  <a:t>循环节。由此可以推出，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（可以画图理解）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119671"/>
              </a:xfrm>
              <a:prstGeom prst="rect">
                <a:avLst/>
              </a:prstGeom>
              <a:blipFill>
                <a:blip r:embed="rId2"/>
                <a:stretch>
                  <a:fillRect l="-1011" t="-1310"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844820" y="345781"/>
            <a:ext cx="64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阶</a:t>
            </a:r>
          </a:p>
        </p:txBody>
      </p:sp>
    </p:spTree>
    <p:extLst>
      <p:ext uri="{BB962C8B-B14F-4D97-AF65-F5344CB8AC3E}">
        <p14:creationId xmlns:p14="http://schemas.microsoft.com/office/powerpoint/2010/main" val="106945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4476</Words>
  <Application>Microsoft Office PowerPoint</Application>
  <PresentationFormat>宽屏</PresentationFormat>
  <Paragraphs>460</Paragraphs>
  <Slides>41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1081</cp:revision>
  <cp:lastPrinted>2024-07-17T08:03:57Z</cp:lastPrinted>
  <dcterms:created xsi:type="dcterms:W3CDTF">2024-04-08T13:02:55Z</dcterms:created>
  <dcterms:modified xsi:type="dcterms:W3CDTF">2024-07-22T13:37:03Z</dcterms:modified>
</cp:coreProperties>
</file>