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400" r:id="rId3"/>
    <p:sldId id="358" r:id="rId4"/>
    <p:sldId id="406" r:id="rId5"/>
    <p:sldId id="407" r:id="rId6"/>
    <p:sldId id="399" r:id="rId7"/>
    <p:sldId id="401" r:id="rId8"/>
    <p:sldId id="402" r:id="rId9"/>
    <p:sldId id="403" r:id="rId10"/>
    <p:sldId id="404" r:id="rId11"/>
    <p:sldId id="405" r:id="rId12"/>
    <p:sldId id="425" r:id="rId13"/>
    <p:sldId id="408" r:id="rId14"/>
    <p:sldId id="427" r:id="rId15"/>
    <p:sldId id="428" r:id="rId16"/>
    <p:sldId id="359" r:id="rId17"/>
    <p:sldId id="426" r:id="rId18"/>
    <p:sldId id="410" r:id="rId19"/>
    <p:sldId id="411" r:id="rId20"/>
    <p:sldId id="409" r:id="rId21"/>
    <p:sldId id="412" r:id="rId22"/>
    <p:sldId id="413" r:id="rId23"/>
    <p:sldId id="423" r:id="rId24"/>
    <p:sldId id="430" r:id="rId25"/>
    <p:sldId id="421" r:id="rId26"/>
    <p:sldId id="431" r:id="rId27"/>
    <p:sldId id="414" r:id="rId28"/>
    <p:sldId id="415" r:id="rId29"/>
    <p:sldId id="416" r:id="rId30"/>
    <p:sldId id="417" r:id="rId31"/>
    <p:sldId id="419" r:id="rId32"/>
    <p:sldId id="432" r:id="rId33"/>
    <p:sldId id="418" r:id="rId34"/>
    <p:sldId id="429" r:id="rId35"/>
    <p:sldId id="420" r:id="rId36"/>
    <p:sldId id="433" r:id="rId37"/>
    <p:sldId id="434" r:id="rId38"/>
    <p:sldId id="422" r:id="rId39"/>
    <p:sldId id="424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23BA5-30BC-4745-9AC5-345338C6F2FA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12BF-4BE4-4529-9C72-6E5234D30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49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541BE-A044-8E31-C7A1-B739D3D46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A4F86E-B179-7C06-B4FC-5290592C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52A6B-1851-76FC-4D65-4B90C5D0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28B7A5-18A0-D103-A38E-4B302019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3FC72-25D6-3B16-5F64-32B22EFD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4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27F22-A502-1962-1EDB-A255B9E5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800CF5-D0B9-4964-F4CD-6314A7172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329E6-F405-6E75-6F75-40060DF6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5072E-011D-0169-5E46-244637D9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119D2-B70D-6FF4-9DC0-1681F347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48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012E84-53F0-7186-9C12-0D18AD554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2DAE94-90B3-7985-8359-55A0ECB0D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49FAA-294F-77C7-1AEA-E3C41F04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7E732-9B36-3FC6-1282-F9A01B0E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597C3-ABC4-CB62-FA98-13D8B50A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93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C50B-2623-D656-6AE7-323DB43E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ABA780-D77A-58C8-7361-D55E5DCFC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10B04-22CF-C72F-06F3-15894292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000CD-D925-3123-B8A9-0F4F2345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6209D-CA7A-0EAB-146E-DEA38F83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22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08CF0-C181-2D9A-2FDB-1B51A8B35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E1A34B-56EA-D3B8-0C9D-4EDFF8DEF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C07D2-1F50-0C75-CC66-86587D45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B4B04-D7F4-3E3C-9062-B7948486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25044-8C13-3FBA-FC60-8212336C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69081-954E-5C86-8708-545E63A1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E6778-5EF0-80DC-6506-D5F27566C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6F3B30-628A-93F6-A7CD-A76005531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D6072-2753-B5F4-7F32-54537F06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35398E-5543-E5BC-F63B-FB0CCAEE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A483A0-DDD4-639B-54E0-B3DAA3A2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29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A9581-98C3-264E-839D-E5C39903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364E67-3A52-A7A4-C04B-CBBF70D01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4F3528-028F-53F0-9840-CD831F4BF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05D882-5B0E-F86F-E7E3-AC80EA734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C1310C-7D89-0A03-413B-2D29A8A65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05B03B-B145-366A-790B-80C999F3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FD15ED-B30B-36C4-D128-7C8F0A9C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38C8CC-5752-7DB5-E31B-3F121D22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48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C9229-8E44-C90B-EB85-0F8F7183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A42BAD-48FD-1381-3C7C-792E9A77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B3DBDE-7464-4145-A7DF-45103F87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C18FE5-80CE-1417-6492-D5D4703A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76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BA0304-FA9D-EC59-02BE-93467518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A1FDDB-9FB5-7161-6082-8B141CB0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6D8BFF-3D42-5E37-C335-79F95B36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54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55E46-C93B-3042-3433-C8919DAE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511313-794B-DAEB-048C-2A63E2E17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FEE781-C56E-C0BC-1C83-F5A0543E5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F76C89-12EE-A162-7617-A6E5A7F0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1B2BE-4849-3AA0-624D-B23A75B8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1D138C-EB76-6613-793B-CE2DE9DC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50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AE718-EB0B-0C9A-C0FD-AE51373B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E986E3-AD7E-2376-FFE0-F758F0A1E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6737C-72BE-A710-CAD4-5239C6EE2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760749-3477-E026-3E38-FAEB23E3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091D2-0646-811B-EA85-592269B0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217C3-EFDD-799F-EDA2-683B75F9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71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A8014B-D161-A3E6-A0A7-AE415BDC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80A64-E248-37CE-4C74-63B7BD8AD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57C01-1422-485D-1E0D-5DCD6DA64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03CF-F49A-405C-B552-A7BC870A0E39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88730-A8E5-8F2C-CD52-6255280A2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153456-C43B-EC3D-F1E4-84BE2828C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81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dsa.openjudge.cn/2024drill02/2021C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4844691" y="1825917"/>
            <a:ext cx="25026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latin typeface="+mn-ea"/>
              </a:rPr>
              <a:t>字符串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83124D-57DF-3446-032F-21FF29A30A19}"/>
              </a:ext>
            </a:extLst>
          </p:cNvPr>
          <p:cNvSpPr txBox="1"/>
          <p:nvPr/>
        </p:nvSpPr>
        <p:spPr>
          <a:xfrm>
            <a:off x="4662722" y="2841580"/>
            <a:ext cx="294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+mj-lt"/>
              </a:rPr>
              <a:t>2024 </a:t>
            </a:r>
            <a:r>
              <a:rPr lang="zh-CN" altLang="en-US" sz="3600" dirty="0">
                <a:latin typeface="+mj-lt"/>
              </a:rPr>
              <a:t>年 </a:t>
            </a:r>
            <a:r>
              <a:rPr lang="en-US" altLang="zh-CN" sz="3600" dirty="0">
                <a:latin typeface="+mj-lt"/>
              </a:rPr>
              <a:t>12 </a:t>
            </a:r>
            <a:r>
              <a:rPr lang="zh-CN" altLang="en-US" sz="3600" dirty="0">
                <a:latin typeface="+mj-lt"/>
              </a:rPr>
              <a:t>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54DBCE-CE57-EC44-78FF-501A12660869}"/>
              </a:ext>
            </a:extLst>
          </p:cNvPr>
          <p:cNvSpPr txBox="1"/>
          <p:nvPr/>
        </p:nvSpPr>
        <p:spPr>
          <a:xfrm>
            <a:off x="5465058" y="396739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黄焖鸡</a:t>
            </a:r>
            <a:endParaRPr lang="en-US" altLang="zh-C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56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B6170-258C-8B0F-C586-127301CF4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9B9A46B-D1F9-7FE3-06F1-18231AAE430E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71001C-6A23-D747-64FF-571B9849DC7E}"/>
              </a:ext>
            </a:extLst>
          </p:cNvPr>
          <p:cNvSpPr txBox="1"/>
          <p:nvPr/>
        </p:nvSpPr>
        <p:spPr>
          <a:xfrm>
            <a:off x="9662316" y="345781"/>
            <a:ext cx="1830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>
                <a:latin typeface="+mj-lt"/>
              </a:rPr>
              <a:t>Teasers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8F29F5-0D57-95F0-360E-E05DC091139B}"/>
              </a:ext>
            </a:extLst>
          </p:cNvPr>
          <p:cNvSpPr/>
          <p:nvPr/>
        </p:nvSpPr>
        <p:spPr>
          <a:xfrm>
            <a:off x="1764282" y="1331236"/>
            <a:ext cx="8663436" cy="25062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85DAA5-5C76-89FC-055A-406ADD71E0BE}"/>
              </a:ext>
            </a:extLst>
          </p:cNvPr>
          <p:cNvSpPr txBox="1"/>
          <p:nvPr/>
        </p:nvSpPr>
        <p:spPr>
          <a:xfrm>
            <a:off x="1984343" y="1515902"/>
            <a:ext cx="3529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Matching Problem II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16217F-AB1D-4532-26E9-85236EC0FCDE}"/>
              </a:ext>
            </a:extLst>
          </p:cNvPr>
          <p:cNvSpPr txBox="1"/>
          <p:nvPr/>
        </p:nvSpPr>
        <p:spPr>
          <a:xfrm>
            <a:off x="6199318" y="1532378"/>
            <a:ext cx="4008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 err="1">
                <a:hlinkClick r:id="rId2"/>
              </a:rPr>
              <a:t>OpenJudge</a:t>
            </a:r>
            <a:r>
              <a:rPr lang="en-US" altLang="zh-CN" sz="2400" dirty="0">
                <a:hlinkClick r:id="rId2"/>
              </a:rPr>
              <a:t> - 2021C:Matching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F1257E6-ADE7-D272-FDD9-2FD737DF08DC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给定两个排列，长度为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/>
                  <a:t>，求第二个排列在第一个排列中出现几次，其中出现定义为子串相对顺序一致。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F1257E6-ADE7-D272-FDD9-2FD737DF0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3"/>
                <a:stretch>
                  <a:fillRect l="-1326" t="-4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AAA9AE91-C622-EF1D-AC83-3BE83DA26454}"/>
              </a:ext>
            </a:extLst>
          </p:cNvPr>
          <p:cNvSpPr txBox="1"/>
          <p:nvPr/>
        </p:nvSpPr>
        <p:spPr>
          <a:xfrm>
            <a:off x="1272135" y="4176606"/>
            <a:ext cx="964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直接使用 </a:t>
            </a:r>
            <a:r>
              <a:rPr lang="en-US" altLang="zh-CN" sz="2400" dirty="0"/>
              <a:t>KMP </a:t>
            </a:r>
            <a:r>
              <a:rPr lang="zh-CN" altLang="en-US" sz="2400" dirty="0"/>
              <a:t>算法，判断需不需要跳 </a:t>
            </a:r>
            <a:r>
              <a:rPr lang="en-US" altLang="zh-CN" sz="2400" dirty="0"/>
              <a:t>fail </a:t>
            </a:r>
            <a:r>
              <a:rPr lang="zh-CN" altLang="en-US" sz="2400" dirty="0"/>
              <a:t>就是二维数点。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6449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4E30E-3D1F-E0A4-4DDB-8B9C56954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A80A40A-07AD-A4D5-FA28-A663D9E048B4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1C14A14-D730-D13B-4A2E-1488236A964B}"/>
              </a:ext>
            </a:extLst>
          </p:cNvPr>
          <p:cNvSpPr txBox="1"/>
          <p:nvPr/>
        </p:nvSpPr>
        <p:spPr>
          <a:xfrm>
            <a:off x="9662316" y="345781"/>
            <a:ext cx="1830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>
                <a:latin typeface="+mj-lt"/>
              </a:rPr>
              <a:t>Teasers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734F530-3F95-ED5E-21A3-F4BD7ABA0BA3}"/>
              </a:ext>
            </a:extLst>
          </p:cNvPr>
          <p:cNvSpPr/>
          <p:nvPr/>
        </p:nvSpPr>
        <p:spPr>
          <a:xfrm>
            <a:off x="1764282" y="1331236"/>
            <a:ext cx="8663436" cy="25062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5997F1-FD8E-0D7F-2DCA-C4E84DC4588C}"/>
              </a:ext>
            </a:extLst>
          </p:cNvPr>
          <p:cNvSpPr txBox="1"/>
          <p:nvPr/>
        </p:nvSpPr>
        <p:spPr>
          <a:xfrm>
            <a:off x="1984343" y="1515902"/>
            <a:ext cx="4037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AC Automation Chicken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04B971-F308-4B9C-61E0-B55C721DDFC8}"/>
              </a:ext>
            </a:extLst>
          </p:cNvPr>
          <p:cNvSpPr txBox="1"/>
          <p:nvPr/>
        </p:nvSpPr>
        <p:spPr>
          <a:xfrm>
            <a:off x="8847991" y="1532378"/>
            <a:ext cx="135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QOJ9318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D29D6F2-7324-3429-BEAB-207F348497C1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有一棵 </a:t>
                </a:r>
                <a:r>
                  <a:rPr lang="en-US" altLang="zh-CN" sz="2400" dirty="0" err="1"/>
                  <a:t>Trie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树，树边从根往下；根据 </a:t>
                </a:r>
                <a:r>
                  <a:rPr lang="en-US" altLang="zh-CN" sz="2400" dirty="0" err="1"/>
                  <a:t>Trie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建立 </a:t>
                </a:r>
                <a:r>
                  <a:rPr lang="en-US" altLang="zh-CN" sz="2400" dirty="0"/>
                  <a:t>AC </a:t>
                </a:r>
                <a:r>
                  <a:rPr lang="zh-CN" altLang="en-US" sz="2400" dirty="0"/>
                  <a:t>自动机的 </a:t>
                </a:r>
                <a:r>
                  <a:rPr lang="en-US" altLang="zh-CN" sz="2400" dirty="0"/>
                  <a:t>fail </a:t>
                </a:r>
                <a:r>
                  <a:rPr lang="zh-CN" altLang="en-US" sz="2400" dirty="0"/>
                  <a:t>树，树边从子结点往根。将这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条有向边告诉你，试还原出根和 </a:t>
                </a:r>
                <a:r>
                  <a:rPr lang="en-US" altLang="zh-CN" sz="2400" dirty="0" err="1"/>
                  <a:t>Trie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D29D6F2-7324-3429-BEAB-207F34849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FABCAF6-AC24-7C48-BA3A-DF01B3CAFE93}"/>
                  </a:ext>
                </a:extLst>
              </p:cNvPr>
              <p:cNvSpPr txBox="1"/>
              <p:nvPr/>
            </p:nvSpPr>
            <p:spPr>
              <a:xfrm>
                <a:off x="1272135" y="4176606"/>
                <a:ext cx="964772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提示：先找根，再还原 </a:t>
                </a:r>
                <a:r>
                  <a:rPr lang="en-US" altLang="zh-CN" sz="2400" dirty="0" err="1"/>
                  <a:t>Trie</a:t>
                </a:r>
                <a:r>
                  <a:rPr lang="zh-CN" altLang="en-US" sz="2400" dirty="0"/>
                  <a:t>。根有什么性质？知道根了 </a:t>
                </a:r>
                <a:r>
                  <a:rPr lang="en-US" altLang="zh-CN" sz="2400" dirty="0" err="1"/>
                  <a:t>Trie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有什么性质？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根：周围全是重边。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如果重边构成一条链，根据 </a:t>
                </a:r>
                <a:r>
                  <a:rPr lang="en-US" altLang="zh-CN" sz="2400" dirty="0"/>
                  <a:t>fail </a:t>
                </a:r>
                <a:r>
                  <a:rPr lang="zh-CN" altLang="en-US" sz="2400" dirty="0"/>
                  <a:t>也可以锁定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个候选的根。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FABCAF6-AC24-7C48-BA3A-DF01B3CAF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4176606"/>
                <a:ext cx="9647729" cy="2308324"/>
              </a:xfrm>
              <a:prstGeom prst="rect">
                <a:avLst/>
              </a:prstGeom>
              <a:blipFill>
                <a:blip r:embed="rId3"/>
                <a:stretch>
                  <a:fillRect l="-1011" t="-2902" b="-5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58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E8A53-B59D-37F4-7307-59D72EE69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612EBA-418C-9602-CAAA-80A32801CBE5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919C98-4031-E345-6F4A-CB4CD9D5B863}"/>
              </a:ext>
            </a:extLst>
          </p:cNvPr>
          <p:cNvSpPr txBox="1"/>
          <p:nvPr/>
        </p:nvSpPr>
        <p:spPr>
          <a:xfrm>
            <a:off x="9662316" y="345781"/>
            <a:ext cx="1830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>
                <a:latin typeface="+mj-lt"/>
              </a:rPr>
              <a:t>Teasers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8574AA-71FA-9093-E860-92195FF6A3B8}"/>
              </a:ext>
            </a:extLst>
          </p:cNvPr>
          <p:cNvSpPr/>
          <p:nvPr/>
        </p:nvSpPr>
        <p:spPr>
          <a:xfrm>
            <a:off x="1764282" y="1331236"/>
            <a:ext cx="8663436" cy="25062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658D29-C131-4DAF-4DCC-9AAA68169355}"/>
              </a:ext>
            </a:extLst>
          </p:cNvPr>
          <p:cNvSpPr txBox="1"/>
          <p:nvPr/>
        </p:nvSpPr>
        <p:spPr>
          <a:xfrm>
            <a:off x="1984343" y="1515902"/>
            <a:ext cx="4037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AC Automation Chicken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BF8745-CA36-791E-F768-2F7BE2DEC0BB}"/>
              </a:ext>
            </a:extLst>
          </p:cNvPr>
          <p:cNvSpPr txBox="1"/>
          <p:nvPr/>
        </p:nvSpPr>
        <p:spPr>
          <a:xfrm>
            <a:off x="8847991" y="1532378"/>
            <a:ext cx="135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QOJ9318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E5F94FA-AB52-459A-5CF8-90D2CFF55BDE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有一棵 </a:t>
                </a:r>
                <a:r>
                  <a:rPr lang="en-US" altLang="zh-CN" sz="2400" dirty="0" err="1"/>
                  <a:t>Trie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树，树边从根往下；根据 </a:t>
                </a:r>
                <a:r>
                  <a:rPr lang="en-US" altLang="zh-CN" sz="2400" dirty="0" err="1"/>
                  <a:t>Trie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建立 </a:t>
                </a:r>
                <a:r>
                  <a:rPr lang="en-US" altLang="zh-CN" sz="2400" dirty="0"/>
                  <a:t>AC </a:t>
                </a:r>
                <a:r>
                  <a:rPr lang="zh-CN" altLang="en-US" sz="2400" dirty="0"/>
                  <a:t>自动机的 </a:t>
                </a:r>
                <a:r>
                  <a:rPr lang="en-US" altLang="zh-CN" sz="2400" dirty="0"/>
                  <a:t>fail </a:t>
                </a:r>
                <a:r>
                  <a:rPr lang="zh-CN" altLang="en-US" sz="2400" dirty="0"/>
                  <a:t>树，树边从子结点往根。将这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条有向边告诉你，试还原出根和 </a:t>
                </a:r>
                <a:r>
                  <a:rPr lang="en-US" altLang="zh-CN" sz="2400" dirty="0" err="1"/>
                  <a:t>Trie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E5F94FA-AB52-459A-5CF8-90D2CFF55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1FA3EA0-1DEF-DE63-2896-258827600646}"/>
                  </a:ext>
                </a:extLst>
              </p:cNvPr>
              <p:cNvSpPr txBox="1"/>
              <p:nvPr/>
            </p:nvSpPr>
            <p:spPr>
              <a:xfrm>
                <a:off x="1272135" y="4176606"/>
                <a:ext cx="964772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知道根了，</a:t>
                </a:r>
                <a:r>
                  <a:rPr lang="en-US" altLang="zh-CN" sz="2400" dirty="0" err="1"/>
                  <a:t>Trie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就是根出发的 </a:t>
                </a:r>
                <a:r>
                  <a:rPr lang="en-US" altLang="zh-CN" sz="2400" dirty="0"/>
                  <a:t>BFS </a:t>
                </a:r>
                <a:r>
                  <a:rPr lang="zh-CN" altLang="en-US" sz="2400" dirty="0"/>
                  <a:t>树，而字符可以根据 </a:t>
                </a:r>
                <a:r>
                  <a:rPr lang="en-US" altLang="zh-CN" sz="2400" dirty="0"/>
                  <a:t>fail </a:t>
                </a:r>
                <a:r>
                  <a:rPr lang="zh-CN" altLang="en-US" sz="2400" dirty="0"/>
                  <a:t>填：</a:t>
                </a:r>
                <a:r>
                  <a:rPr lang="en-US" altLang="zh-CN" sz="2400" dirty="0"/>
                  <a:t>fail </a:t>
                </a:r>
                <a:r>
                  <a:rPr lang="zh-CN" altLang="en-US" sz="2400" dirty="0"/>
                  <a:t>不是根填的字符已经确定，否则可以随便填一种新字符。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可以用栈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判断合法性，当然也可以可持久化线段树。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1FA3EA0-1DEF-DE63-2896-258827600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4176606"/>
                <a:ext cx="9647729" cy="1569660"/>
              </a:xfrm>
              <a:prstGeom prst="rect">
                <a:avLst/>
              </a:prstGeom>
              <a:blipFill>
                <a:blip r:embed="rId3"/>
                <a:stretch>
                  <a:fillRect l="-1011" t="-4264" b="-6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36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A0AB2-5A8E-D74D-983D-5B6F2BAA2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713526A-AD66-988B-D0D4-C6A71A97D440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5132D6-698C-7619-FB52-322BFF1A2079}"/>
              </a:ext>
            </a:extLst>
          </p:cNvPr>
          <p:cNvSpPr txBox="1"/>
          <p:nvPr/>
        </p:nvSpPr>
        <p:spPr>
          <a:xfrm>
            <a:off x="9662316" y="345781"/>
            <a:ext cx="1830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>
                <a:latin typeface="+mj-lt"/>
              </a:rPr>
              <a:t>Teasers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20E488-20AB-B6AD-9DC2-E32D2519C98A}"/>
              </a:ext>
            </a:extLst>
          </p:cNvPr>
          <p:cNvSpPr/>
          <p:nvPr/>
        </p:nvSpPr>
        <p:spPr>
          <a:xfrm>
            <a:off x="1764282" y="1331236"/>
            <a:ext cx="8663436" cy="399438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54A475-7E28-9C00-A525-750629C17FA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合法缩写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27BE82-D9EE-CB61-0B94-AF883671EA86}"/>
              </a:ext>
            </a:extLst>
          </p:cNvPr>
          <p:cNvSpPr txBox="1"/>
          <p:nvPr/>
        </p:nvSpPr>
        <p:spPr>
          <a:xfrm>
            <a:off x="8731485" y="1532378"/>
            <a:ext cx="1476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 dirty="0"/>
              <a:t>ARC141F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3346EAF-A8C3-8672-3AF6-7D6F5E4AA567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给定一些字符串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，若存在字符串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，使得不停从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中删去某个等于某个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的子串，直到删不了为止，最终能得到至少两种结果，则称字符串集合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是坏的，否则是好的。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判断给定的字符串集是否好。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字符集 </a:t>
                </a:r>
                <a:r>
                  <a:rPr lang="en-US" altLang="zh-CN" sz="2400" dirty="0"/>
                  <a:t>ABCD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∑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≤2000000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3346EAF-A8C3-8672-3AF6-7D6F5E4AA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3416320"/>
              </a:xfrm>
              <a:prstGeom prst="rect">
                <a:avLst/>
              </a:prstGeom>
              <a:blipFill>
                <a:blip r:embed="rId2"/>
                <a:stretch>
                  <a:fillRect l="-1326" t="-1961" r="-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AB3BE430-4CC8-0BE4-CE96-8019FF5C15F4}"/>
              </a:ext>
            </a:extLst>
          </p:cNvPr>
          <p:cNvSpPr txBox="1"/>
          <p:nvPr/>
        </p:nvSpPr>
        <p:spPr>
          <a:xfrm>
            <a:off x="1272135" y="5822865"/>
            <a:ext cx="964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提示：先想一些简单的不好的情况，找出不好的“症结”。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1068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1E2A1-2C47-03CB-BD05-416A07611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3646403-273D-545D-C77A-701D7CA39C24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133E1F-CD0A-5C58-8408-4FB09164D6E5}"/>
              </a:ext>
            </a:extLst>
          </p:cNvPr>
          <p:cNvSpPr txBox="1"/>
          <p:nvPr/>
        </p:nvSpPr>
        <p:spPr>
          <a:xfrm>
            <a:off x="9662316" y="345781"/>
            <a:ext cx="1830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>
                <a:latin typeface="+mj-lt"/>
              </a:rPr>
              <a:t>Teasers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B48352C-0DBD-08A4-7470-52D35EDD8997}"/>
              </a:ext>
            </a:extLst>
          </p:cNvPr>
          <p:cNvSpPr/>
          <p:nvPr/>
        </p:nvSpPr>
        <p:spPr>
          <a:xfrm>
            <a:off x="1764282" y="1331236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CF281C-CDA3-6411-4FC0-1049E34B6A46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合法缩写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C9A203-3900-DFE7-7D08-219A6BC8FC5C}"/>
              </a:ext>
            </a:extLst>
          </p:cNvPr>
          <p:cNvSpPr txBox="1"/>
          <p:nvPr/>
        </p:nvSpPr>
        <p:spPr>
          <a:xfrm>
            <a:off x="8731485" y="1532378"/>
            <a:ext cx="1476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 dirty="0"/>
              <a:t>ARC141F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852B5D-222D-8545-87B8-2ED27A0D3177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判断给定的字符串集是否好。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字符集 </a:t>
                </a:r>
                <a:r>
                  <a:rPr lang="en-US" altLang="zh-CN" sz="2400" dirty="0"/>
                  <a:t>ABCD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∑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≤2000000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852B5D-222D-8545-87B8-2ED27A0D3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blipFill>
                <a:blip r:embed="rId2"/>
                <a:stretch>
                  <a:fillRect l="-1326" t="-5584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0660BC6-D857-E96A-71BF-F607E7C10F06}"/>
                  </a:ext>
                </a:extLst>
              </p:cNvPr>
              <p:cNvSpPr txBox="1"/>
              <p:nvPr/>
            </p:nvSpPr>
            <p:spPr>
              <a:xfrm>
                <a:off x="1272135" y="3630142"/>
                <a:ext cx="9647729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问题的症结是消去的方式存在 </a:t>
                </a:r>
                <a:r>
                  <a:rPr lang="en-US" altLang="zh-CN" sz="2400" dirty="0"/>
                  <a:t>overlap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换句话说，若存在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，使得字符串集中两个字符串分别形如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zh-CN" altLang="en-US" sz="2400" dirty="0"/>
                  <a:t>，则 </a:t>
                </a:r>
                <a:r>
                  <a:rPr lang="en-US" altLang="zh-CN" sz="2400" dirty="0"/>
                  <a:t>ABC </a:t>
                </a:r>
                <a:r>
                  <a:rPr lang="zh-CN" altLang="en-US" sz="2400" dirty="0"/>
                  <a:t>会有两种消去方式</a:t>
                </a:r>
                <a:r>
                  <a:rPr lang="en-US" altLang="zh-CN" sz="2400" dirty="0"/>
                  <a:t>——</a:t>
                </a:r>
                <a:r>
                  <a:rPr lang="zh-CN" altLang="en-US" sz="2400" dirty="0"/>
                  <a:t>且这是唯一可能产生分歧之处，也即这是必要条件。这和充分条件之间还差了什么？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消去之后剩余的部分可能还会再被消去，对分析带来困扰。但可以适当预处理（从短到长贪心匹配子串），提前使得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互不为子串。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充分了！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0660BC6-D857-E96A-71BF-F607E7C10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3630142"/>
                <a:ext cx="9647729" cy="3046988"/>
              </a:xfrm>
              <a:prstGeom prst="rect">
                <a:avLst/>
              </a:prstGeom>
              <a:blipFill>
                <a:blip r:embed="rId3"/>
                <a:stretch>
                  <a:fillRect l="-1011" t="-2200" r="-4172" b="-3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22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106EC-1949-0FA8-9446-5FB22F8AD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1AC3C39-0973-9135-01C3-EB8D15E113FD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41E5B61-9675-E3E8-D5B5-9129FDF5DF53}"/>
              </a:ext>
            </a:extLst>
          </p:cNvPr>
          <p:cNvSpPr txBox="1"/>
          <p:nvPr/>
        </p:nvSpPr>
        <p:spPr>
          <a:xfrm>
            <a:off x="9662316" y="345781"/>
            <a:ext cx="1830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>
                <a:latin typeface="+mj-lt"/>
              </a:rPr>
              <a:t>Teasers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B61E525-9DEB-540A-C864-813C3593E8F0}"/>
              </a:ext>
            </a:extLst>
          </p:cNvPr>
          <p:cNvSpPr/>
          <p:nvPr/>
        </p:nvSpPr>
        <p:spPr>
          <a:xfrm>
            <a:off x="1764282" y="1331236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E73AD0-C56A-1BC5-A9FF-A5759A24D2B0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合法缩写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509EA8-47C4-8348-2C55-41DE656C5D3C}"/>
              </a:ext>
            </a:extLst>
          </p:cNvPr>
          <p:cNvSpPr txBox="1"/>
          <p:nvPr/>
        </p:nvSpPr>
        <p:spPr>
          <a:xfrm>
            <a:off x="8731485" y="1532378"/>
            <a:ext cx="1476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 dirty="0"/>
              <a:t>ARC141F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D9FB963-7CBD-D808-A41E-665126F568B3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判断给定的字符串集是否好。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字符集 </a:t>
                </a:r>
                <a:r>
                  <a:rPr lang="en-US" altLang="zh-CN" sz="2400" dirty="0"/>
                  <a:t>ABCD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∑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≤2000000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D9FB963-7CBD-D808-A41E-665126F56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blipFill>
                <a:blip r:embed="rId2"/>
                <a:stretch>
                  <a:fillRect l="-1326" t="-5584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33B00E-15E6-27E7-BB58-B6876EBBE24E}"/>
                  </a:ext>
                </a:extLst>
              </p:cNvPr>
              <p:cNvSpPr txBox="1"/>
              <p:nvPr/>
            </p:nvSpPr>
            <p:spPr>
              <a:xfrm>
                <a:off x="1272135" y="3630142"/>
                <a:ext cx="964772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预处理使得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互不为子串可以借助 </a:t>
                </a:r>
                <a:r>
                  <a:rPr lang="en-US" altLang="zh-CN" sz="2400" dirty="0"/>
                  <a:t>AC </a:t>
                </a:r>
                <a:r>
                  <a:rPr lang="zh-CN" altLang="en-US" sz="2400" dirty="0"/>
                  <a:t>自动机匹配。判断是否存在两个字符串形如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可以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枚举</m:t>
                    </m:r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zh-CN" altLang="en-US" sz="2400" dirty="0"/>
                  <a:t>，合法的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就是 </a:t>
                </a:r>
                <a:r>
                  <a:rPr lang="en-US" altLang="zh-CN" sz="2400" dirty="0"/>
                  <a:t>fail </a:t>
                </a:r>
                <a:r>
                  <a:rPr lang="zh-CN" altLang="en-US" sz="2400" dirty="0"/>
                  <a:t>树上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的到根链。注意在这里可以暴力跳到根链，因为总之是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(∑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33B00E-15E6-27E7-BB58-B6876EBBE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3630142"/>
                <a:ext cx="9647729" cy="1200329"/>
              </a:xfrm>
              <a:prstGeom prst="rect">
                <a:avLst/>
              </a:prstGeom>
              <a:blipFill>
                <a:blip r:embed="rId3"/>
                <a:stretch>
                  <a:fillRect l="-1011" t="-5584" r="-316" b="-9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1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4800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latin typeface="+mj-lt"/>
              </a:rPr>
              <a:t>Border </a:t>
            </a:r>
            <a:r>
              <a:rPr lang="zh-CN" altLang="en-US" sz="4800" b="1" dirty="0">
                <a:latin typeface="+mj-lt"/>
              </a:rPr>
              <a:t>等差数列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272135" y="1492190"/>
                <a:ext cx="964772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一个字符串的所有 </a:t>
                </a:r>
                <a:r>
                  <a:rPr lang="en-US" altLang="zh-CN" sz="2400" dirty="0"/>
                  <a:t>Border </a:t>
                </a:r>
                <a:r>
                  <a:rPr lang="zh-CN" altLang="en-US" sz="2400" dirty="0"/>
                  <a:t>和所有回文前缀均构成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个等差数列。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可以在 </a:t>
                </a:r>
                <a:r>
                  <a:rPr lang="en-US" altLang="zh-CN" sz="2400" dirty="0"/>
                  <a:t>KMP </a:t>
                </a:r>
                <a:r>
                  <a:rPr lang="zh-CN" altLang="en-US" sz="2400" dirty="0"/>
                  <a:t>自动机上 </a:t>
                </a:r>
                <a:r>
                  <a:rPr lang="en-US" altLang="zh-CN" sz="2400" dirty="0"/>
                  <a:t>/ PAM </a:t>
                </a:r>
                <a:r>
                  <a:rPr lang="zh-CN" altLang="en-US" sz="2400" dirty="0"/>
                  <a:t>上预处理出每个等差数列的首末点。（回忆：</a:t>
                </a:r>
                <a:r>
                  <a:rPr lang="en-US" altLang="zh-CN" sz="2400" dirty="0"/>
                  <a:t>PAM </a:t>
                </a:r>
                <a:r>
                  <a:rPr lang="zh-CN" altLang="en-US" sz="2400" dirty="0"/>
                  <a:t>是什么？）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不讲的题：</a:t>
                </a:r>
                <a:r>
                  <a:rPr lang="en-US" altLang="zh-CN" sz="2400" dirty="0"/>
                  <a:t>P5287</a:t>
                </a:r>
                <a:r>
                  <a:rPr lang="zh-CN" altLang="en-US" sz="2400" dirty="0"/>
                  <a:t>，</a:t>
                </a:r>
                <a:r>
                  <a:rPr lang="en-US" altLang="zh-CN" sz="2400" dirty="0"/>
                  <a:t>P4156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1492190"/>
                <a:ext cx="9647729" cy="2308324"/>
              </a:xfrm>
              <a:prstGeom prst="rect">
                <a:avLst/>
              </a:prstGeom>
              <a:blipFill>
                <a:blip r:embed="rId2"/>
                <a:stretch>
                  <a:fillRect l="-1011" t="-2910" r="-4172" b="-5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034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BC878-C668-E2D0-BCE8-A82D6D613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2B16F45-B23B-AA6A-B0D1-583F84732AD0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4C6723-DEF9-07BA-43AD-5943378014C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等差数列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907B84-DC99-35F5-6954-90853A6FDBAC}"/>
              </a:ext>
            </a:extLst>
          </p:cNvPr>
          <p:cNvSpPr/>
          <p:nvPr/>
        </p:nvSpPr>
        <p:spPr>
          <a:xfrm>
            <a:off x="1764282" y="1331236"/>
            <a:ext cx="8663436" cy="218781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903CA6-6C10-C657-AD46-E99F92D0E9A1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字符串计数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7B5D9F-D3C4-425A-9106-1BBB6CC44634}"/>
              </a:ext>
            </a:extLst>
          </p:cNvPr>
          <p:cNvSpPr txBox="1"/>
          <p:nvPr/>
        </p:nvSpPr>
        <p:spPr>
          <a:xfrm>
            <a:off x="9102868" y="1532378"/>
            <a:ext cx="1104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 dirty="0"/>
              <a:t>P1393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69CF91D-A897-E3C2-05DE-E0FD460A278C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，计算有多少个长为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字符集为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的字符串包含至少一个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要求支持任意模数。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69CF91D-A897-E3C2-05DE-E0FD460A2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blipFill>
                <a:blip r:embed="rId2"/>
                <a:stretch>
                  <a:fillRect l="-1326" t="-5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377163C1-4116-EB24-1FA3-4CEE7289F40D}"/>
              </a:ext>
            </a:extLst>
          </p:cNvPr>
          <p:cNvSpPr txBox="1"/>
          <p:nvPr/>
        </p:nvSpPr>
        <p:spPr>
          <a:xfrm>
            <a:off x="1272135" y="6050554"/>
            <a:ext cx="964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30586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74755-E249-3DC3-7E6B-FD041D50E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BAFCE3B-3D11-9BDF-6B29-84537D3507C5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D8C9B6-FDCE-DC43-72C2-C1E2C7971BF6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等差数列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7608571-388C-22FF-5D92-A3C51E28566B}"/>
              </a:ext>
            </a:extLst>
          </p:cNvPr>
          <p:cNvSpPr/>
          <p:nvPr/>
        </p:nvSpPr>
        <p:spPr>
          <a:xfrm>
            <a:off x="1764282" y="1331236"/>
            <a:ext cx="8663436" cy="148691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F1F62D-4D59-A280-ED03-2364ABD43D7A}"/>
              </a:ext>
            </a:extLst>
          </p:cNvPr>
          <p:cNvSpPr txBox="1"/>
          <p:nvPr/>
        </p:nvSpPr>
        <p:spPr>
          <a:xfrm>
            <a:off x="1984343" y="1515902"/>
            <a:ext cx="3672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Palindrome Partition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A81C7C-2CBF-C5D5-45DF-4BD5A537011E}"/>
              </a:ext>
            </a:extLst>
          </p:cNvPr>
          <p:cNvSpPr txBox="1"/>
          <p:nvPr/>
        </p:nvSpPr>
        <p:spPr>
          <a:xfrm>
            <a:off x="8987453" y="1532378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CF932G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B29F87-A3B5-974E-79D3-54E50E70FE57}"/>
              </a:ext>
            </a:extLst>
          </p:cNvPr>
          <p:cNvSpPr txBox="1"/>
          <p:nvPr/>
        </p:nvSpPr>
        <p:spPr>
          <a:xfrm>
            <a:off x="2418249" y="2099723"/>
            <a:ext cx="7356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111</a:t>
            </a:r>
          </a:p>
          <a:p>
            <a:endParaRPr lang="en-US" altLang="zh-CN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0784D6-3596-F641-702E-2F87A1BE05C9}"/>
              </a:ext>
            </a:extLst>
          </p:cNvPr>
          <p:cNvSpPr txBox="1"/>
          <p:nvPr/>
        </p:nvSpPr>
        <p:spPr>
          <a:xfrm>
            <a:off x="1272135" y="6050554"/>
            <a:ext cx="964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11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01E241-7030-E897-D8BC-1DD3E2E62010}"/>
              </a:ext>
            </a:extLst>
          </p:cNvPr>
          <p:cNvSpPr/>
          <p:nvPr/>
        </p:nvSpPr>
        <p:spPr>
          <a:xfrm>
            <a:off x="1764282" y="3547323"/>
            <a:ext cx="8663436" cy="148691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9D94C8-AE1C-AAAC-C945-540D5F396D3F}"/>
              </a:ext>
            </a:extLst>
          </p:cNvPr>
          <p:cNvSpPr txBox="1"/>
          <p:nvPr/>
        </p:nvSpPr>
        <p:spPr>
          <a:xfrm>
            <a:off x="1984343" y="3731989"/>
            <a:ext cx="1657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Reverses</a:t>
            </a:r>
            <a:endParaRPr lang="zh-CN" altLang="en-US" sz="28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3EF7DD-1E39-67A6-6C07-08D9F058ED4B}"/>
              </a:ext>
            </a:extLst>
          </p:cNvPr>
          <p:cNvSpPr txBox="1"/>
          <p:nvPr/>
        </p:nvSpPr>
        <p:spPr>
          <a:xfrm>
            <a:off x="8998674" y="3748465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CF906E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C283FCF-0A5E-04B1-86AF-2C0A5E1E5709}"/>
              </a:ext>
            </a:extLst>
          </p:cNvPr>
          <p:cNvSpPr txBox="1"/>
          <p:nvPr/>
        </p:nvSpPr>
        <p:spPr>
          <a:xfrm>
            <a:off x="2418249" y="4315810"/>
            <a:ext cx="7356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111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5450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BFC87-03DA-E76D-1F6F-5E47633E2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C97397-9E59-CAA7-1B77-E9DF86C6F478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E0D837-AF48-5F73-150E-8572BC4C167A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等差数列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5C4C206-4F50-6A45-CBA6-40944531E434}"/>
              </a:ext>
            </a:extLst>
          </p:cNvPr>
          <p:cNvSpPr/>
          <p:nvPr/>
        </p:nvSpPr>
        <p:spPr>
          <a:xfrm>
            <a:off x="1764282" y="1331236"/>
            <a:ext cx="8663436" cy="399438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DDAA16-5CCF-7017-D9B4-DAF5C4ED3AAC}"/>
              </a:ext>
            </a:extLst>
          </p:cNvPr>
          <p:cNvSpPr txBox="1"/>
          <p:nvPr/>
        </p:nvSpPr>
        <p:spPr>
          <a:xfrm>
            <a:off x="1984343" y="1515902"/>
            <a:ext cx="3167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Folding Champion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0E6138-51D4-8B05-858B-6C20A6569948}"/>
              </a:ext>
            </a:extLst>
          </p:cNvPr>
          <p:cNvSpPr txBox="1"/>
          <p:nvPr/>
        </p:nvSpPr>
        <p:spPr>
          <a:xfrm>
            <a:off x="6901946" y="1532378"/>
            <a:ext cx="3305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 dirty="0"/>
              <a:t>QOJ9402</a:t>
            </a:r>
            <a:r>
              <a:rPr lang="zh-CN" altLang="en-US" sz="2400" b="1" dirty="0"/>
              <a:t>（暂未公开）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7E69232-54AB-1D22-84C7-F934E58CE7DD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给定一些字符串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，若存在字符串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，使得不停从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中删去某个等于某个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的子串，直到删不了为止，最终能得到至少两种结果，则称字符串集合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是坏的，否则是好的。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判断给定的字符串集是否好。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字符集 </a:t>
                </a:r>
                <a:r>
                  <a:rPr lang="en-US" altLang="zh-CN" sz="2400" dirty="0"/>
                  <a:t>ABCD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∑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≤2000000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3346EAF-A8C3-8672-3AF6-7D6F5E4AA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3416320"/>
              </a:xfrm>
              <a:prstGeom prst="rect">
                <a:avLst/>
              </a:prstGeom>
              <a:blipFill>
                <a:blip r:embed="rId2"/>
                <a:stretch>
                  <a:fillRect l="-1326" t="-1961" r="-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B40CE4EA-E721-D0B9-1FD1-C262174CDDCD}"/>
              </a:ext>
            </a:extLst>
          </p:cNvPr>
          <p:cNvSpPr txBox="1"/>
          <p:nvPr/>
        </p:nvSpPr>
        <p:spPr>
          <a:xfrm>
            <a:off x="1272135" y="6050554"/>
            <a:ext cx="964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7334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6E667-C727-75D6-B306-FF14FDB0F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7C8F8D-F175-6C42-F547-E479B35019DB}"/>
              </a:ext>
            </a:extLst>
          </p:cNvPr>
          <p:cNvSpPr txBox="1"/>
          <p:nvPr/>
        </p:nvSpPr>
        <p:spPr>
          <a:xfrm>
            <a:off x="699247" y="345781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本次课主要内容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8F1377-1399-E5C8-52F7-6B82367F59DF}"/>
              </a:ext>
            </a:extLst>
          </p:cNvPr>
          <p:cNvSpPr txBox="1"/>
          <p:nvPr/>
        </p:nvSpPr>
        <p:spPr>
          <a:xfrm>
            <a:off x="1272135" y="1492190"/>
            <a:ext cx="9647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/>
              <a:t>基本例题选讲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有关“</a:t>
            </a:r>
            <a:r>
              <a:rPr lang="en-US" altLang="zh-CN" sz="2400" dirty="0"/>
              <a:t>log </a:t>
            </a:r>
            <a:r>
              <a:rPr lang="zh-CN" altLang="en-US" sz="2400" dirty="0"/>
              <a:t>段等差数列”的题目选讲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后缀数据结构题目选讲</a:t>
            </a:r>
          </a:p>
        </p:txBody>
      </p:sp>
    </p:spTree>
    <p:extLst>
      <p:ext uri="{BB962C8B-B14F-4D97-AF65-F5344CB8AC3E}">
        <p14:creationId xmlns:p14="http://schemas.microsoft.com/office/powerpoint/2010/main" val="2441871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B3F4D-761B-D70A-0B39-B016EC53A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C6D716-142F-F3B6-7E39-4A309B613234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FFB5C6-74B8-D2BA-2026-B06ACE73A29E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等差数列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91454E9-F089-1F86-CEB1-869A4FA9D5E7}"/>
              </a:ext>
            </a:extLst>
          </p:cNvPr>
          <p:cNvSpPr/>
          <p:nvPr/>
        </p:nvSpPr>
        <p:spPr>
          <a:xfrm>
            <a:off x="1764282" y="1331236"/>
            <a:ext cx="8663436" cy="399438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39788A-FF58-6A1F-941C-46D26E6B5CA4}"/>
              </a:ext>
            </a:extLst>
          </p:cNvPr>
          <p:cNvSpPr txBox="1"/>
          <p:nvPr/>
        </p:nvSpPr>
        <p:spPr>
          <a:xfrm>
            <a:off x="1984343" y="151590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区间本质不同回文子串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23FC01-DA90-D7ED-00FC-FFD50EECF689}"/>
              </a:ext>
            </a:extLst>
          </p:cNvPr>
          <p:cNvSpPr txBox="1"/>
          <p:nvPr/>
        </p:nvSpPr>
        <p:spPr>
          <a:xfrm>
            <a:off x="7547957" y="1532378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/>
              <a:t>你们应该知道题号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BCAEB5D-9C86-4613-94E6-38D51B58D9E3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给定一些字符串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，若存在字符串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，使得不停从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中删去某个等于某个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的子串，直到删不了为止，最终能得到至少两种结果，则称字符串集合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是坏的，否则是好的。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判断给定的字符串集是否好。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字符集 </a:t>
                </a:r>
                <a:r>
                  <a:rPr lang="en-US" altLang="zh-CN" sz="2400" dirty="0"/>
                  <a:t>ABCD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∑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≤2000000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3346EAF-A8C3-8672-3AF6-7D6F5E4AA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3416320"/>
              </a:xfrm>
              <a:prstGeom prst="rect">
                <a:avLst/>
              </a:prstGeom>
              <a:blipFill>
                <a:blip r:embed="rId2"/>
                <a:stretch>
                  <a:fillRect l="-1326" t="-1961" r="-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09D0F6C3-9C9A-0B26-4A4E-D2E7A33D8E07}"/>
              </a:ext>
            </a:extLst>
          </p:cNvPr>
          <p:cNvSpPr txBox="1"/>
          <p:nvPr/>
        </p:nvSpPr>
        <p:spPr>
          <a:xfrm>
            <a:off x="1272135" y="6050554"/>
            <a:ext cx="964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74024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F38F2-E137-D61E-31A0-5B93CBE20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04B4E56-0611-A217-F15D-C7068B2A966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5A549D5-D46C-3DE5-5B2A-B101443C0406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等差数列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EAF594D-1195-F260-B2EE-675A55C658A8}"/>
              </a:ext>
            </a:extLst>
          </p:cNvPr>
          <p:cNvSpPr/>
          <p:nvPr/>
        </p:nvSpPr>
        <p:spPr>
          <a:xfrm>
            <a:off x="1764282" y="1331236"/>
            <a:ext cx="8663436" cy="399438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146EC6-11B2-B4D8-14A0-9538165A0AF8}"/>
              </a:ext>
            </a:extLst>
          </p:cNvPr>
          <p:cNvSpPr txBox="1"/>
          <p:nvPr/>
        </p:nvSpPr>
        <p:spPr>
          <a:xfrm>
            <a:off x="1984343" y="151590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回文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00CF75-FA57-523A-6357-582797B94AEE}"/>
              </a:ext>
            </a:extLst>
          </p:cNvPr>
          <p:cNvSpPr txBox="1"/>
          <p:nvPr/>
        </p:nvSpPr>
        <p:spPr>
          <a:xfrm>
            <a:off x="8758223" y="1532378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 dirty="0"/>
              <a:t>QOJ5037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09C2A32-F004-795B-1F17-E936851C4E69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给定一些字符串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，若存在字符串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，使得不停从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中删去某个等于某个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的子串，直到删不了为止，最终能得到至少两种结果，则称字符串集合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是坏的，否则是好的。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判断给定的字符串集是否好。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字符集 </a:t>
                </a:r>
                <a:r>
                  <a:rPr lang="en-US" altLang="zh-CN" sz="2400" dirty="0"/>
                  <a:t>ABCD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∑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≤2000000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3346EAF-A8C3-8672-3AF6-7D6F5E4AA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3416320"/>
              </a:xfrm>
              <a:prstGeom prst="rect">
                <a:avLst/>
              </a:prstGeom>
              <a:blipFill>
                <a:blip r:embed="rId2"/>
                <a:stretch>
                  <a:fillRect l="-1326" t="-1961" r="-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B1160C9E-7767-35EE-D2D8-9F58DC96BA57}"/>
              </a:ext>
            </a:extLst>
          </p:cNvPr>
          <p:cNvSpPr txBox="1"/>
          <p:nvPr/>
        </p:nvSpPr>
        <p:spPr>
          <a:xfrm>
            <a:off x="1272135" y="6050554"/>
            <a:ext cx="964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35434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11611-A5B6-4970-2F35-A203956A9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4E9F509-BCA4-1ADC-671D-2ED3EF83E605}"/>
              </a:ext>
            </a:extLst>
          </p:cNvPr>
          <p:cNvSpPr txBox="1"/>
          <p:nvPr/>
        </p:nvSpPr>
        <p:spPr>
          <a:xfrm>
            <a:off x="699247" y="345781"/>
            <a:ext cx="6372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后缀数据结构例题选讲</a:t>
            </a:r>
            <a:endParaRPr lang="en-US" altLang="zh-CN" sz="48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3854401-48CC-F619-BF2E-882CCBBD857C}"/>
                  </a:ext>
                </a:extLst>
              </p:cNvPr>
              <p:cNvSpPr txBox="1"/>
              <p:nvPr/>
            </p:nvSpPr>
            <p:spPr>
              <a:xfrm>
                <a:off x="1272135" y="1492190"/>
                <a:ext cx="9647729" cy="5073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lcp</m:t>
                      </m:r>
                      <m:d>
                        <m:d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lim>
                      </m:limLow>
                      <m:r>
                        <m:rPr>
                          <m:sty m:val="p"/>
                        </m:rP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lcp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后缀树可以理解成反串的 </a:t>
                </a:r>
                <a:r>
                  <a:rPr lang="en-US" altLang="zh-CN" sz="2400" dirty="0"/>
                  <a:t>parent </a:t>
                </a:r>
                <a:r>
                  <a:rPr lang="zh-CN" altLang="en-US" sz="2400" dirty="0"/>
                  <a:t>树，也可以理解成后缀 </a:t>
                </a:r>
                <a:r>
                  <a:rPr lang="en-US" altLang="zh-CN" sz="2400" dirty="0" err="1"/>
                  <a:t>Trie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的压缩。后面我们会看到，两者都有用。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下面给了几个经典题，感觉大家大部分都做过，可以自己课后看一眼。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en-US" altLang="zh-CN" sz="2400" dirty="0"/>
                  <a:t>[NOI2018] </a:t>
                </a:r>
                <a:r>
                  <a:rPr lang="zh-CN" altLang="en-US" sz="2400" dirty="0"/>
                  <a:t>你的名字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en-US" altLang="zh-CN" sz="2400" dirty="0"/>
                  <a:t>CF666E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dirty="0"/>
                  <a:t>CF700E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dirty="0"/>
                  <a:t>CF1608G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dirty="0"/>
                  <a:t>CF1801G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dirty="0"/>
                  <a:t>CF1098F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dirty="0"/>
                  <a:t>[NOI2023] </a:t>
                </a:r>
                <a:r>
                  <a:rPr lang="zh-CN" altLang="en-US" sz="2400" dirty="0"/>
                  <a:t>字符串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3854401-48CC-F619-BF2E-882CCBBD8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1492190"/>
                <a:ext cx="9647729" cy="5073312"/>
              </a:xfrm>
              <a:prstGeom prst="rect">
                <a:avLst/>
              </a:prstGeom>
              <a:blipFill>
                <a:blip r:embed="rId2"/>
                <a:stretch>
                  <a:fillRect l="-1011" r="-822" b="-1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461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EF8C5-EB8D-5D00-427C-13C175B68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3FBECEF-0E33-8ED4-FC63-C8B8C8E1761C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CD14EBE-15EA-4E18-4EFF-05412558FAFF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后缀数据结构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61B6AE-75AC-B218-0D11-7D271B310C7D}"/>
              </a:ext>
            </a:extLst>
          </p:cNvPr>
          <p:cNvSpPr/>
          <p:nvPr/>
        </p:nvSpPr>
        <p:spPr>
          <a:xfrm>
            <a:off x="1764282" y="1331235"/>
            <a:ext cx="8663436" cy="339330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A8B586-CAD8-821E-DB50-4F6070ECB825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打击复读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909462-8ECC-90FF-E133-537FA1E50398}"/>
              </a:ext>
            </a:extLst>
          </p:cNvPr>
          <p:cNvSpPr txBox="1"/>
          <p:nvPr/>
        </p:nvSpPr>
        <p:spPr>
          <a:xfrm>
            <a:off x="9019513" y="1532378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UOJ577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0475016-8A02-BACD-0783-2064FB9A6789}"/>
                  </a:ext>
                </a:extLst>
              </p:cNvPr>
              <p:cNvSpPr txBox="1"/>
              <p:nvPr/>
            </p:nvSpPr>
            <p:spPr>
              <a:xfrm>
                <a:off x="1272135" y="4811971"/>
                <a:ext cx="964772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只需对每个左端点求出以其为左端点的串的出现位置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𝑣𝑟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之和之和即可。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提示：在后缀树上 </a:t>
                </a:r>
                <a:r>
                  <a:rPr lang="en-US" altLang="zh-CN" sz="2400" dirty="0" err="1"/>
                  <a:t>dfs</a:t>
                </a:r>
                <a:r>
                  <a:rPr lang="zh-CN" altLang="en-US" sz="2400" dirty="0"/>
                  <a:t>，每个结点代表一个子串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，走一条转移边就是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，维护增量，走到叶子就算出了所求值。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0475016-8A02-BACD-0783-2064FB9A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4811971"/>
                <a:ext cx="9647729" cy="1569660"/>
              </a:xfrm>
              <a:prstGeom prst="rect">
                <a:avLst/>
              </a:prstGeom>
              <a:blipFill>
                <a:blip r:embed="rId2"/>
                <a:stretch>
                  <a:fillRect l="-1011" t="-4264" r="-4172" b="-6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49B186E-F10A-91E8-F2A8-004A1D252985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2516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给定字符串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，每个位置还给出权值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，支持单点修改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𝑣𝑙</m:t>
                    </m:r>
                  </m:oMath>
                </a14:m>
                <a:r>
                  <a:rPr lang="zh-CN" altLang="en-US" sz="2400" dirty="0"/>
                  <a:t>，以及计算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b>
                            <m:sup/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≤500000</m:t>
                    </m:r>
                  </m:oMath>
                </a14:m>
                <a:r>
                  <a:rPr lang="zh-CN" altLang="en-US" sz="2400" dirty="0"/>
                  <a:t>，要求线性。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49B186E-F10A-91E8-F2A8-004A1D252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2516523"/>
              </a:xfrm>
              <a:prstGeom prst="rect">
                <a:avLst/>
              </a:prstGeom>
              <a:blipFill>
                <a:blip r:embed="rId3"/>
                <a:stretch>
                  <a:fillRect l="-1326" t="-2663" b="-38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68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96839-8659-5927-F376-7B4210D66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110D836-AE7B-077B-1932-BFBFB819486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F68253-595F-7EEC-E93D-6A70DFD9C0DB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后缀数据结构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918C80-9E9D-E40C-21B7-26F92B1C0E42}"/>
              </a:ext>
            </a:extLst>
          </p:cNvPr>
          <p:cNvSpPr/>
          <p:nvPr/>
        </p:nvSpPr>
        <p:spPr>
          <a:xfrm>
            <a:off x="1764282" y="1331235"/>
            <a:ext cx="8663436" cy="209776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99BF8C-F35E-6497-1C28-67176CBBA288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打击复读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48D5E9-DBD8-E85E-F3F0-CFB732FB1E77}"/>
              </a:ext>
            </a:extLst>
          </p:cNvPr>
          <p:cNvSpPr txBox="1"/>
          <p:nvPr/>
        </p:nvSpPr>
        <p:spPr>
          <a:xfrm>
            <a:off x="9019513" y="1532378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UOJ577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FE507A0-0321-EEA4-6CF2-D2E4D0404AA5}"/>
                  </a:ext>
                </a:extLst>
              </p:cNvPr>
              <p:cNvSpPr txBox="1"/>
              <p:nvPr/>
            </p:nvSpPr>
            <p:spPr>
              <a:xfrm>
                <a:off x="1272135" y="3768123"/>
                <a:ext cx="964772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后缀树是压缩！如果存在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的边，要么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，要么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有两种出边。换句话说，只需计算“走到下一个有两种出边的点”的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𝑣𝑟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贡献，而这一贡献又可以在正串 </a:t>
                </a:r>
                <a:r>
                  <a:rPr lang="en-US" altLang="zh-CN" sz="2400" dirty="0"/>
                  <a:t>SAM </a:t>
                </a:r>
                <a:r>
                  <a:rPr lang="zh-CN" altLang="en-US" sz="2400" dirty="0"/>
                  <a:t>上预处理。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总结：本题是利用正串 </a:t>
                </a:r>
                <a:r>
                  <a:rPr lang="en-US" altLang="zh-CN" sz="2400" dirty="0"/>
                  <a:t>SAM </a:t>
                </a:r>
                <a:r>
                  <a:rPr lang="zh-CN" altLang="en-US" sz="2400" dirty="0"/>
                  <a:t>和正串后缀树“对称性”的典范。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FE507A0-0321-EEA4-6CF2-D2E4D0404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3768123"/>
                <a:ext cx="9647729" cy="1938992"/>
              </a:xfrm>
              <a:prstGeom prst="rect">
                <a:avLst/>
              </a:prstGeom>
              <a:blipFill>
                <a:blip r:embed="rId2"/>
                <a:stretch>
                  <a:fillRect l="-1011" t="-3459" r="-569" b="-6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6079071-FCD7-872F-5C6E-BF6EDA990AF5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039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b>
                            <m:sup/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6079071-FCD7-872F-5C6E-BF6EDA990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0391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64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5A9C4-B1EA-B80B-B14F-8E7C603F0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AD0E347-B207-0836-0B51-2C048C741FF2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0D20B4-F248-0B70-A1FB-239DA234505C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后缀数据结构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4654AAE-D53E-DD11-61F7-4AD9661FF180}"/>
              </a:ext>
            </a:extLst>
          </p:cNvPr>
          <p:cNvSpPr/>
          <p:nvPr/>
        </p:nvSpPr>
        <p:spPr>
          <a:xfrm>
            <a:off x="1764282" y="1331236"/>
            <a:ext cx="8663436" cy="453465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ED53E2-9060-4035-78CD-478F31F51A7D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字符串问题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D443E1-C330-DEC1-17A6-4334BC59699C}"/>
              </a:ext>
            </a:extLst>
          </p:cNvPr>
          <p:cNvSpPr txBox="1"/>
          <p:nvPr/>
        </p:nvSpPr>
        <p:spPr>
          <a:xfrm>
            <a:off x="9102868" y="1532378"/>
            <a:ext cx="1104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 dirty="0"/>
              <a:t>P5284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CCD9F9-EED6-8CC1-56F8-2228D84BB07B}"/>
              </a:ext>
            </a:extLst>
          </p:cNvPr>
          <p:cNvSpPr txBox="1"/>
          <p:nvPr/>
        </p:nvSpPr>
        <p:spPr>
          <a:xfrm>
            <a:off x="1272135" y="6050554"/>
            <a:ext cx="964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本题无非是一个 </a:t>
            </a:r>
            <a:r>
              <a:rPr lang="en-US" altLang="zh-CN" sz="2400" dirty="0"/>
              <a:t>DAG </a:t>
            </a:r>
            <a:r>
              <a:rPr lang="zh-CN" altLang="en-US" sz="2400" dirty="0"/>
              <a:t>最长路径问题，只需快速建出 </a:t>
            </a:r>
            <a:r>
              <a:rPr lang="en-US" altLang="zh-CN" sz="2400" dirty="0"/>
              <a:t>DAG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8F73EDB-F34E-1CB3-032C-8DCF2AD62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88" y="2039122"/>
            <a:ext cx="7316221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3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476E0-ABAA-CCB2-F245-16A90CBA0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7DA46DC-D477-57BB-CF16-E4F58322701D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9762A17-DC8D-0845-E33C-E3A9C23E90DA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后缀数据结构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6872EB-CA09-2C66-9B10-6CF70E9FD62C}"/>
              </a:ext>
            </a:extLst>
          </p:cNvPr>
          <p:cNvSpPr/>
          <p:nvPr/>
        </p:nvSpPr>
        <p:spPr>
          <a:xfrm>
            <a:off x="1764282" y="1331236"/>
            <a:ext cx="8663436" cy="453465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C50E82-F708-2D8D-49CF-50B7E83D9F5C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字符串问题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3F71E16-AC7F-39AA-7704-B73A03F700F8}"/>
              </a:ext>
            </a:extLst>
          </p:cNvPr>
          <p:cNvSpPr txBox="1"/>
          <p:nvPr/>
        </p:nvSpPr>
        <p:spPr>
          <a:xfrm>
            <a:off x="9102868" y="1532378"/>
            <a:ext cx="1104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 dirty="0"/>
              <a:t>P5284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30FED0-AE87-6BED-AF92-617C06927C86}"/>
              </a:ext>
            </a:extLst>
          </p:cNvPr>
          <p:cNvSpPr txBox="1"/>
          <p:nvPr/>
        </p:nvSpPr>
        <p:spPr>
          <a:xfrm>
            <a:off x="1272135" y="5893536"/>
            <a:ext cx="9647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每种连边都可以看作在后缀树（反串 </a:t>
            </a:r>
            <a:r>
              <a:rPr lang="en-US" altLang="zh-CN" sz="2400" dirty="0"/>
              <a:t>SAM</a:t>
            </a:r>
            <a:r>
              <a:rPr lang="zh-CN" altLang="en-US" sz="2400" dirty="0"/>
              <a:t>）上向一个子树连，但有可能不是恰好向子树，是向一个结点中间。此时只需把该结点分裂。</a:t>
            </a:r>
            <a:endParaRPr lang="en-US" altLang="zh-CN" sz="2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7CB1F5C-0E13-C6C8-A2AD-22DB92DAC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88" y="2039122"/>
            <a:ext cx="7316221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3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BAE79-0B00-DEE8-167A-568E52E8A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DEDBC81-04B8-DBCD-BD7C-F46988351715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4CEE13-3AB6-1E0E-EFDE-A82B4E201471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后缀数据结构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C793FE-D2DD-2E7A-FA2A-90D621A8C572}"/>
              </a:ext>
            </a:extLst>
          </p:cNvPr>
          <p:cNvSpPr/>
          <p:nvPr/>
        </p:nvSpPr>
        <p:spPr>
          <a:xfrm>
            <a:off x="1764282" y="1331236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04EB94-C4AC-3671-589B-AEB2B6A40FEF}"/>
              </a:ext>
            </a:extLst>
          </p:cNvPr>
          <p:cNvSpPr txBox="1"/>
          <p:nvPr/>
        </p:nvSpPr>
        <p:spPr>
          <a:xfrm>
            <a:off x="1984343" y="1515902"/>
            <a:ext cx="2875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区间最长 </a:t>
            </a:r>
            <a:r>
              <a:rPr lang="en-US" altLang="zh-CN" sz="2800" b="1" dirty="0"/>
              <a:t>Border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CF16DF-D6C0-BD10-5F97-1900BE75C36F}"/>
              </a:ext>
            </a:extLst>
          </p:cNvPr>
          <p:cNvSpPr txBox="1"/>
          <p:nvPr/>
        </p:nvSpPr>
        <p:spPr>
          <a:xfrm>
            <a:off x="8758223" y="1532378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 dirty="0"/>
              <a:t>QOJ5037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7F49839-ECC5-27E4-CEA9-F8AD5EDBCE81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给定一个字符串，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次询问区间最长 </a:t>
                </a:r>
                <a:r>
                  <a:rPr lang="en-US" altLang="zh-CN" sz="2400" dirty="0"/>
                  <a:t>Border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7F49839-ECC5-27E4-CEA9-F8AD5EDBC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blipFill>
                <a:blip r:embed="rId2"/>
                <a:stretch>
                  <a:fillRect l="-1326" t="-5584" b="-4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EAE5A6A-FD5E-D37C-C8D6-8A51C3F516EB}"/>
                  </a:ext>
                </a:extLst>
              </p:cNvPr>
              <p:cNvSpPr txBox="1"/>
              <p:nvPr/>
            </p:nvSpPr>
            <p:spPr>
              <a:xfrm>
                <a:off x="1272135" y="3479513"/>
                <a:ext cx="964772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直接写成 </a:t>
                </a:r>
                <a:r>
                  <a:rPr lang="en-US" altLang="zh-CN" sz="2400" dirty="0"/>
                  <a:t>LCP </a:t>
                </a:r>
                <a:r>
                  <a:rPr lang="zh-CN" altLang="en-US" sz="2400" dirty="0"/>
                  <a:t>的形式硬做。最小的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使得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𝐿𝐶𝑃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+1 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r>
                  <a:rPr lang="en-US" altLang="zh-CN" sz="2400" dirty="0"/>
                  <a:t>LCP </a:t>
                </a:r>
                <a:r>
                  <a:rPr lang="zh-CN" altLang="en-US" sz="2400" dirty="0"/>
                  <a:t>可以用后缀数组笛卡尔树处理。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枚举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𝐿𝐶𝑃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取到区间最小值的位置，还可以枚举小的子树。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在小子树内，就是在大子树内求个后继。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在小子树内，考虑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对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询问的贡献，要求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−1]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400" dirty="0"/>
                  <a:t> 定值），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 且在另一侧。把所有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 和所有询问一起做，从小到大加入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，按照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加入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400" dirty="0"/>
                  <a:t>，每次需要删掉一个关于树和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的矩形内所有点。</a:t>
                </a:r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EAE5A6A-FD5E-D37C-C8D6-8A51C3F51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3479513"/>
                <a:ext cx="9647729" cy="3785652"/>
              </a:xfrm>
              <a:prstGeom prst="rect">
                <a:avLst/>
              </a:prstGeom>
              <a:blipFill>
                <a:blip r:embed="rId3"/>
                <a:stretch>
                  <a:fillRect l="-1011" t="-17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2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AD332-0B75-0EC2-C955-89267AEB7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91C2372-2D7A-309C-AA34-A1B851634CBD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54E373-8CE9-7FBC-1264-6C6F3BE6C476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后缀数据结构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1238D30-8348-724B-5949-CA8F3196DD02}"/>
              </a:ext>
            </a:extLst>
          </p:cNvPr>
          <p:cNvSpPr/>
          <p:nvPr/>
        </p:nvSpPr>
        <p:spPr>
          <a:xfrm>
            <a:off x="1764282" y="1331236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90E175-F4BB-119F-1D73-B3A8F3754FC7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优秀的拆分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0DFC1C-5C14-6B94-25AE-C39E695B2419}"/>
              </a:ext>
            </a:extLst>
          </p:cNvPr>
          <p:cNvSpPr txBox="1"/>
          <p:nvPr/>
        </p:nvSpPr>
        <p:spPr>
          <a:xfrm>
            <a:off x="9102868" y="1532378"/>
            <a:ext cx="1104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 dirty="0"/>
              <a:t>P1117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4314502-E536-CAB5-D7F3-13D09A9D587B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给定一个字符串，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求有几个</m:t>
                    </m:r>
                  </m:oMath>
                </a14:m>
                <a:r>
                  <a:rPr lang="zh-CN" altLang="en-US" sz="2400" dirty="0"/>
                  <a:t>形如 </a:t>
                </a:r>
                <a:r>
                  <a:rPr lang="en-US" altLang="zh-CN" sz="2400" dirty="0"/>
                  <a:t>AABB </a:t>
                </a:r>
                <a:r>
                  <a:rPr lang="zh-CN" altLang="en-US" sz="2400" dirty="0"/>
                  <a:t>的子串。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4314502-E536-CAB5-D7F3-13D09A9D5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blipFill>
                <a:blip r:embed="rId2"/>
                <a:stretch>
                  <a:fillRect l="-1326" t="-5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91C3EC1-B565-E494-EFE4-64176273CDD1}"/>
                  </a:ext>
                </a:extLst>
              </p:cNvPr>
              <p:cNvSpPr txBox="1"/>
              <p:nvPr/>
            </p:nvSpPr>
            <p:spPr>
              <a:xfrm>
                <a:off x="1272135" y="3583458"/>
                <a:ext cx="9647729" cy="3076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只需求出每个位置是几个 </a:t>
                </a:r>
                <a:r>
                  <a:rPr lang="en-US" altLang="zh-CN" sz="2400" dirty="0"/>
                  <a:t>AA </a:t>
                </a:r>
                <a:r>
                  <a:rPr lang="zh-CN" altLang="en-US" sz="2400" dirty="0"/>
                  <a:t>的左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右端点（记为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）。枚举 </a:t>
                </a:r>
                <a:r>
                  <a:rPr lang="en-US" altLang="zh-CN" sz="2400" dirty="0"/>
                  <a:t>AA </a:t>
                </a:r>
                <a:r>
                  <a:rPr lang="zh-CN" altLang="en-US" sz="2400" dirty="0"/>
                  <a:t>的 </a:t>
                </a:r>
                <a:r>
                  <a:rPr lang="en-US" altLang="zh-CN" sz="2400" dirty="0"/>
                  <a:t>A </a:t>
                </a:r>
                <a:r>
                  <a:rPr lang="zh-CN" altLang="en-US" sz="2400" dirty="0"/>
                  <a:t>长度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，取所有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位置为关键位置。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每个 </a:t>
                </a:r>
                <a:r>
                  <a:rPr lang="en-US" altLang="zh-CN" sz="2400" dirty="0"/>
                  <a:t>AA </a:t>
                </a:r>
                <a:r>
                  <a:rPr lang="zh-CN" altLang="en-US" sz="2400" dirty="0"/>
                  <a:t>恰好经过两个关键位置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/>
                  <a:t>，且“是 </a:t>
                </a:r>
                <a:r>
                  <a:rPr lang="en-US" altLang="zh-CN" sz="2400" dirty="0"/>
                  <a:t>AA</a:t>
                </a:r>
                <a:r>
                  <a:rPr lang="zh-CN" altLang="en-US" sz="2400" dirty="0"/>
                  <a:t>”可以被写为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𝐿𝐶𝑃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𝐿𝐶𝑆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的限制。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对于固定的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𝐴𝐴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是连续的一段，因此只需对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400" dirty="0"/>
                  <a:t> 区间加。（这也使我们可以完全掌握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𝐴𝐴</m:t>
                    </m:r>
                  </m:oMath>
                </a14:m>
                <a:r>
                  <a:rPr lang="zh-CN" altLang="en-US" sz="2400" dirty="0"/>
                  <a:t> 出现位置）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91C3EC1-B565-E494-EFE4-64176273C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3583458"/>
                <a:ext cx="9647729" cy="3076740"/>
              </a:xfrm>
              <a:prstGeom prst="rect">
                <a:avLst/>
              </a:prstGeom>
              <a:blipFill>
                <a:blip r:embed="rId3"/>
                <a:stretch>
                  <a:fillRect l="-1011" t="-2178" r="-506" b="-2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3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5B5DE-B086-155E-5E79-EF48CF5E1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45BF50E-AB6A-142C-056B-8BB464BE014C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1B4AE1-1EB1-9D0A-629D-0003AB9F7D63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后缀数据结构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2D5A86-7898-ECD0-117D-E05E10834705}"/>
              </a:ext>
            </a:extLst>
          </p:cNvPr>
          <p:cNvSpPr/>
          <p:nvPr/>
        </p:nvSpPr>
        <p:spPr>
          <a:xfrm>
            <a:off x="1764282" y="1331236"/>
            <a:ext cx="8663436" cy="266047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2CB4A9-78AC-5DA6-9E8D-8509ABB3053E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区间分段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859623-AE43-387C-A7DF-AB7F21B86324}"/>
              </a:ext>
            </a:extLst>
          </p:cNvPr>
          <p:cNvSpPr txBox="1"/>
          <p:nvPr/>
        </p:nvSpPr>
        <p:spPr>
          <a:xfrm>
            <a:off x="8747002" y="1532378"/>
            <a:ext cx="1460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 dirty="0"/>
              <a:t>CF1043G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983D419-447A-E30D-8437-1AEFAAE556AC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次询问，每次询问：把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划分为若干段，使得划分出来的段至少有两段相同。至少有几种段。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≤200000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7s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983D419-447A-E30D-8437-1AEFAAE55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64" r="-663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91814BC-5273-6C48-8361-CD08121BA23E}"/>
                  </a:ext>
                </a:extLst>
              </p:cNvPr>
              <p:cNvSpPr txBox="1"/>
              <p:nvPr/>
            </p:nvSpPr>
            <p:spPr>
              <a:xfrm>
                <a:off x="1272135" y="4146166"/>
                <a:ext cx="9647729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只要有重复的字符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/>
                  <a:t>，就可以分为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𝐴𝑐𝐵𝑐𝐷</m:t>
                    </m:r>
                  </m:oMath>
                </a14:m>
                <a:r>
                  <a:rPr lang="zh-CN" altLang="en-US" sz="2400" dirty="0"/>
                  <a:t>，答案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答案为 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：判断是否周期，可以哈希。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答案为 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：可以规约 </a:t>
                </a:r>
                <a:r>
                  <a:rPr lang="en-US" altLang="zh-CN" sz="2400" dirty="0"/>
                  <a:t>AAB</a:t>
                </a:r>
                <a:r>
                  <a:rPr lang="zh-CN" altLang="en-US" sz="2400" dirty="0"/>
                  <a:t>，</a:t>
                </a:r>
                <a:r>
                  <a:rPr lang="en-US" altLang="zh-CN" sz="2400" dirty="0"/>
                  <a:t>ABA</a:t>
                </a:r>
                <a:r>
                  <a:rPr lang="zh-CN" altLang="en-US" sz="2400" dirty="0"/>
                  <a:t>，</a:t>
                </a:r>
                <a:r>
                  <a:rPr lang="en-US" altLang="zh-CN" sz="2400" dirty="0"/>
                  <a:t>BAA</a:t>
                </a:r>
                <a:r>
                  <a:rPr lang="zh-CN" altLang="en-US" sz="2400" dirty="0"/>
                  <a:t>。前后用优秀的拆分，中间用最长 </a:t>
                </a:r>
                <a:r>
                  <a:rPr lang="en-US" altLang="zh-CN" sz="2400" dirty="0"/>
                  <a:t>Border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答案为 </a:t>
                </a:r>
                <a:r>
                  <a:rPr lang="en-US" altLang="zh-CN" sz="2400" dirty="0"/>
                  <a:t>3</a:t>
                </a:r>
                <a:r>
                  <a:rPr lang="zh-CN" altLang="en-US" sz="2400" dirty="0"/>
                  <a:t>：可以规约 </a:t>
                </a:r>
                <a:r>
                  <a:rPr lang="en-US" altLang="zh-CN" sz="2400" dirty="0"/>
                  <a:t>ABAC</a:t>
                </a:r>
                <a:r>
                  <a:rPr lang="zh-CN" altLang="en-US" sz="2400" dirty="0"/>
                  <a:t>，</a:t>
                </a:r>
                <a:r>
                  <a:rPr lang="en-US" altLang="zh-CN" sz="2400" dirty="0"/>
                  <a:t>BACA</a:t>
                </a:r>
                <a:r>
                  <a:rPr lang="zh-CN" altLang="en-US" sz="2400" dirty="0"/>
                  <a:t>，</a:t>
                </a:r>
                <a:r>
                  <a:rPr lang="en-US" altLang="zh-CN" sz="2400" dirty="0"/>
                  <a:t>BAAC</a:t>
                </a:r>
                <a:r>
                  <a:rPr lang="zh-CN" altLang="en-US" sz="2400" dirty="0"/>
                  <a:t>。只有后者 </a:t>
                </a:r>
                <a:r>
                  <a:rPr lang="en-US" altLang="zh-CN" sz="2400" dirty="0"/>
                  <a:t>non-trivial</a:t>
                </a:r>
                <a:r>
                  <a:rPr lang="zh-CN" altLang="en-US" sz="2400" dirty="0"/>
                  <a:t>，是优秀的拆分的偏序问题。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91814BC-5273-6C48-8361-CD08121BA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4146166"/>
                <a:ext cx="9647729" cy="2677656"/>
              </a:xfrm>
              <a:prstGeom prst="rect">
                <a:avLst/>
              </a:prstGeom>
              <a:blipFill>
                <a:blip r:embed="rId3"/>
                <a:stretch>
                  <a:fillRect l="-1011" t="-2506" r="-885" b="-3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50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知识回顾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272135" y="1492190"/>
                <a:ext cx="9647729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en-US" altLang="zh-CN" sz="2400" dirty="0" err="1"/>
                  <a:t>Trie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树：合并相同的前缀。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自动机：给定一个串，从前往后依次在自动机上遍历就完成了匹配。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en-US" altLang="zh-CN" sz="2400" dirty="0"/>
                  <a:t>KMP</a:t>
                </a:r>
                <a:r>
                  <a:rPr lang="zh-CN" altLang="en-US" sz="2400" dirty="0"/>
                  <a:t>：设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 表示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 最长 </a:t>
                </a:r>
                <a:r>
                  <a:rPr lang="en-US" altLang="zh-CN" sz="2400" dirty="0"/>
                  <a:t>border </a:t>
                </a:r>
                <a:r>
                  <a:rPr lang="zh-CN" altLang="en-US" sz="2400" dirty="0"/>
                  <a:t>长度，可以利用其来建出自动机。</a:t>
                </a:r>
                <a:r>
                  <a:rPr lang="en-US" altLang="zh-CN" sz="2400" dirty="0"/>
                  <a:t>KMP </a:t>
                </a:r>
                <a:r>
                  <a:rPr lang="zh-CN" altLang="en-US" sz="2400" dirty="0"/>
                  <a:t>也可以用哈希实现（怎么实现？）。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就是周期。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en-US" altLang="zh-CN" sz="2400" dirty="0"/>
                  <a:t>AC </a:t>
                </a:r>
                <a:r>
                  <a:rPr lang="zh-CN" altLang="en-US" sz="2400" dirty="0"/>
                  <a:t>自动机：多个模式串建 </a:t>
                </a:r>
                <a:r>
                  <a:rPr lang="en-US" altLang="zh-CN" sz="2400" dirty="0" err="1"/>
                  <a:t>Trie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树，求出每个结点最长的后缀使得是 </a:t>
                </a:r>
                <a:r>
                  <a:rPr lang="en-US" altLang="zh-CN" sz="2400" dirty="0" err="1"/>
                  <a:t>Trie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的前缀（称为 </a:t>
                </a:r>
                <a:r>
                  <a:rPr lang="en-US" altLang="zh-CN" sz="2400" dirty="0"/>
                  <a:t>fail</a:t>
                </a:r>
                <a:r>
                  <a:rPr lang="zh-CN" altLang="en-US" sz="2400" dirty="0"/>
                  <a:t>），再由此建自动机。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en-US" altLang="zh-CN" sz="2400" dirty="0" err="1"/>
                  <a:t>Manacher</a:t>
                </a:r>
                <a:r>
                  <a:rPr lang="zh-CN" altLang="en-US" sz="2400" dirty="0"/>
                  <a:t>：求出以每个位置为中心的最长回文串长度，从左往右扫，记录当前最靠右的回文串，在已知信息基础上扩展，每次扩展必定推进右端点。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en-US" altLang="zh-CN" sz="2400" dirty="0"/>
                  <a:t>Z </a:t>
                </a:r>
                <a:r>
                  <a:rPr lang="zh-CN" altLang="en-US" sz="2400" dirty="0"/>
                  <a:t>函数：求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LCP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，同 </a:t>
                </a:r>
                <a:r>
                  <a:rPr lang="en-US" altLang="zh-CN" sz="2400" dirty="0" err="1"/>
                  <a:t>Manacher</a:t>
                </a:r>
                <a:r>
                  <a:rPr lang="zh-CN" altLang="en-US" sz="2400" dirty="0"/>
                  <a:t>，从左往右扫，记录当前匹配区间的右端点。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1492190"/>
                <a:ext cx="9647729" cy="4154984"/>
              </a:xfrm>
              <a:prstGeom prst="rect">
                <a:avLst/>
              </a:prstGeom>
              <a:blipFill>
                <a:blip r:embed="rId2"/>
                <a:stretch>
                  <a:fillRect l="-948" t="-1615" r="-3161" b="-2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454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1B6EA-67E4-2265-A2FA-53ADA3871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45FA6B0-9880-9341-ED28-D0462215F962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BE33A98-016A-3515-D0EE-05069111139D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后缀数据结构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92CBCC-CCA2-71D7-F9B7-C845DC5448A3}"/>
              </a:ext>
            </a:extLst>
          </p:cNvPr>
          <p:cNvSpPr/>
          <p:nvPr/>
        </p:nvSpPr>
        <p:spPr>
          <a:xfrm>
            <a:off x="1764282" y="1331236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E78D7E-CD90-7064-5A6A-E385383EC15E}"/>
              </a:ext>
            </a:extLst>
          </p:cNvPr>
          <p:cNvSpPr txBox="1"/>
          <p:nvPr/>
        </p:nvSpPr>
        <p:spPr>
          <a:xfrm>
            <a:off x="1984343" y="151590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区间本质不同子串个数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9F7467-90E1-8D48-4FE2-0801D393AAA2}"/>
              </a:ext>
            </a:extLst>
          </p:cNvPr>
          <p:cNvSpPr txBox="1"/>
          <p:nvPr/>
        </p:nvSpPr>
        <p:spPr>
          <a:xfrm>
            <a:off x="9102868" y="1532378"/>
            <a:ext cx="1104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 dirty="0"/>
              <a:t>P6292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244B17F-117A-ED32-7068-C9A991923138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给定一个字符串，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次询问区间本质不同子串个数。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244B17F-117A-ED32-7068-C9A991923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4497"/>
              </a:xfrm>
              <a:prstGeom prst="rect">
                <a:avLst/>
              </a:prstGeom>
              <a:blipFill>
                <a:blip r:embed="rId2"/>
                <a:stretch>
                  <a:fillRect l="-1326" t="-5556" b="-4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CAF8F20-5655-5A36-E248-724A8A9F7E31}"/>
                  </a:ext>
                </a:extLst>
              </p:cNvPr>
              <p:cNvSpPr txBox="1"/>
              <p:nvPr/>
            </p:nvSpPr>
            <p:spPr>
              <a:xfrm>
                <a:off x="1272135" y="3546639"/>
                <a:ext cx="9647729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类似回文的版本，离线，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变大，维护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400" dirty="0"/>
                  <a:t> 的答案。但问题是，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的一次移动对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的影响可能很大。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注意到在 </a:t>
                </a:r>
                <a:r>
                  <a:rPr lang="en-US" altLang="zh-CN" sz="2400" dirty="0"/>
                  <a:t>SAM </a:t>
                </a:r>
                <a:r>
                  <a:rPr lang="zh-CN" altLang="en-US" sz="2400" dirty="0"/>
                  <a:t>上，跳后缀链接过程中，一段 </a:t>
                </a:r>
                <a:r>
                  <a:rPr lang="en-US" altLang="zh-CN" sz="2400" dirty="0" err="1"/>
                  <a:t>endpos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相同连续段的答案变化量还是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(1)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故实际上的影响是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连续段数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。用 </a:t>
                </a:r>
                <a:r>
                  <a:rPr lang="en-US" altLang="zh-CN" sz="2400" dirty="0"/>
                  <a:t>LCT Access </a:t>
                </a:r>
                <a:r>
                  <a:rPr lang="zh-CN" altLang="en-US" sz="2400" dirty="0"/>
                  <a:t>的均摊分析即知总变化量是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级别的。</a:t>
                </a:r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CAF8F20-5655-5A36-E248-724A8A9F7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3546639"/>
                <a:ext cx="9647729" cy="2677656"/>
              </a:xfrm>
              <a:prstGeom prst="rect">
                <a:avLst/>
              </a:prstGeom>
              <a:blipFill>
                <a:blip r:embed="rId3"/>
                <a:stretch>
                  <a:fillRect l="-1011" t="-2506" r="-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87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350E1-F2B8-6EFE-4B1E-A1C0E2EE9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BF3F502-EB49-95FC-98B5-FBEE424D7538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E1CD7E-0DA6-E159-4BCF-EECB511ACF51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后缀数据结构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2E8F35-C476-1E70-219D-33F907920F34}"/>
              </a:ext>
            </a:extLst>
          </p:cNvPr>
          <p:cNvSpPr/>
          <p:nvPr/>
        </p:nvSpPr>
        <p:spPr>
          <a:xfrm>
            <a:off x="1764282" y="1331236"/>
            <a:ext cx="8663436" cy="245567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F53332-07A0-118A-7F81-86ECF6F56895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机器蚤分组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343B92-F39E-9E91-025C-4482D6E956FE}"/>
              </a:ext>
            </a:extLst>
          </p:cNvPr>
          <p:cNvSpPr txBox="1"/>
          <p:nvPr/>
        </p:nvSpPr>
        <p:spPr>
          <a:xfrm>
            <a:off x="8947378" y="1532378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 dirty="0"/>
              <a:t>UOJ608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89D3F79-7D71-2FA8-7CAC-50B90EE8737B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73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定义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 所有子串在包含关系的 </a:t>
                </a:r>
                <a:r>
                  <a:rPr lang="en-US" altLang="zh-CN" sz="2400" dirty="0"/>
                  <a:t>DAG </a:t>
                </a:r>
                <a:r>
                  <a:rPr lang="zh-CN" altLang="en-US" sz="2400" dirty="0"/>
                  <a:t>上的最小链覆盖。给定一个字符串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次询问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89D3F79-7D71-2FA8-7CAC-50B90EE87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73829"/>
              </a:xfrm>
              <a:prstGeom prst="rect">
                <a:avLst/>
              </a:prstGeom>
              <a:blipFill>
                <a:blip r:embed="rId2"/>
                <a:stretch>
                  <a:fillRect l="-1326" t="-4247"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73D7067-76AB-331B-CF36-1531CAAD2C29}"/>
                  </a:ext>
                </a:extLst>
              </p:cNvPr>
              <p:cNvSpPr txBox="1"/>
              <p:nvPr/>
            </p:nvSpPr>
            <p:spPr>
              <a:xfrm>
                <a:off x="1272135" y="3895200"/>
                <a:ext cx="9647729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提示：找到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的一个下界并尝试证明。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等于最大的某个长度的本质不同子串个数。显然至少取这么多个子串，如何证明这么多也够？提示：</a:t>
                </a:r>
                <a:r>
                  <a:rPr lang="en-US" altLang="zh-CN" sz="2400" dirty="0"/>
                  <a:t>Dilworth </a:t>
                </a:r>
                <a:r>
                  <a:rPr lang="zh-CN" altLang="en-US" sz="2400" dirty="0"/>
                  <a:t>定理。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可以取长度最小的反链中子串，尝试调整（把长度加一）。如果长度不全相同，一定存在合法的调整。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73D7067-76AB-331B-CF36-1531CAAD2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3895200"/>
                <a:ext cx="9647729" cy="2677656"/>
              </a:xfrm>
              <a:prstGeom prst="rect">
                <a:avLst/>
              </a:prstGeom>
              <a:blipFill>
                <a:blip r:embed="rId3"/>
                <a:stretch>
                  <a:fillRect l="-1011" t="-2506" r="-822" b="-3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26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78206-FF7B-0268-D7EE-2B869B770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90430BE-4ABD-FF28-2998-BF5D3CF4EBC6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D661A8A-14DC-47B4-CC68-147F97E5CC7B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后缀数据结构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16B1417-5DA4-D213-7FE3-516469E21D56}"/>
              </a:ext>
            </a:extLst>
          </p:cNvPr>
          <p:cNvSpPr/>
          <p:nvPr/>
        </p:nvSpPr>
        <p:spPr>
          <a:xfrm>
            <a:off x="1764282" y="1331236"/>
            <a:ext cx="8663436" cy="245567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3AB254-105A-D058-A788-AA570F651634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机器蚤分组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2A2D48-2883-639C-03AD-032708C7FAA6}"/>
              </a:ext>
            </a:extLst>
          </p:cNvPr>
          <p:cNvSpPr txBox="1"/>
          <p:nvPr/>
        </p:nvSpPr>
        <p:spPr>
          <a:xfrm>
            <a:off x="8947378" y="1532378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 dirty="0"/>
              <a:t>UOJ608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BD8F44-01B9-AE3C-999C-A9E5982599B4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73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定义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 所有子串在包含关系的 </a:t>
                </a:r>
                <a:r>
                  <a:rPr lang="en-US" altLang="zh-CN" sz="2400" dirty="0"/>
                  <a:t>DAG </a:t>
                </a:r>
                <a:r>
                  <a:rPr lang="zh-CN" altLang="en-US" sz="2400" dirty="0"/>
                  <a:t>上的最小链覆盖。给定一个字符串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次询问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BD8F44-01B9-AE3C-999C-A9E598259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73829"/>
              </a:xfrm>
              <a:prstGeom prst="rect">
                <a:avLst/>
              </a:prstGeom>
              <a:blipFill>
                <a:blip r:embed="rId2"/>
                <a:stretch>
                  <a:fillRect l="-1326" t="-4247"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D44F64-83DE-A31F-975F-E3583F8E9819}"/>
                  </a:ext>
                </a:extLst>
              </p:cNvPr>
              <p:cNvSpPr txBox="1"/>
              <p:nvPr/>
            </p:nvSpPr>
            <p:spPr>
              <a:xfrm>
                <a:off x="1272135" y="3895200"/>
                <a:ext cx="9647729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提示：最大的某个长度的本质不同子串个数仍然不好算，有没有使其好算的转化？试着思考“什么时候子串会本质相同”。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事实上，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的计算只需算最短的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𝑙𝑒𝑛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使得长为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𝑙𝑒𝑛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的子串两两不同。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考虑反面，只需算最长的出现两次的子串长度，这可以用区间本质不同子串数的 </a:t>
                </a:r>
                <a:r>
                  <a:rPr lang="en-US" altLang="zh-CN" sz="2400" dirty="0"/>
                  <a:t>SAM+LCT </a:t>
                </a:r>
                <a:r>
                  <a:rPr lang="zh-CN" altLang="en-US" sz="2400" dirty="0"/>
                  <a:t>方法。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D44F64-83DE-A31F-975F-E3583F8E9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3895200"/>
                <a:ext cx="9647729" cy="2677656"/>
              </a:xfrm>
              <a:prstGeom prst="rect">
                <a:avLst/>
              </a:prstGeom>
              <a:blipFill>
                <a:blip r:embed="rId3"/>
                <a:stretch>
                  <a:fillRect l="-1011" t="-1822" r="-822" b="-4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73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90F13-BA31-D5A3-8929-F036829CA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D7579F6-56F9-007B-E185-334BCD4AF04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A6993B-9752-DBF0-989D-FB596BB8B70F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后缀数据结构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0A97D7-BE98-301A-263D-957FE6B7A0BA}"/>
              </a:ext>
            </a:extLst>
          </p:cNvPr>
          <p:cNvSpPr/>
          <p:nvPr/>
        </p:nvSpPr>
        <p:spPr>
          <a:xfrm>
            <a:off x="1764282" y="1331236"/>
            <a:ext cx="8663436" cy="471931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1F83ED-6812-0930-ABD4-D93464FB5AEF}"/>
              </a:ext>
            </a:extLst>
          </p:cNvPr>
          <p:cNvSpPr txBox="1"/>
          <p:nvPr/>
        </p:nvSpPr>
        <p:spPr>
          <a:xfrm>
            <a:off x="1984343" y="1515902"/>
            <a:ext cx="2069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NIT </a:t>
            </a:r>
            <a:r>
              <a:rPr lang="zh-CN" altLang="en-US" sz="2800" b="1" dirty="0"/>
              <a:t>学 </a:t>
            </a:r>
            <a:r>
              <a:rPr lang="en-US" altLang="zh-CN" sz="2800" b="1" dirty="0"/>
              <a:t>KMP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7ED121-766E-B195-3945-494B5FADFF13}"/>
              </a:ext>
            </a:extLst>
          </p:cNvPr>
          <p:cNvSpPr txBox="1"/>
          <p:nvPr/>
        </p:nvSpPr>
        <p:spPr>
          <a:xfrm>
            <a:off x="8686089" y="1532378"/>
            <a:ext cx="152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 dirty="0" err="1"/>
              <a:t>InfOJ</a:t>
            </a:r>
            <a:r>
              <a:rPr lang="en-US" altLang="zh-CN" sz="2400" b="1" dirty="0"/>
              <a:t> #53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613240B-C26C-689F-03C4-20CC609DD9AA}"/>
                  </a:ext>
                </a:extLst>
              </p:cNvPr>
              <p:cNvSpPr txBox="1"/>
              <p:nvPr/>
            </p:nvSpPr>
            <p:spPr>
              <a:xfrm>
                <a:off x="1272135" y="6050554"/>
                <a:ext cx="96477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提示：先考虑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/>
                  <a:t> 和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≤5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怎么做。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613240B-C26C-689F-03C4-20CC609DD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6050554"/>
                <a:ext cx="9647729" cy="461665"/>
              </a:xfrm>
              <a:prstGeom prst="rect">
                <a:avLst/>
              </a:prstGeom>
              <a:blipFill>
                <a:blip r:embed="rId2"/>
                <a:stretch>
                  <a:fillRect l="-1011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A9CB7B65-E982-6347-39DA-4DC1ACA58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007" y="2459098"/>
            <a:ext cx="2800867" cy="65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F23ABB8-F205-493F-91C7-CF8005D10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0543" y="1994043"/>
            <a:ext cx="4247316" cy="382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9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8D1B3-F9AC-C443-BFA0-3500CD1DD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87C59-EE9B-18D8-AA21-ACB4B05AFB3A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F6D69A-A75C-A188-C413-435EE69C3583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后缀数据结构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2BC948-2448-5D95-87BA-EB59BBF98D57}"/>
              </a:ext>
            </a:extLst>
          </p:cNvPr>
          <p:cNvSpPr/>
          <p:nvPr/>
        </p:nvSpPr>
        <p:spPr>
          <a:xfrm>
            <a:off x="1764282" y="1331236"/>
            <a:ext cx="8663436" cy="83099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D944B7-4FA0-7656-E4D3-29D4AECC0987}"/>
              </a:ext>
            </a:extLst>
          </p:cNvPr>
          <p:cNvSpPr txBox="1"/>
          <p:nvPr/>
        </p:nvSpPr>
        <p:spPr>
          <a:xfrm>
            <a:off x="1984343" y="1515902"/>
            <a:ext cx="2069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NIT </a:t>
            </a:r>
            <a:r>
              <a:rPr lang="zh-CN" altLang="en-US" sz="2800" b="1" dirty="0"/>
              <a:t>学 </a:t>
            </a:r>
            <a:r>
              <a:rPr lang="en-US" altLang="zh-CN" sz="2800" b="1" dirty="0"/>
              <a:t>KMP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4491AC-189C-AB04-D3EE-EE69C22026B9}"/>
              </a:ext>
            </a:extLst>
          </p:cNvPr>
          <p:cNvSpPr txBox="1"/>
          <p:nvPr/>
        </p:nvSpPr>
        <p:spPr>
          <a:xfrm>
            <a:off x="8686089" y="1532378"/>
            <a:ext cx="152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 dirty="0" err="1"/>
              <a:t>InfOJ</a:t>
            </a:r>
            <a:r>
              <a:rPr lang="en-US" altLang="zh-CN" sz="2400" b="1" dirty="0"/>
              <a:t> #53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CEE8135-BAD0-9116-6BF4-4719780C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676" y="2312683"/>
            <a:ext cx="9060648" cy="444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682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190B5-2556-5DEF-55F3-05AFE6876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241B513-4772-7B04-3E1C-330D9D024DA2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BB915D-216F-11F1-67B4-48F4F6A0EEF2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后缀数据结构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6F3B757-8D5A-ED64-8E5A-61F3BF9A032E}"/>
              </a:ext>
            </a:extLst>
          </p:cNvPr>
          <p:cNvSpPr/>
          <p:nvPr/>
        </p:nvSpPr>
        <p:spPr>
          <a:xfrm>
            <a:off x="1764282" y="1331236"/>
            <a:ext cx="8663436" cy="367230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431DA7-370B-2A30-CDDF-991FE6417BA9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字符串游戏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0AA34C-6ED3-2F42-6117-3F56695085B9}"/>
              </a:ext>
            </a:extLst>
          </p:cNvPr>
          <p:cNvSpPr txBox="1"/>
          <p:nvPr/>
        </p:nvSpPr>
        <p:spPr>
          <a:xfrm>
            <a:off x="8920127" y="1532378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/>
              <a:t>P10215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A1BD22C-8468-4C57-ED43-71DD6BF56211}"/>
                  </a:ext>
                </a:extLst>
              </p:cNvPr>
              <p:cNvSpPr txBox="1"/>
              <p:nvPr/>
            </p:nvSpPr>
            <p:spPr>
              <a:xfrm>
                <a:off x="1272135" y="5064145"/>
                <a:ext cx="9647729" cy="1599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容易写出转移方程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𝑜𝑐𝑐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+1…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[1…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。首先，</a:t>
                </a:r>
                <a:r>
                  <a:rPr lang="en-US" altLang="zh-CN" sz="2400" dirty="0"/>
                  <a:t>occ </a:t>
                </a:r>
                <a:r>
                  <a:rPr lang="zh-CN" altLang="en-US" sz="2400" dirty="0"/>
                  <a:t>的计算是关于 </a:t>
                </a:r>
                <a:r>
                  <a:rPr lang="en-US" altLang="zh-CN" sz="2400" dirty="0"/>
                  <a:t>parent </a:t>
                </a:r>
                <a:r>
                  <a:rPr lang="zh-CN" altLang="en-US" sz="2400" dirty="0"/>
                  <a:t>树和位置的二维数点。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提示：利用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𝑜𝑐𝑐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单调性，你能得出什么结论？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A1BD22C-8468-4C57-ED43-71DD6BF56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5064145"/>
                <a:ext cx="9647729" cy="1599412"/>
              </a:xfrm>
              <a:prstGeom prst="rect">
                <a:avLst/>
              </a:prstGeom>
              <a:blipFill>
                <a:blip r:embed="rId2"/>
                <a:stretch>
                  <a:fillRect l="-1011" t="-4198" b="-6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A425A5A-04F6-C317-3FAB-5E9C17909D7B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给定一个字符串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和 </a:t>
                </a:r>
                <a:r>
                  <a:rPr lang="en-US" altLang="zh-CN" sz="2400" dirty="0"/>
                  <a:t>B </a:t>
                </a:r>
                <a:r>
                  <a:rPr lang="zh-CN" altLang="en-US" sz="2400" dirty="0"/>
                  <a:t>玩游戏，每次当前玩家选一个后缀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，获得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𝑜𝑐𝑐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分，并将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删去（之后算 </a:t>
                </a:r>
                <a:r>
                  <a:rPr lang="en-US" altLang="zh-CN" sz="2400" dirty="0"/>
                  <a:t>occ </a:t>
                </a:r>
                <a:r>
                  <a:rPr lang="zh-CN" altLang="en-US" sz="2400" dirty="0"/>
                  <a:t>的时候也在删去后的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 上）。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两人都希望自己的得分 </a:t>
                </a:r>
                <a:r>
                  <a:rPr lang="en-US" altLang="zh-CN" sz="2400" dirty="0"/>
                  <a:t>– </a:t>
                </a:r>
                <a:r>
                  <a:rPr lang="zh-CN" altLang="en-US" sz="2400" dirty="0"/>
                  <a:t>对方的得分最大，问最终先手得分 </a:t>
                </a:r>
                <a:r>
                  <a:rPr lang="en-US" altLang="zh-CN" sz="2400" dirty="0"/>
                  <a:t>– </a:t>
                </a:r>
                <a:r>
                  <a:rPr lang="zh-CN" altLang="en-US" sz="2400" dirty="0"/>
                  <a:t>后手得分。</a:t>
                </a:r>
                <a:endParaRPr lang="en-US" altLang="zh-CN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A425A5A-04F6-C317-3FAB-5E9C17909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2677656"/>
              </a:xfrm>
              <a:prstGeom prst="rect">
                <a:avLst/>
              </a:prstGeom>
              <a:blipFill>
                <a:blip r:embed="rId3"/>
                <a:stretch>
                  <a:fillRect l="-1326" t="-2500" r="-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98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9ED01-C1D2-A6EC-D073-DEBDD204A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893E714-D22F-E272-4085-7EC156A49A3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C60545-99F3-A1BF-D460-D2A963C94BAE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后缀数据结构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2DFBB3-117F-4116-520A-773122704375}"/>
              </a:ext>
            </a:extLst>
          </p:cNvPr>
          <p:cNvSpPr/>
          <p:nvPr/>
        </p:nvSpPr>
        <p:spPr>
          <a:xfrm>
            <a:off x="1764282" y="1331236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83D49E-7BD5-CD7A-ED25-B9E5C3E95F02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字符串游戏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1BA5A3-F6EF-CA47-6581-04CDD978FAED}"/>
              </a:ext>
            </a:extLst>
          </p:cNvPr>
          <p:cNvSpPr txBox="1"/>
          <p:nvPr/>
        </p:nvSpPr>
        <p:spPr>
          <a:xfrm>
            <a:off x="8920127" y="1532378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/>
              <a:t>P10215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834EEC9-6DAD-C2E2-36A3-85E71F4126E9}"/>
                  </a:ext>
                </a:extLst>
              </p:cNvPr>
              <p:cNvSpPr txBox="1"/>
              <p:nvPr/>
            </p:nvSpPr>
            <p:spPr>
              <a:xfrm>
                <a:off x="1272135" y="3630142"/>
                <a:ext cx="9647729" cy="2707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𝑜𝑐𝑐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+1…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[1…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。注意到 </a:t>
                </a:r>
                <a:r>
                  <a:rPr lang="en-US" altLang="zh-CN" sz="2400" dirty="0"/>
                  <a:t>occ </a:t>
                </a:r>
                <a:r>
                  <a:rPr lang="zh-CN" altLang="en-US" sz="2400" dirty="0"/>
                  <a:t>随着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减少依次减少，故若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，则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就没用了。因此合法转移点构成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增加的单调栈。（事实上，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𝑜𝑐𝑐</m:t>
                    </m:r>
                  </m:oMath>
                </a14:m>
                <a:r>
                  <a:rPr lang="zh-CN" altLang="en-US" sz="2400" dirty="0"/>
                  <a:t> 满足反向的四边形不等式，但由此导出的做法需要两个 </a:t>
                </a:r>
                <a:r>
                  <a:rPr lang="en-US" altLang="zh-CN" sz="2400" dirty="0"/>
                  <a:t>log</a:t>
                </a:r>
                <a:r>
                  <a:rPr lang="zh-CN" altLang="en-US" sz="2400" dirty="0"/>
                  <a:t>，无法通过本题）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提示：本来是根据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的值试图把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入栈，但现在我们无法定位转移点。能否一边将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入栈一边确定转移点？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834EEC9-6DAD-C2E2-36A3-85E71F412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3630142"/>
                <a:ext cx="9647729" cy="2707408"/>
              </a:xfrm>
              <a:prstGeom prst="rect">
                <a:avLst/>
              </a:prstGeom>
              <a:blipFill>
                <a:blip r:embed="rId2"/>
                <a:stretch>
                  <a:fillRect l="-1011" t="-2472" r="-4172" b="-3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6DE51DE-ED9F-8B70-DF29-576CA4E463AF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两人都希望自己的得分 </a:t>
                </a:r>
                <a:r>
                  <a:rPr lang="en-US" altLang="zh-CN" sz="2400" dirty="0"/>
                  <a:t>– </a:t>
                </a:r>
                <a:r>
                  <a:rPr lang="zh-CN" altLang="en-US" sz="2400" dirty="0"/>
                  <a:t>对方的得分最大，问最终先手得分 </a:t>
                </a:r>
                <a:r>
                  <a:rPr lang="en-US" altLang="zh-CN" sz="2400" dirty="0"/>
                  <a:t>– </a:t>
                </a:r>
                <a:r>
                  <a:rPr lang="zh-CN" altLang="en-US" sz="2400" dirty="0"/>
                  <a:t>后手得分。</a:t>
                </a:r>
                <a:endParaRPr lang="en-US" altLang="zh-CN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6DE51DE-ED9F-8B70-DF29-576CA4E46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blipFill>
                <a:blip r:embed="rId3"/>
                <a:stretch>
                  <a:fillRect l="-1326" t="-5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13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35A8F-BB8B-837B-74DA-FB7D50A41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64DA44B-1B3E-6B74-6F2D-FA16E88F4136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39333DA-D7AF-D3CF-B549-048664A22142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后缀数据结构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F1DA5C-2476-37D5-2749-55E1FF787733}"/>
              </a:ext>
            </a:extLst>
          </p:cNvPr>
          <p:cNvSpPr/>
          <p:nvPr/>
        </p:nvSpPr>
        <p:spPr>
          <a:xfrm>
            <a:off x="1764282" y="1331236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982F37-C7F7-8F8D-1CD9-71426BAE2B60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字符串游戏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9ECF3A-FE7A-4A30-F387-E457E3C6D0D9}"/>
              </a:ext>
            </a:extLst>
          </p:cNvPr>
          <p:cNvSpPr txBox="1"/>
          <p:nvPr/>
        </p:nvSpPr>
        <p:spPr>
          <a:xfrm>
            <a:off x="8920127" y="1532378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/>
              <a:t>P10215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5F5068C-F452-8ED0-98ED-B5FA6AE4DBF0}"/>
                  </a:ext>
                </a:extLst>
              </p:cNvPr>
              <p:cNvSpPr txBox="1"/>
              <p:nvPr/>
            </p:nvSpPr>
            <p:spPr>
              <a:xfrm>
                <a:off x="1272135" y="3630142"/>
                <a:ext cx="9647729" cy="3076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𝑜𝑐𝑐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+1…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[1…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合法转移点构成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增加的单调栈。如果用栈顶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 转移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已经有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了，则可直接弹栈！这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并不影响复杂度</a:t>
                </a:r>
                <a:r>
                  <a:rPr lang="zh-CN" altLang="en-US" sz="2400" dirty="0"/>
                  <a:t>。但如果得到的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，而实际转移点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怎么办？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𝑜𝑐𝑐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+1…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[1…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])−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𝑜𝑐𝑐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+1…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1…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US" altLang="zh-CN" sz="2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5F5068C-F452-8ED0-98ED-B5FA6AE4D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3630142"/>
                <a:ext cx="9647729" cy="3076740"/>
              </a:xfrm>
              <a:prstGeom prst="rect">
                <a:avLst/>
              </a:prstGeom>
              <a:blipFill>
                <a:blip r:embed="rId2"/>
                <a:stretch>
                  <a:fillRect l="-1011" t="-2178" r="-569" b="-1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B956D8B-1A99-6E50-DAFF-55E5085DF981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两人都希望自己的得分 </a:t>
                </a:r>
                <a:r>
                  <a:rPr lang="en-US" altLang="zh-CN" sz="2400" dirty="0"/>
                  <a:t>– </a:t>
                </a:r>
                <a:r>
                  <a:rPr lang="zh-CN" altLang="en-US" sz="2400" dirty="0"/>
                  <a:t>对方的得分最大，问最终先手得分 </a:t>
                </a:r>
                <a:r>
                  <a:rPr lang="en-US" altLang="zh-CN" sz="2400" dirty="0"/>
                  <a:t>– </a:t>
                </a:r>
                <a:r>
                  <a:rPr lang="zh-CN" altLang="en-US" sz="2400" dirty="0"/>
                  <a:t>后手得分。</a:t>
                </a:r>
                <a:endParaRPr lang="en-US" altLang="zh-CN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B956D8B-1A99-6E50-DAFF-55E5085DF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blipFill>
                <a:blip r:embed="rId3"/>
                <a:stretch>
                  <a:fillRect l="-1326" t="-5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9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DE491-09C3-52CD-707E-16096A1AE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85A968C-505B-6B34-EF7E-56D27CD81ADB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D4DF11-D2DF-0351-1B92-1C8A054CE457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后缀数据结构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21DD7-C511-B2C4-4EA3-4710D968DF75}"/>
              </a:ext>
            </a:extLst>
          </p:cNvPr>
          <p:cNvSpPr/>
          <p:nvPr/>
        </p:nvSpPr>
        <p:spPr>
          <a:xfrm>
            <a:off x="1764282" y="1331236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4101C4-6CBA-04C8-A3C2-AE197BB6DF2D}"/>
              </a:ext>
            </a:extLst>
          </p:cNvPr>
          <p:cNvSpPr txBox="1"/>
          <p:nvPr/>
        </p:nvSpPr>
        <p:spPr>
          <a:xfrm>
            <a:off x="1984343" y="1515902"/>
            <a:ext cx="3597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Border </a:t>
            </a:r>
            <a:r>
              <a:rPr lang="zh-CN" altLang="en-US" sz="2800" b="1" dirty="0"/>
              <a:t>的第五种求法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673542-3327-483A-7557-3ABA5D6FC8E6}"/>
              </a:ext>
            </a:extLst>
          </p:cNvPr>
          <p:cNvSpPr txBox="1"/>
          <p:nvPr/>
        </p:nvSpPr>
        <p:spPr>
          <a:xfrm>
            <a:off x="8947378" y="1532378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 dirty="0"/>
              <a:t>UOJ752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636D3CC-43D9-2CA5-BBE1-77495F346C47}"/>
                  </a:ext>
                </a:extLst>
              </p:cNvPr>
              <p:cNvSpPr txBox="1"/>
              <p:nvPr/>
            </p:nvSpPr>
            <p:spPr>
              <a:xfrm>
                <a:off x="1272135" y="3583458"/>
                <a:ext cx="9647729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Occ </a:t>
                </a:r>
                <a:r>
                  <a:rPr lang="zh-CN" altLang="en-US" sz="2400" dirty="0"/>
                  <a:t>和该字符串具体在 </a:t>
                </a:r>
                <a:r>
                  <a:rPr lang="en-US" altLang="zh-CN" sz="2400" dirty="0"/>
                  <a:t>SAM </a:t>
                </a:r>
                <a:r>
                  <a:rPr lang="zh-CN" altLang="en-US" sz="2400" dirty="0"/>
                  <a:t>哪个点上有关，因此本题需要定位所有 </a:t>
                </a:r>
                <a:r>
                  <a:rPr lang="en-US" altLang="zh-CN" sz="2400" dirty="0"/>
                  <a:t>Border </a:t>
                </a:r>
                <a:r>
                  <a:rPr lang="zh-CN" altLang="en-US" sz="2400" dirty="0"/>
                  <a:t>在 </a:t>
                </a:r>
                <a:r>
                  <a:rPr lang="en-US" altLang="zh-CN" sz="2400" dirty="0"/>
                  <a:t>SAM </a:t>
                </a:r>
                <a:r>
                  <a:rPr lang="zh-CN" altLang="en-US" sz="2400" dirty="0"/>
                  <a:t>上的出现位置。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如果在 </a:t>
                </a:r>
                <a:r>
                  <a:rPr lang="en-US" altLang="zh-CN" sz="2400" dirty="0"/>
                  <a:t>SAM </a:t>
                </a:r>
                <a:r>
                  <a:rPr lang="zh-CN" altLang="en-US" sz="2400" dirty="0"/>
                  <a:t>上依次匹配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，走到的就是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的所有前缀，因此“是 </a:t>
                </a:r>
                <a:r>
                  <a:rPr lang="en-US" altLang="zh-CN" sz="2400" dirty="0"/>
                  <a:t>border</a:t>
                </a:r>
                <a:r>
                  <a:rPr lang="zh-CN" altLang="en-US" sz="2400" dirty="0"/>
                  <a:t>”可以写为：能在上述过程中走到，且属于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子树。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前者可以 </a:t>
                </a:r>
                <a:r>
                  <a:rPr lang="en-US" altLang="zh-CN" sz="2400" dirty="0"/>
                  <a:t>DAG </a:t>
                </a:r>
                <a:r>
                  <a:rPr lang="zh-CN" altLang="en-US" sz="2400" dirty="0"/>
                  <a:t>剖分转为偏序问题，后者已经是偏序问题，其实就是总共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个二维偏序。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636D3CC-43D9-2CA5-BBE1-77495F346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3583458"/>
                <a:ext cx="9647729" cy="3046988"/>
              </a:xfrm>
              <a:prstGeom prst="rect">
                <a:avLst/>
              </a:prstGeom>
              <a:blipFill>
                <a:blip r:embed="rId2"/>
                <a:stretch>
                  <a:fillRect l="-1011" t="-2200" r="-379" b="-3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77D9EC5-3043-1782-0E5B-95B59916CA95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给定一个字符串，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次询问区间 </a:t>
                </a:r>
                <a:r>
                  <a:rPr lang="en-US" altLang="zh-CN" sz="2400" dirty="0"/>
                  <a:t>Border </a:t>
                </a:r>
                <a:r>
                  <a:rPr lang="zh-CN" altLang="en-US" sz="2400" dirty="0"/>
                  <a:t>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𝑜𝑐𝑐</m:t>
                        </m:r>
                      </m:sub>
                    </m:sSub>
                  </m:oMath>
                </a14:m>
                <a:r>
                  <a:rPr lang="zh-CN" altLang="en-US" sz="2400" dirty="0"/>
                  <a:t> 之和。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6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77D9EC5-3043-1782-0E5B-95B59916C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4497"/>
              </a:xfrm>
              <a:prstGeom prst="rect">
                <a:avLst/>
              </a:prstGeom>
              <a:blipFill>
                <a:blip r:embed="rId3"/>
                <a:stretch>
                  <a:fillRect l="-1326" t="-5556" b="-4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5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CFDC7-9EE4-D9EC-09EF-6867A1961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B911812-19AD-C3E7-6E03-AEC4262A5783}"/>
              </a:ext>
            </a:extLst>
          </p:cNvPr>
          <p:cNvSpPr txBox="1"/>
          <p:nvPr/>
        </p:nvSpPr>
        <p:spPr>
          <a:xfrm>
            <a:off x="699247" y="345781"/>
            <a:ext cx="24994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latin typeface="+mj-lt"/>
              </a:rPr>
              <a:t>Thanks!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0411251-E0EE-BB66-5834-68E38055932C}"/>
                  </a:ext>
                </a:extLst>
              </p:cNvPr>
              <p:cNvSpPr txBox="1"/>
              <p:nvPr/>
            </p:nvSpPr>
            <p:spPr>
              <a:xfrm>
                <a:off x="1272135" y="1492190"/>
                <a:ext cx="964772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拓展学习</m:t>
                    </m:r>
                  </m:oMath>
                </a14:m>
                <a:r>
                  <a:rPr lang="zh-CN" altLang="en-US" sz="2400" dirty="0"/>
                  <a:t>内容：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 marL="342900" indent="-342900">
                  <a:buFontTx/>
                  <a:buChar char="-"/>
                </a:pPr>
                <a:r>
                  <a:rPr lang="zh-CN" altLang="en-US" sz="2400" dirty="0"/>
                  <a:t>基本子串结构</a:t>
                </a:r>
                <a:endParaRPr lang="en-US" altLang="zh-CN" sz="2400" dirty="0"/>
              </a:p>
              <a:p>
                <a:pPr marL="342900" indent="-342900">
                  <a:buFontTx/>
                  <a:buChar char="-"/>
                </a:pPr>
                <a:r>
                  <a:rPr lang="zh-CN" altLang="en-US" sz="2400" dirty="0"/>
                  <a:t>基本子串字典（似乎可以被前者包含）</a:t>
                </a:r>
                <a:endParaRPr lang="en-US" altLang="zh-CN" sz="2400" dirty="0"/>
              </a:p>
              <a:p>
                <a:pPr marL="342900" indent="-342900">
                  <a:buFontTx/>
                  <a:buChar char="-"/>
                </a:pPr>
                <a:r>
                  <a:rPr lang="en-US" altLang="zh-CN" sz="2400" dirty="0"/>
                  <a:t>Lyndon </a:t>
                </a:r>
                <a:r>
                  <a:rPr lang="zh-CN" altLang="en-US" sz="2400" dirty="0"/>
                  <a:t>理论</a:t>
                </a:r>
                <a:endParaRPr lang="en-US" altLang="zh-CN" sz="2400" dirty="0"/>
              </a:p>
              <a:p>
                <a:pPr marL="342900" indent="-342900">
                  <a:buFontTx/>
                  <a:buChar char="-"/>
                </a:pPr>
                <a:r>
                  <a:rPr lang="en-US" altLang="zh-CN" sz="2400" dirty="0"/>
                  <a:t>Runs </a:t>
                </a:r>
                <a:r>
                  <a:rPr lang="zh-CN" altLang="en-US" sz="2400" dirty="0"/>
                  <a:t>理论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0411251-E0EE-BB66-5834-68E380559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1492190"/>
                <a:ext cx="9647729" cy="2308324"/>
              </a:xfrm>
              <a:prstGeom prst="rect">
                <a:avLst/>
              </a:prstGeom>
              <a:blipFill>
                <a:blip r:embed="rId2"/>
                <a:stretch>
                  <a:fillRect l="-948" t="-2910" b="-5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06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29106-136D-5434-2E82-8CAAEDF15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A1D387-8243-2F0A-CC29-3729235A8CB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EDA468-6938-86A6-FDD3-0A1AE0F3998F}"/>
              </a:ext>
            </a:extLst>
          </p:cNvPr>
          <p:cNvSpPr txBox="1"/>
          <p:nvPr/>
        </p:nvSpPr>
        <p:spPr>
          <a:xfrm>
            <a:off x="9662316" y="345781"/>
            <a:ext cx="1830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>
                <a:latin typeface="+mj-lt"/>
              </a:rPr>
              <a:t>Teasers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E877A0-0EF1-2898-94F1-04870EC60C22}"/>
              </a:ext>
            </a:extLst>
          </p:cNvPr>
          <p:cNvSpPr/>
          <p:nvPr/>
        </p:nvSpPr>
        <p:spPr>
          <a:xfrm>
            <a:off x="1764282" y="1331236"/>
            <a:ext cx="8663436" cy="25062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CB5623-A623-00D2-FAD8-BE738D94A40D}"/>
              </a:ext>
            </a:extLst>
          </p:cNvPr>
          <p:cNvSpPr txBox="1"/>
          <p:nvPr/>
        </p:nvSpPr>
        <p:spPr>
          <a:xfrm>
            <a:off x="1984343" y="151590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划分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A8CE4F-5A42-176F-0152-C5E91D21409F}"/>
              </a:ext>
            </a:extLst>
          </p:cNvPr>
          <p:cNvSpPr txBox="1"/>
          <p:nvPr/>
        </p:nvSpPr>
        <p:spPr>
          <a:xfrm>
            <a:off x="8759570" y="1532378"/>
            <a:ext cx="1448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ea typeface="+mn-ea"/>
              </a:rPr>
              <a:t>ARC060D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35FEE7E-6F3F-F624-A3D5-1C5AAEC0F975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给定一个字符串，求至少能将其划分为几个非周期串（不是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≥2)</m:t>
                    </m:r>
                  </m:oMath>
                </a14:m>
                <a:r>
                  <a:rPr lang="zh-CN" altLang="en-US" sz="2400" dirty="0"/>
                  <a:t> 的形式的串），并求方案数。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35FEE7E-6F3F-F624-A3D5-1C5AAEC0F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3101" b="-5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4DF1960B-5B89-BF41-B75C-30EE5DD13817}"/>
              </a:ext>
            </a:extLst>
          </p:cNvPr>
          <p:cNvSpPr txBox="1"/>
          <p:nvPr/>
        </p:nvSpPr>
        <p:spPr>
          <a:xfrm>
            <a:off x="1272135" y="4176606"/>
            <a:ext cx="964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如果不是只有一种字符，则至多划分成两段（弱周期引理）。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7480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ADEF6-B803-0135-3EF2-26BF53AC0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D508ABD-3607-D15B-BBB7-BE25E7DA74B2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DC518B-22BA-1BB2-F4C9-31CA8CF5F2D4}"/>
              </a:ext>
            </a:extLst>
          </p:cNvPr>
          <p:cNvSpPr txBox="1"/>
          <p:nvPr/>
        </p:nvSpPr>
        <p:spPr>
          <a:xfrm>
            <a:off x="9662316" y="345781"/>
            <a:ext cx="1830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>
                <a:latin typeface="+mj-lt"/>
              </a:rPr>
              <a:t>Teasers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7CDC4A8-52CA-D105-A7C3-D77159D9406F}"/>
              </a:ext>
            </a:extLst>
          </p:cNvPr>
          <p:cNvSpPr/>
          <p:nvPr/>
        </p:nvSpPr>
        <p:spPr>
          <a:xfrm>
            <a:off x="1764282" y="1331236"/>
            <a:ext cx="8663436" cy="25062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B9AB7B-8A74-DC33-49B0-63062928FC52}"/>
              </a:ext>
            </a:extLst>
          </p:cNvPr>
          <p:cNvSpPr txBox="1"/>
          <p:nvPr/>
        </p:nvSpPr>
        <p:spPr>
          <a:xfrm>
            <a:off x="1984343" y="151590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印章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0070CA-4FFA-D929-F7F4-12B0F5916894}"/>
              </a:ext>
            </a:extLst>
          </p:cNvPr>
          <p:cNvSpPr txBox="1"/>
          <p:nvPr/>
        </p:nvSpPr>
        <p:spPr>
          <a:xfrm>
            <a:off x="9168592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ea typeface="+mn-ea"/>
              </a:rPr>
              <a:t>P3426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81AD7B9-399A-F7B3-8B7A-A1BEFF7EFE62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给出一个字符串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，你有一个印章，不能抹去，同一个位置不能印两个字符，想要印出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，求印章长度最小值。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≤500000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81AD7B9-399A-F7B3-8B7A-A1BEFF7EF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3D7D39D-5036-FA30-6784-E9A50B095795}"/>
                  </a:ext>
                </a:extLst>
              </p:cNvPr>
              <p:cNvSpPr txBox="1"/>
              <p:nvPr/>
            </p:nvSpPr>
            <p:spPr>
              <a:xfrm>
                <a:off x="1272135" y="4176606"/>
                <a:ext cx="9647729" cy="2355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提示：设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这个前缀的答案，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则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一定是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 的 </a:t>
                </a:r>
                <a:r>
                  <a:rPr lang="en-US" altLang="zh-CN" sz="2400" dirty="0"/>
                  <a:t>border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 表示前缀最长 </a:t>
                </a:r>
                <a:r>
                  <a:rPr lang="en-US" altLang="zh-CN" sz="2400" dirty="0"/>
                  <a:t>border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要么是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zh-CN" altLang="en-US" sz="2400" dirty="0"/>
                  <a:t> 要么是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表示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 最多能用来覆盖哪个前缀，则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 等价于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3D7D39D-5036-FA30-6784-E9A50B095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4176606"/>
                <a:ext cx="9647729" cy="2355838"/>
              </a:xfrm>
              <a:prstGeom prst="rect">
                <a:avLst/>
              </a:prstGeom>
              <a:blipFill>
                <a:blip r:embed="rId3"/>
                <a:stretch>
                  <a:fillRect l="-1011" t="-2842" r="-632" b="-41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41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48C25-E06B-7345-2C2D-4A5DE1C4F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179FDA0-6522-2462-68FD-FA671A64D9C5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7EE259-8FD0-4167-2102-CE4CE21B7E12}"/>
              </a:ext>
            </a:extLst>
          </p:cNvPr>
          <p:cNvSpPr txBox="1"/>
          <p:nvPr/>
        </p:nvSpPr>
        <p:spPr>
          <a:xfrm>
            <a:off x="9662316" y="345781"/>
            <a:ext cx="1830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>
                <a:latin typeface="+mj-lt"/>
              </a:rPr>
              <a:t>Teasers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928F76D-0F19-EF54-387C-34F99C547EFC}"/>
              </a:ext>
            </a:extLst>
          </p:cNvPr>
          <p:cNvSpPr/>
          <p:nvPr/>
        </p:nvSpPr>
        <p:spPr>
          <a:xfrm>
            <a:off x="1764282" y="1331236"/>
            <a:ext cx="8663436" cy="25062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355B11-DC91-F574-BE4A-1600676EDC75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括号序列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69D89F-B5D1-0CD1-4781-E3FDAC0640C3}"/>
              </a:ext>
            </a:extLst>
          </p:cNvPr>
          <p:cNvSpPr txBox="1"/>
          <p:nvPr/>
        </p:nvSpPr>
        <p:spPr>
          <a:xfrm>
            <a:off x="8817535" y="1532378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ea typeface="+mn-ea"/>
              </a:rPr>
              <a:t>CF1610G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C011CAF-46BC-BBFC-8110-669DE858F49B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给定一个括号串，每次你可以删去一个长度为 </a:t>
                </a:r>
                <a:r>
                  <a:rPr lang="en-US" altLang="zh-CN" sz="2400" dirty="0"/>
                  <a:t>2 </a:t>
                </a:r>
                <a:r>
                  <a:rPr lang="zh-CN" altLang="en-US" sz="2400" dirty="0"/>
                  <a:t>的等于 </a:t>
                </a:r>
                <a:r>
                  <a:rPr lang="en-US" altLang="zh-CN" sz="2400" dirty="0"/>
                  <a:t>() </a:t>
                </a:r>
                <a:r>
                  <a:rPr lang="zh-CN" altLang="en-US" sz="2400" dirty="0"/>
                  <a:t>的子序列，求若干次操作后可以得到字典序最小的字符串。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|≤300000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C011CAF-46BC-BBFC-8110-669DE858F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64" b="-50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FDF2ACF-22B2-C2A5-0CF7-0AC9C7F31FB1}"/>
                  </a:ext>
                </a:extLst>
              </p:cNvPr>
              <p:cNvSpPr txBox="1"/>
              <p:nvPr/>
            </p:nvSpPr>
            <p:spPr>
              <a:xfrm>
                <a:off x="1272135" y="4176606"/>
                <a:ext cx="9647729" cy="196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提示：如果移除了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，何时能调整使这次操作更优？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总可以认为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400" dirty="0"/>
                  <a:t>，故只会删去连续一段匹配的括号。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对这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段匹配的括号 </a:t>
                </a:r>
                <a:r>
                  <a:rPr lang="en-US" altLang="zh-CN" sz="2400" dirty="0" err="1"/>
                  <a:t>dp</a:t>
                </a:r>
                <a:r>
                  <a:rPr lang="zh-CN" altLang="en-US" sz="2400" dirty="0"/>
                  <a:t>，可以用哈希快速比较字符串。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FDF2ACF-22B2-C2A5-0CF7-0AC9C7F31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4176606"/>
                <a:ext cx="9647729" cy="1968744"/>
              </a:xfrm>
              <a:prstGeom prst="rect">
                <a:avLst/>
              </a:prstGeom>
              <a:blipFill>
                <a:blip r:embed="rId3"/>
                <a:stretch>
                  <a:fillRect l="-1011" t="-3406" b="-61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71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2FE3C-EAD3-382C-1476-4BBC65A50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2A3D075-0065-BAA2-D10D-1C1C11880F13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3F0D4C4-7684-0722-B377-EAA4200D54BB}"/>
              </a:ext>
            </a:extLst>
          </p:cNvPr>
          <p:cNvSpPr txBox="1"/>
          <p:nvPr/>
        </p:nvSpPr>
        <p:spPr>
          <a:xfrm>
            <a:off x="9662316" y="345781"/>
            <a:ext cx="1830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>
                <a:latin typeface="+mj-lt"/>
              </a:rPr>
              <a:t>Teasers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CF98207-4FA8-2174-39A1-639F686D6C07}"/>
              </a:ext>
            </a:extLst>
          </p:cNvPr>
          <p:cNvSpPr/>
          <p:nvPr/>
        </p:nvSpPr>
        <p:spPr>
          <a:xfrm>
            <a:off x="1764282" y="1331236"/>
            <a:ext cx="8663436" cy="25062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6BE807-4358-7C2B-44C8-6A7ACCFBD909}"/>
              </a:ext>
            </a:extLst>
          </p:cNvPr>
          <p:cNvSpPr txBox="1"/>
          <p:nvPr/>
        </p:nvSpPr>
        <p:spPr>
          <a:xfrm>
            <a:off x="1984343" y="1515902"/>
            <a:ext cx="3227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Modest Substrings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DDE111-0E21-8C72-A7E3-1AC435F5B8C0}"/>
              </a:ext>
            </a:extLst>
          </p:cNvPr>
          <p:cNvSpPr txBox="1"/>
          <p:nvPr/>
        </p:nvSpPr>
        <p:spPr>
          <a:xfrm>
            <a:off x="8793489" y="1532378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ea typeface="+mn-ea"/>
              </a:rPr>
              <a:t>CF1110H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DF62DF2-223B-B4FA-471E-229F1E79F464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给定两个正整数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dirty="0"/>
                  <a:t>，说一个字符串是好的当且仅当看作数（不能有前导 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）时在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dirty="0"/>
                  <a:t> 之间。</a:t>
                </a:r>
                <a:endParaRPr lang="en-US" altLang="zh-CN" sz="2400" dirty="0"/>
              </a:p>
              <a:p>
                <a:r>
                  <a:rPr lang="zh-CN" altLang="en-US" sz="2400" dirty="0"/>
                  <a:t>求一个长为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 的数字串好子串数最大，并输出方案。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800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DF62DF2-223B-B4FA-471E-229F1E79F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64" r="-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6AA0469-9CA2-D7FB-FDB9-4EF291DE7593}"/>
                  </a:ext>
                </a:extLst>
              </p:cNvPr>
              <p:cNvSpPr txBox="1"/>
              <p:nvPr/>
            </p:nvSpPr>
            <p:spPr>
              <a:xfrm>
                <a:off x="1272135" y="4176606"/>
                <a:ext cx="964772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提示：如果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400" dirty="0"/>
                  <a:t> 很小直接建 </a:t>
                </a:r>
                <a:r>
                  <a:rPr lang="en-US" altLang="zh-CN" sz="2400" dirty="0"/>
                  <a:t>AC </a:t>
                </a:r>
                <a:r>
                  <a:rPr lang="zh-CN" altLang="en-US" sz="2400" dirty="0"/>
                  <a:t>自动机就可以了。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注意到可以把一整个子树全存在的结点压缩成一个点，带上“过了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/>
                  <a:t> 的长度会有 </a:t>
                </a:r>
                <a:r>
                  <a:rPr lang="en-US" altLang="zh-CN" sz="2400" dirty="0"/>
                  <a:t>1 </a:t>
                </a:r>
                <a:r>
                  <a:rPr lang="zh-CN" altLang="en-US" sz="2400" dirty="0"/>
                  <a:t>的贡献”的标记。在这棵压缩的树上 </a:t>
                </a:r>
                <a:r>
                  <a:rPr lang="en-US" altLang="zh-CN" sz="2400" dirty="0" err="1"/>
                  <a:t>dp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6AA0469-9CA2-D7FB-FDB9-4EF291DE7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4176606"/>
                <a:ext cx="9647729" cy="1569660"/>
              </a:xfrm>
              <a:prstGeom prst="rect">
                <a:avLst/>
              </a:prstGeom>
              <a:blipFill>
                <a:blip r:embed="rId3"/>
                <a:stretch>
                  <a:fillRect l="-1011" t="-4264" r="-885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31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4D243-842A-529F-168C-7F7A42D7A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9969099-E655-F873-C51A-623AA838DB9C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98A7D1-CE5D-73B8-1F4D-3E5340706C47}"/>
              </a:ext>
            </a:extLst>
          </p:cNvPr>
          <p:cNvSpPr txBox="1"/>
          <p:nvPr/>
        </p:nvSpPr>
        <p:spPr>
          <a:xfrm>
            <a:off x="9662316" y="345781"/>
            <a:ext cx="1830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>
                <a:latin typeface="+mj-lt"/>
              </a:rPr>
              <a:t>Teasers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5B17C6B-BC69-37EB-B62A-40DD16510097}"/>
              </a:ext>
            </a:extLst>
          </p:cNvPr>
          <p:cNvSpPr/>
          <p:nvPr/>
        </p:nvSpPr>
        <p:spPr>
          <a:xfrm>
            <a:off x="1764282" y="1331236"/>
            <a:ext cx="8663436" cy="249125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EFC41E-2EAF-FE20-5F78-044DB5866C28}"/>
              </a:ext>
            </a:extLst>
          </p:cNvPr>
          <p:cNvSpPr txBox="1"/>
          <p:nvPr/>
        </p:nvSpPr>
        <p:spPr>
          <a:xfrm>
            <a:off x="1984343" y="1515902"/>
            <a:ext cx="2933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Prefix of Suffixes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0B9F9A-28C1-63E0-7255-E9B685AAF4C5}"/>
              </a:ext>
            </a:extLst>
          </p:cNvPr>
          <p:cNvSpPr txBox="1"/>
          <p:nvPr/>
        </p:nvSpPr>
        <p:spPr>
          <a:xfrm>
            <a:off x="8847991" y="1532378"/>
            <a:ext cx="135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ea typeface="+mn-ea"/>
              </a:rPr>
              <a:t>QOJ9372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2036390-9461-AD71-D6FE-E7EB6B130E9C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618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𝐿𝐶𝑃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每次在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后面在线添加一个字符，求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sz="2400" dirty="0"/>
                  <a:t>，字符集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2036390-9461-AD71-D6FE-E7EB6B130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618072"/>
              </a:xfrm>
              <a:prstGeom prst="rect">
                <a:avLst/>
              </a:prstGeom>
              <a:blipFill>
                <a:blip r:embed="rId2"/>
                <a:stretch>
                  <a:fillRect l="-1326" t="-36466" r="-5385" b="-6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126AC31-E770-EAC9-5DE5-5F5ACD9DE5EB}"/>
                  </a:ext>
                </a:extLst>
              </p:cNvPr>
              <p:cNvSpPr txBox="1"/>
              <p:nvPr/>
            </p:nvSpPr>
            <p:spPr>
              <a:xfrm>
                <a:off x="1272135" y="4176606"/>
                <a:ext cx="9647729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提示：考虑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变长时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变化量。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有长为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 </a:t>
                </a:r>
                <a:r>
                  <a:rPr lang="en-US" altLang="zh-CN" sz="2400" dirty="0"/>
                  <a:t>border</a:t>
                </a:r>
                <a:r>
                  <a:rPr lang="zh-CN" altLang="en-US" sz="2400" dirty="0"/>
                  <a:t>，会有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的贡献。然而，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不好直接计算。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考虑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+1}</m:t>
                    </m:r>
                  </m:oMath>
                </a14:m>
                <a:r>
                  <a:rPr lang="zh-CN" altLang="en-US" sz="2400" dirty="0"/>
                  <a:t>：该集合除了增加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只会减少。变化量就是下一个位置不是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的位置。精细实现可以做到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126AC31-E770-EAC9-5DE5-5F5ACD9DE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4176606"/>
                <a:ext cx="9647729" cy="2677656"/>
              </a:xfrm>
              <a:prstGeom prst="rect">
                <a:avLst/>
              </a:prstGeom>
              <a:blipFill>
                <a:blip r:embed="rId3"/>
                <a:stretch>
                  <a:fillRect l="-1011" t="-2506" b="-3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88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E46D4-DC6F-2815-1B58-CF12C886B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E30DBFE-31D6-17C2-F816-1EE9DD1FE748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36185F-0E81-D888-4060-11CA3BF6BF3F}"/>
              </a:ext>
            </a:extLst>
          </p:cNvPr>
          <p:cNvSpPr txBox="1"/>
          <p:nvPr/>
        </p:nvSpPr>
        <p:spPr>
          <a:xfrm>
            <a:off x="9662316" y="345781"/>
            <a:ext cx="1830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>
                <a:latin typeface="+mj-lt"/>
              </a:rPr>
              <a:t>Teasers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9884054-E119-3DF3-35D2-E31D620EBA2D}"/>
              </a:ext>
            </a:extLst>
          </p:cNvPr>
          <p:cNvSpPr/>
          <p:nvPr/>
        </p:nvSpPr>
        <p:spPr>
          <a:xfrm>
            <a:off x="1764282" y="1331236"/>
            <a:ext cx="8663436" cy="25062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F24535-2027-9A20-E060-7BC4E6EEBB45}"/>
              </a:ext>
            </a:extLst>
          </p:cNvPr>
          <p:cNvSpPr txBox="1"/>
          <p:nvPr/>
        </p:nvSpPr>
        <p:spPr>
          <a:xfrm>
            <a:off x="1984343" y="1515902"/>
            <a:ext cx="3200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Matching Problem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5EE45E-3551-C85B-3789-7CEF6BB3953E}"/>
              </a:ext>
            </a:extLst>
          </p:cNvPr>
          <p:cNvSpPr txBox="1"/>
          <p:nvPr/>
        </p:nvSpPr>
        <p:spPr>
          <a:xfrm>
            <a:off x="8847991" y="1532378"/>
            <a:ext cx="135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ea typeface="+mn-ea"/>
              </a:rPr>
              <a:t>QOJ7748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9F0B96E-4AFA-2704-00E9-22B82C81A539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给定两个字符串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400" dirty="0"/>
                  <a:t>，记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𝑜𝑐𝑐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中出现次数。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次询问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dirty="0"/>
                  <a:t>，求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𝑜𝑐𝑐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1…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nary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9F0B96E-4AFA-2704-00E9-22B82C81A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982"/>
              </a:xfrm>
              <a:prstGeom prst="rect">
                <a:avLst/>
              </a:prstGeom>
              <a:blipFill>
                <a:blip r:embed="rId2"/>
                <a:stretch>
                  <a:fillRect l="-1326" t="-4264" b="-33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69597D5-ECC1-73BB-48B9-5CF3AC182174}"/>
                  </a:ext>
                </a:extLst>
              </p:cNvPr>
              <p:cNvSpPr txBox="1"/>
              <p:nvPr/>
            </p:nvSpPr>
            <p:spPr>
              <a:xfrm>
                <a:off x="1272135" y="4176606"/>
                <a:ext cx="964772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提示：每个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的后缀和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 </a:t>
                </a:r>
                <a:r>
                  <a:rPr lang="en-US" altLang="zh-CN" sz="2400" dirty="0"/>
                  <a:t>LCP </a:t>
                </a:r>
                <a:r>
                  <a:rPr lang="zh-CN" altLang="en-US" sz="2400" dirty="0"/>
                  <a:t>可以 </a:t>
                </a:r>
                <a:r>
                  <a:rPr lang="en-US" altLang="zh-CN" sz="2400" dirty="0"/>
                  <a:t>Z </a:t>
                </a:r>
                <a:r>
                  <a:rPr lang="zh-CN" altLang="en-US" sz="2400" dirty="0"/>
                  <a:t>函数求，但如果直接算，不好用数据结构维护。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找出第一个超过的分界点，后面的只和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有关，可以 </a:t>
                </a:r>
                <a:r>
                  <a:rPr lang="en-US" altLang="zh-CN" sz="2400" dirty="0"/>
                  <a:t>KMP </a:t>
                </a:r>
                <a:r>
                  <a:rPr lang="zh-CN" altLang="en-US" sz="2400" dirty="0"/>
                  <a:t>预处理。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69597D5-ECC1-73BB-48B9-5CF3AC182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4176606"/>
                <a:ext cx="9647729" cy="1569660"/>
              </a:xfrm>
              <a:prstGeom prst="rect">
                <a:avLst/>
              </a:prstGeom>
              <a:blipFill>
                <a:blip r:embed="rId3"/>
                <a:stretch>
                  <a:fillRect l="-1011" t="-4264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5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Cambria"/>
        <a:ea typeface="楷体"/>
        <a:cs typeface=""/>
      </a:majorFont>
      <a:minorFont>
        <a:latin typeface="Cambria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3584</TotalTime>
  <Words>3566</Words>
  <Application>Microsoft Office PowerPoint</Application>
  <PresentationFormat>宽屏</PresentationFormat>
  <Paragraphs>357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4" baseType="lpstr">
      <vt:lpstr>等线</vt:lpstr>
      <vt:lpstr>Arial</vt:lpstr>
      <vt:lpstr>Cambria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Rotate Subari</dc:creator>
  <cp:lastModifiedBy>思远 罗</cp:lastModifiedBy>
  <cp:revision>1178</cp:revision>
  <cp:lastPrinted>2024-07-17T08:03:57Z</cp:lastPrinted>
  <dcterms:created xsi:type="dcterms:W3CDTF">2024-04-08T13:02:55Z</dcterms:created>
  <dcterms:modified xsi:type="dcterms:W3CDTF">2024-12-13T06:46:36Z</dcterms:modified>
</cp:coreProperties>
</file>