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Avenir Next Regular"/>
        <a:ea typeface="Avenir Next Regular"/>
        <a:cs typeface="Avenir Next Regular"/>
        <a:sym typeface="Avenir Next Regular"/>
      </a:defRPr>
    </a:lvl1pPr>
    <a:lvl2pPr marL="0" marR="0" indent="4572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Avenir Next Regular"/>
        <a:ea typeface="Avenir Next Regular"/>
        <a:cs typeface="Avenir Next Regular"/>
        <a:sym typeface="Avenir Next Regular"/>
      </a:defRPr>
    </a:lvl2pPr>
    <a:lvl3pPr marL="0" marR="0" indent="9144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Avenir Next Regular"/>
        <a:ea typeface="Avenir Next Regular"/>
        <a:cs typeface="Avenir Next Regular"/>
        <a:sym typeface="Avenir Next Regular"/>
      </a:defRPr>
    </a:lvl3pPr>
    <a:lvl4pPr marL="0" marR="0" indent="13716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Avenir Next Regular"/>
        <a:ea typeface="Avenir Next Regular"/>
        <a:cs typeface="Avenir Next Regular"/>
        <a:sym typeface="Avenir Next Regular"/>
      </a:defRPr>
    </a:lvl4pPr>
    <a:lvl5pPr marL="0" marR="0" indent="18288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Avenir Next Regular"/>
        <a:ea typeface="Avenir Next Regular"/>
        <a:cs typeface="Avenir Next Regular"/>
        <a:sym typeface="Avenir Next Regular"/>
      </a:defRPr>
    </a:lvl5pPr>
    <a:lvl6pPr marL="0" marR="0" indent="22860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Avenir Next Regular"/>
        <a:ea typeface="Avenir Next Regular"/>
        <a:cs typeface="Avenir Next Regular"/>
        <a:sym typeface="Avenir Next Regular"/>
      </a:defRPr>
    </a:lvl6pPr>
    <a:lvl7pPr marL="0" marR="0" indent="27432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Avenir Next Regular"/>
        <a:ea typeface="Avenir Next Regular"/>
        <a:cs typeface="Avenir Next Regular"/>
        <a:sym typeface="Avenir Next Regular"/>
      </a:defRPr>
    </a:lvl7pPr>
    <a:lvl8pPr marL="0" marR="0" indent="32004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Avenir Next Regular"/>
        <a:ea typeface="Avenir Next Regular"/>
        <a:cs typeface="Avenir Next Regular"/>
        <a:sym typeface="Avenir Next Regular"/>
      </a:defRPr>
    </a:lvl8pPr>
    <a:lvl9pPr marL="0" marR="0" indent="36576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Avenir Next Regular"/>
        <a:ea typeface="Avenir Next Regular"/>
        <a:cs typeface="Avenir Next Regular"/>
        <a:sym typeface="Avenir Next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Regular"/>
          <a:ea typeface="Avenir Next Regular"/>
          <a:cs typeface="Avenir Next Regular"/>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rgbClr val="D5D5D5"/>
          </a:solidFill>
        </a:fill>
      </a:tcStyle>
    </a:band2H>
    <a:firstCol>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Row>
  </a:tblStyle>
  <a:tblStyle styleId="{C7B018BB-80A7-4F77-B60F-C8B233D01FF8}" styleName="">
    <a:tblBg/>
    <a:wholeTbl>
      <a:tcTxStyle b="off" i="off">
        <a:font>
          <a:latin typeface="Avenir Next Regular"/>
          <a:ea typeface="Avenir Next Regular"/>
          <a:cs typeface="Avenir Next Regular"/>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rgbClr val="D5D5D5"/>
          </a:solidFill>
        </a:fill>
      </a:tcStyle>
    </a:band2H>
    <a:firstCol>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ff" i="off">
        <a:font>
          <a:latin typeface="Avenir Next Regular"/>
          <a:ea typeface="Avenir Next Regular"/>
          <a:cs typeface="Avenir Next Regular"/>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2">
              <a:hueOff val="-357243"/>
              <a:satOff val="7293"/>
              <a:lumOff val="8906"/>
            </a:schemeClr>
          </a:solidFill>
        </a:fill>
      </a:tcStyle>
    </a:firstRow>
  </a:tblStyle>
  <a:tblStyle styleId="{EEE7283C-3CF3-47DC-8721-378D4A62B228}" styleName="">
    <a:tblBg/>
    <a:wholeTbl>
      <a:tcTxStyle b="off" i="off">
        <a:font>
          <a:latin typeface="Avenir Next Regular"/>
          <a:ea typeface="Avenir Next Regular"/>
          <a:cs typeface="Avenir Next Regular"/>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rgbClr val="D5D5D5"/>
          </a:solidFill>
        </a:fill>
      </a:tcStyle>
    </a:band2H>
    <a:firstCol>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3">
              <a:satOff val="1412"/>
              <a:lumOff val="16412"/>
            </a:schemeClr>
          </a:solidFill>
        </a:fill>
      </a:tcStyle>
    </a:firstCol>
    <a:lastRow>
      <a:tcTxStyle b="off" i="off">
        <a:font>
          <a:latin typeface="Avenir Next Regular"/>
          <a:ea typeface="Avenir Next Regular"/>
          <a:cs typeface="Avenir Next Regular"/>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6E937E"/>
          </a:solidFill>
        </a:fill>
      </a:tcStyle>
    </a:firstRow>
  </a:tblStyle>
  <a:tblStyle styleId="{CF821DB8-F4EB-4A41-A1BA-3FCAFE7338EE}" styleName="">
    <a:tblBg/>
    <a:wholeTbl>
      <a:tcTxStyle b="off" i="off">
        <a:font>
          <a:latin typeface="Avenir Next Regular"/>
          <a:ea typeface="Avenir Next Regular"/>
          <a:cs typeface="Avenir Next Regular"/>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AF7E9"/>
          </a:solidFill>
        </a:fill>
      </a:tcStyle>
    </a:wholeTbl>
    <a:band2H>
      <a:tcTxStyle b="def" i="def"/>
      <a:tcStyle>
        <a:tcBdr/>
        <a:fill>
          <a:solidFill>
            <a:srgbClr val="FFF171"/>
          </a:solidFill>
        </a:fill>
      </a:tcStyle>
    </a:band2H>
    <a:firstCol>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A51B"/>
          </a:solidFill>
        </a:fill>
      </a:tcStyle>
    </a:firstCol>
    <a:lastRow>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AF7E9"/>
          </a:solidFill>
        </a:fill>
      </a:tcStyle>
    </a:lastRow>
    <a:firstRow>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4">
              <a:hueOff val="103425"/>
              <a:satOff val="-7243"/>
              <a:lumOff val="9921"/>
            </a:schemeClr>
          </a:solidFill>
        </a:fill>
      </a:tcStyle>
    </a:firstRow>
  </a:tblStyle>
  <a:tblStyle styleId="{33BA23B1-9221-436E-865A-0063620EA4FD}" styleName="">
    <a:tblBg/>
    <a:wholeTbl>
      <a:tcTxStyle b="off" i="off">
        <a:font>
          <a:latin typeface="Avenir Next Regular"/>
          <a:ea typeface="Avenir Next Regular"/>
          <a:cs typeface="Avenir Next Regular"/>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chemeClr val="accent5"/>
          </a:solidFill>
        </a:fill>
      </a:tcStyle>
    </a:band2H>
    <a:firstCol>
      <a:tcTxStyle b="on" i="off">
        <a:font>
          <a:latin typeface="Avenir Next Demi Bold"/>
          <a:ea typeface="Avenir Next Demi Bold"/>
          <a:cs typeface="Avenir Next Demi 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5">
              <a:lumOff val="-14283"/>
            </a:schemeClr>
          </a:solidFill>
        </a:fill>
      </a:tcStyle>
    </a:firstCol>
    <a:lastRow>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Avenir Next Demi Bold"/>
          <a:ea typeface="Avenir Next Demi Bold"/>
          <a:cs typeface="Avenir Next Demi 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5">
              <a:satOff val="-6299"/>
              <a:lumOff val="-32309"/>
            </a:schemeClr>
          </a:solidFill>
        </a:fill>
      </a:tcStyle>
    </a:firstRow>
  </a:tblStyle>
  <a:tblStyle styleId="{2708684C-4D16-4618-839F-0558EEFCDFE6}" styleName="">
    <a:tblBg/>
    <a:wholeTbl>
      <a:tcTxStyle b="off" i="off">
        <a:font>
          <a:latin typeface="Avenir Next Regular"/>
          <a:ea typeface="Avenir Next Regular"/>
          <a:cs typeface="Avenir Next Regular"/>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rgbClr val="EDEEEE"/>
          </a:solidFill>
        </a:fill>
      </a:tcStyle>
    </a:band2H>
    <a:firstCol>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5D5D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r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 name="Auteur et date"/>
          <p:cNvSpPr txBox="1"/>
          <p:nvPr>
            <p:ph type="body" sz="quarter" idx="21" hasCustomPrompt="1"/>
          </p:nvPr>
        </p:nvSpPr>
        <p:spPr>
          <a:xfrm>
            <a:off x="1206500" y="12268950"/>
            <a:ext cx="21971000" cy="660401"/>
          </a:xfrm>
          <a:prstGeom prst="rect">
            <a:avLst/>
          </a:prstGeom>
        </p:spPr>
        <p:txBody>
          <a:bodyPr lIns="45719" tIns="45719" rIns="45719" bIns="45719" anchor="b"/>
          <a:lstStyle>
            <a:lvl1pPr marL="0" indent="0" defTabSz="825500">
              <a:spcBef>
                <a:spcPts val="0"/>
              </a:spcBef>
              <a:buSzTx/>
              <a:buNone/>
              <a:defRPr sz="3300">
                <a:latin typeface="Produkt Light"/>
                <a:ea typeface="Produkt Light"/>
                <a:cs typeface="Produkt Light"/>
                <a:sym typeface="Produkt Light"/>
              </a:defRPr>
            </a:lvl1pPr>
          </a:lstStyle>
          <a:p>
            <a:pPr/>
            <a:r>
              <a:t>Auteur et date</a:t>
            </a:r>
          </a:p>
        </p:txBody>
      </p:sp>
      <p:sp>
        <p:nvSpPr>
          <p:cNvPr id="12" name="Texte niveau 1…"/>
          <p:cNvSpPr txBox="1"/>
          <p:nvPr>
            <p:ph type="body" sz="quarter" idx="1" hasCustomPrompt="1"/>
          </p:nvPr>
        </p:nvSpPr>
        <p:spPr>
          <a:xfrm>
            <a:off x="1206500" y="7353300"/>
            <a:ext cx="21971000" cy="2006600"/>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pPr/>
            <a:r>
              <a:t>Sous-titre de la présentation</a:t>
            </a:r>
          </a:p>
          <a:p>
            <a:pPr lvl="1"/>
            <a:r>
              <a:t/>
            </a:r>
          </a:p>
          <a:p>
            <a:pPr lvl="2"/>
            <a:r>
              <a:t/>
            </a:r>
          </a:p>
          <a:p>
            <a:pPr lvl="3"/>
            <a:r>
              <a:t/>
            </a:r>
          </a:p>
          <a:p>
            <a:pPr lvl="4"/>
            <a:r>
              <a:t/>
            </a:r>
          </a:p>
        </p:txBody>
      </p:sp>
      <p:sp>
        <p:nvSpPr>
          <p:cNvPr id="13" name="Titre de la présentation"/>
          <p:cNvSpPr txBox="1"/>
          <p:nvPr>
            <p:ph type="title" hasCustomPrompt="1"/>
          </p:nvPr>
        </p:nvSpPr>
        <p:spPr>
          <a:xfrm>
            <a:off x="1206500" y="2616200"/>
            <a:ext cx="21971004" cy="4648200"/>
          </a:xfrm>
          <a:prstGeom prst="rect">
            <a:avLst/>
          </a:prstGeom>
        </p:spPr>
        <p:txBody>
          <a:bodyPr anchor="b"/>
          <a:lstStyle>
            <a:lvl1pPr defTabSz="355600">
              <a:defRPr spc="-119" sz="12000"/>
            </a:lvl1pPr>
          </a:lstStyle>
          <a:p>
            <a:pPr/>
            <a:r>
              <a:t>Titre de la présentation</a:t>
            </a:r>
          </a:p>
        </p:txBody>
      </p:sp>
      <p:sp>
        <p:nvSpPr>
          <p:cNvPr id="14" name="Numéro de diapositive"/>
          <p:cNvSpPr txBox="1"/>
          <p:nvPr>
            <p:ph type="sldNum" sz="quarter" idx="2"/>
          </p:nvPr>
        </p:nvSpPr>
        <p:spPr>
          <a:xfrm>
            <a:off x="23538179" y="1244548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seulement">
    <p:spTree>
      <p:nvGrpSpPr>
        <p:cNvPr id="1" name=""/>
        <p:cNvGrpSpPr/>
        <p:nvPr/>
      </p:nvGrpSpPr>
      <p:grpSpPr>
        <a:xfrm>
          <a:off x="0" y="0"/>
          <a:ext cx="0" cy="0"/>
          <a:chOff x="0" y="0"/>
          <a:chExt cx="0" cy="0"/>
        </a:xfrm>
      </p:grpSpPr>
      <p:sp>
        <p:nvSpPr>
          <p:cNvPr id="99" name="Sous-titre de diapositive"/>
          <p:cNvSpPr txBox="1"/>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Sous-titre de diapositive</a:t>
            </a:r>
          </a:p>
        </p:txBody>
      </p:sp>
      <p:sp>
        <p:nvSpPr>
          <p:cNvPr id="100" name="Titre de diapositive"/>
          <p:cNvSpPr txBox="1"/>
          <p:nvPr>
            <p:ph type="title" hasCustomPrompt="1"/>
          </p:nvPr>
        </p:nvSpPr>
        <p:spPr>
          <a:prstGeom prst="rect">
            <a:avLst/>
          </a:prstGeom>
        </p:spPr>
        <p:txBody>
          <a:bodyPr/>
          <a:lstStyle/>
          <a:p>
            <a:pPr/>
            <a:r>
              <a:t>Titre de diapositive</a:t>
            </a:r>
          </a:p>
        </p:txBody>
      </p:sp>
      <p:sp>
        <p:nvSpPr>
          <p:cNvPr id="101"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rdre du jour">
    <p:spTree>
      <p:nvGrpSpPr>
        <p:cNvPr id="1" name=""/>
        <p:cNvGrpSpPr/>
        <p:nvPr/>
      </p:nvGrpSpPr>
      <p:grpSpPr>
        <a:xfrm>
          <a:off x="0" y="0"/>
          <a:ext cx="0" cy="0"/>
          <a:chOff x="0" y="0"/>
          <a:chExt cx="0" cy="0"/>
        </a:xfrm>
      </p:grpSpPr>
      <p:sp>
        <p:nvSpPr>
          <p:cNvPr id="108" name="Sous-titre de l’ordre du jour"/>
          <p:cNvSpPr txBox="1"/>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Sous-titre de l’ordre du jour</a:t>
            </a:r>
          </a:p>
        </p:txBody>
      </p:sp>
      <p:sp>
        <p:nvSpPr>
          <p:cNvPr id="109" name="Texte niveau 1…"/>
          <p:cNvSpPr txBox="1"/>
          <p:nvPr>
            <p:ph type="body" idx="1" hasCustomPrompt="1"/>
          </p:nvPr>
        </p:nvSpPr>
        <p:spPr>
          <a:prstGeom prst="rect">
            <a:avLst/>
          </a:prstGeom>
        </p:spPr>
        <p:txBody>
          <a:bodyPr/>
          <a:lstStyle>
            <a:lvl1pPr marL="0" indent="0">
              <a:spcBef>
                <a:spcPts val="6000"/>
              </a:spcBef>
              <a:buSzTx/>
              <a:buNone/>
              <a:defRPr sz="5000"/>
            </a:lvl1pPr>
            <a:lvl2pPr marL="0" indent="457200">
              <a:spcBef>
                <a:spcPts val="6000"/>
              </a:spcBef>
              <a:buSzTx/>
              <a:buNone/>
              <a:defRPr sz="5000"/>
            </a:lvl2pPr>
            <a:lvl3pPr marL="0" indent="914400">
              <a:spcBef>
                <a:spcPts val="6000"/>
              </a:spcBef>
              <a:buSzTx/>
              <a:buNone/>
              <a:defRPr sz="5000"/>
            </a:lvl3pPr>
            <a:lvl4pPr marL="0" indent="1371600">
              <a:spcBef>
                <a:spcPts val="6000"/>
              </a:spcBef>
              <a:buSzTx/>
              <a:buNone/>
              <a:defRPr sz="5000"/>
            </a:lvl4pPr>
            <a:lvl5pPr marL="0" indent="1828800">
              <a:spcBef>
                <a:spcPts val="6000"/>
              </a:spcBef>
              <a:buSzTx/>
              <a:buNone/>
              <a:defRPr sz="5000"/>
            </a:lvl5pPr>
          </a:lstStyle>
          <a:p>
            <a:pPr/>
            <a:r>
              <a:t>Rubriques de l’ordre du jour</a:t>
            </a:r>
          </a:p>
          <a:p>
            <a:pPr lvl="1"/>
            <a:r>
              <a:t/>
            </a:r>
          </a:p>
          <a:p>
            <a:pPr lvl="2"/>
            <a:r>
              <a:t/>
            </a:r>
          </a:p>
          <a:p>
            <a:pPr lvl="3"/>
            <a:r>
              <a:t/>
            </a:r>
          </a:p>
          <a:p>
            <a:pPr lvl="4"/>
            <a:r>
              <a:t/>
            </a:r>
          </a:p>
        </p:txBody>
      </p:sp>
      <p:sp>
        <p:nvSpPr>
          <p:cNvPr id="110" name="Titre de l’ordre du jour"/>
          <p:cNvSpPr txBox="1"/>
          <p:nvPr>
            <p:ph type="title" hasCustomPrompt="1"/>
          </p:nvPr>
        </p:nvSpPr>
        <p:spPr>
          <a:prstGeom prst="rect">
            <a:avLst/>
          </a:prstGeom>
        </p:spPr>
        <p:txBody>
          <a:bodyPr/>
          <a:lstStyle/>
          <a:p>
            <a:pPr/>
            <a:r>
              <a:t>Titre de l’ordre du jour</a:t>
            </a:r>
          </a:p>
        </p:txBody>
      </p:sp>
      <p:sp>
        <p:nvSpPr>
          <p:cNvPr id="111"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éclaration">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8" name="Texte niveau 1…"/>
          <p:cNvSpPr txBox="1"/>
          <p:nvPr>
            <p:ph type="body" sz="half" idx="1" hasCustomPrompt="1"/>
          </p:nvPr>
        </p:nvSpPr>
        <p:spPr>
          <a:xfrm>
            <a:off x="1206500" y="4191000"/>
            <a:ext cx="21971000" cy="4089400"/>
          </a:xfrm>
          <a:prstGeom prst="rect">
            <a:avLst/>
          </a:prstGeom>
        </p:spPr>
        <p:txBody>
          <a:bodyPr anchor="ctr"/>
          <a:lstStyle>
            <a:lvl1pPr marL="0" indent="0" algn="ctr" defTabSz="2438400">
              <a:lnSpc>
                <a:spcPct val="90000"/>
              </a:lnSpc>
              <a:spcBef>
                <a:spcPts val="0"/>
              </a:spcBef>
              <a:buSzTx/>
              <a:buNone/>
              <a:defRPr spc="-119" sz="12000">
                <a:latin typeface="+mn-lt"/>
                <a:ea typeface="+mn-ea"/>
                <a:cs typeface="+mn-cs"/>
                <a:sym typeface="Produkt Extralight"/>
              </a:defRPr>
            </a:lvl1pPr>
            <a:lvl2pPr marL="0" indent="457200" algn="ctr" defTabSz="2438400">
              <a:lnSpc>
                <a:spcPct val="90000"/>
              </a:lnSpc>
              <a:spcBef>
                <a:spcPts val="0"/>
              </a:spcBef>
              <a:buSzTx/>
              <a:buNone/>
              <a:defRPr spc="-119" sz="12000">
                <a:latin typeface="+mn-lt"/>
                <a:ea typeface="+mn-ea"/>
                <a:cs typeface="+mn-cs"/>
                <a:sym typeface="Produkt Extralight"/>
              </a:defRPr>
            </a:lvl2pPr>
            <a:lvl3pPr marL="0" indent="914400" algn="ctr" defTabSz="2438400">
              <a:lnSpc>
                <a:spcPct val="90000"/>
              </a:lnSpc>
              <a:spcBef>
                <a:spcPts val="0"/>
              </a:spcBef>
              <a:buSzTx/>
              <a:buNone/>
              <a:defRPr spc="-119" sz="12000">
                <a:latin typeface="+mn-lt"/>
                <a:ea typeface="+mn-ea"/>
                <a:cs typeface="+mn-cs"/>
                <a:sym typeface="Produkt Extralight"/>
              </a:defRPr>
            </a:lvl3pPr>
            <a:lvl4pPr marL="0" indent="1371600" algn="ctr" defTabSz="2438400">
              <a:lnSpc>
                <a:spcPct val="90000"/>
              </a:lnSpc>
              <a:spcBef>
                <a:spcPts val="0"/>
              </a:spcBef>
              <a:buSzTx/>
              <a:buNone/>
              <a:defRPr spc="-119" sz="12000">
                <a:latin typeface="+mn-lt"/>
                <a:ea typeface="+mn-ea"/>
                <a:cs typeface="+mn-cs"/>
                <a:sym typeface="Produkt Extralight"/>
              </a:defRPr>
            </a:lvl4pPr>
            <a:lvl5pPr marL="0" indent="1828800" algn="ctr" defTabSz="2438400">
              <a:lnSpc>
                <a:spcPct val="90000"/>
              </a:lnSpc>
              <a:spcBef>
                <a:spcPts val="0"/>
              </a:spcBef>
              <a:buSzTx/>
              <a:buNone/>
              <a:defRPr spc="-119" sz="12000">
                <a:latin typeface="+mn-lt"/>
                <a:ea typeface="+mn-ea"/>
                <a:cs typeface="+mn-cs"/>
                <a:sym typeface="Produkt Extralight"/>
              </a:defRPr>
            </a:lvl5pPr>
          </a:lstStyle>
          <a:p>
            <a:pPr/>
            <a:r>
              <a:t>Déclaration</a:t>
            </a:r>
          </a:p>
          <a:p>
            <a:pPr lvl="1"/>
            <a:r>
              <a:t/>
            </a:r>
          </a:p>
          <a:p>
            <a:pPr lvl="2"/>
            <a:r>
              <a:t/>
            </a:r>
          </a:p>
          <a:p>
            <a:pPr lvl="3"/>
            <a:r>
              <a:t/>
            </a:r>
          </a:p>
          <a:p>
            <a:pPr lvl="4"/>
            <a:r>
              <a:t/>
            </a:r>
          </a:p>
        </p:txBody>
      </p:sp>
      <p:sp>
        <p:nvSpPr>
          <p:cNvPr id="119"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ait importa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6" name="Texte niveau 1…"/>
          <p:cNvSpPr txBox="1"/>
          <p:nvPr>
            <p:ph type="body" idx="1" hasCustomPrompt="1"/>
          </p:nvPr>
        </p:nvSpPr>
        <p:spPr>
          <a:xfrm>
            <a:off x="1206500" y="1206500"/>
            <a:ext cx="21971000" cy="7353300"/>
          </a:xfrm>
          <a:prstGeom prst="rect">
            <a:avLst/>
          </a:prstGeom>
        </p:spPr>
        <p:txBody>
          <a:bodyPr anchor="b"/>
          <a:lstStyle>
            <a:lvl1pPr marL="0" indent="0" algn="ctr" defTabSz="2438400">
              <a:lnSpc>
                <a:spcPct val="90000"/>
              </a:lnSpc>
              <a:spcBef>
                <a:spcPts val="0"/>
              </a:spcBef>
              <a:buSzTx/>
              <a:buNone/>
              <a:defRPr spc="-1750" sz="35000">
                <a:latin typeface="+mn-lt"/>
                <a:ea typeface="+mn-ea"/>
                <a:cs typeface="+mn-cs"/>
                <a:sym typeface="Produkt Extralight"/>
              </a:defRPr>
            </a:lvl1pPr>
            <a:lvl2pPr marL="0" indent="457200" algn="ctr" defTabSz="2438400">
              <a:lnSpc>
                <a:spcPct val="90000"/>
              </a:lnSpc>
              <a:spcBef>
                <a:spcPts val="0"/>
              </a:spcBef>
              <a:buSzTx/>
              <a:buNone/>
              <a:defRPr spc="-1750" sz="35000">
                <a:latin typeface="+mn-lt"/>
                <a:ea typeface="+mn-ea"/>
                <a:cs typeface="+mn-cs"/>
                <a:sym typeface="Produkt Extralight"/>
              </a:defRPr>
            </a:lvl2pPr>
            <a:lvl3pPr marL="0" indent="914400" algn="ctr" defTabSz="2438400">
              <a:lnSpc>
                <a:spcPct val="90000"/>
              </a:lnSpc>
              <a:spcBef>
                <a:spcPts val="0"/>
              </a:spcBef>
              <a:buSzTx/>
              <a:buNone/>
              <a:defRPr spc="-1750" sz="35000">
                <a:latin typeface="+mn-lt"/>
                <a:ea typeface="+mn-ea"/>
                <a:cs typeface="+mn-cs"/>
                <a:sym typeface="Produkt Extralight"/>
              </a:defRPr>
            </a:lvl3pPr>
            <a:lvl4pPr marL="0" indent="1371600" algn="ctr" defTabSz="2438400">
              <a:lnSpc>
                <a:spcPct val="90000"/>
              </a:lnSpc>
              <a:spcBef>
                <a:spcPts val="0"/>
              </a:spcBef>
              <a:buSzTx/>
              <a:buNone/>
              <a:defRPr spc="-1750" sz="35000">
                <a:latin typeface="+mn-lt"/>
                <a:ea typeface="+mn-ea"/>
                <a:cs typeface="+mn-cs"/>
                <a:sym typeface="Produkt Extralight"/>
              </a:defRPr>
            </a:lvl4pPr>
            <a:lvl5pPr marL="0" indent="1828800" algn="ctr" defTabSz="2438400">
              <a:lnSpc>
                <a:spcPct val="90000"/>
              </a:lnSpc>
              <a:spcBef>
                <a:spcPts val="0"/>
              </a:spcBef>
              <a:buSzTx/>
              <a:buNone/>
              <a:defRPr spc="-1750" sz="35000">
                <a:latin typeface="+mn-lt"/>
                <a:ea typeface="+mn-ea"/>
                <a:cs typeface="+mn-cs"/>
                <a:sym typeface="Produkt Extralight"/>
              </a:defRPr>
            </a:lvl5pPr>
          </a:lstStyle>
          <a:p>
            <a:pPr/>
            <a:r>
              <a:t>100 %</a:t>
            </a:r>
          </a:p>
          <a:p>
            <a:pPr lvl="1"/>
            <a:r>
              <a:t/>
            </a:r>
          </a:p>
          <a:p>
            <a:pPr lvl="2"/>
            <a:r>
              <a:t/>
            </a:r>
          </a:p>
          <a:p>
            <a:pPr lvl="3"/>
            <a:r>
              <a:t/>
            </a:r>
          </a:p>
          <a:p>
            <a:pPr lvl="4"/>
            <a:r>
              <a:t/>
            </a:r>
          </a:p>
        </p:txBody>
      </p:sp>
      <p:sp>
        <p:nvSpPr>
          <p:cNvPr id="127" name="Données clés"/>
          <p:cNvSpPr txBox="1"/>
          <p:nvPr>
            <p:ph type="body" sz="quarter" idx="21" hasCustomPrompt="1"/>
          </p:nvPr>
        </p:nvSpPr>
        <p:spPr>
          <a:xfrm>
            <a:off x="1206500" y="8128000"/>
            <a:ext cx="21971000" cy="1079500"/>
          </a:xfrm>
          <a:prstGeom prst="rect">
            <a:avLst/>
          </a:prstGeom>
        </p:spPr>
        <p:txBody>
          <a:bodyPr lIns="45719" tIns="45719" rIns="45719" bIns="45719"/>
          <a:lstStyle>
            <a:lvl1pPr marL="0" indent="0" algn="ctr" defTabSz="825500">
              <a:lnSpc>
                <a:spcPct val="90000"/>
              </a:lnSpc>
              <a:spcBef>
                <a:spcPts val="0"/>
              </a:spcBef>
              <a:buSzTx/>
              <a:buNone/>
              <a:defRPr spc="-55" sz="5500">
                <a:latin typeface="+mn-lt"/>
                <a:ea typeface="+mn-ea"/>
                <a:cs typeface="+mn-cs"/>
                <a:sym typeface="Produkt Extralight"/>
              </a:defRPr>
            </a:lvl1pPr>
          </a:lstStyle>
          <a:p>
            <a:pPr/>
            <a:r>
              <a:t>Données clés</a:t>
            </a:r>
          </a:p>
        </p:txBody>
      </p:sp>
      <p:sp>
        <p:nvSpPr>
          <p:cNvPr id="128"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itation">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5461000" y="9563100"/>
            <a:ext cx="13728700" cy="698500"/>
          </a:xfrm>
          <a:prstGeom prst="rect">
            <a:avLst/>
          </a:prstGeom>
        </p:spPr>
        <p:txBody>
          <a:bodyPr lIns="45719" tIns="45719" rIns="45719" bIns="45719"/>
          <a:lstStyle>
            <a:lvl1pPr marL="0" indent="0" defTabSz="825500">
              <a:spcBef>
                <a:spcPts val="0"/>
              </a:spcBef>
              <a:buSzTx/>
              <a:buNone/>
              <a:defRPr sz="3600">
                <a:latin typeface="Produkt Light"/>
                <a:ea typeface="Produkt Light"/>
                <a:cs typeface="Produkt Light"/>
                <a:sym typeface="Produkt Light"/>
              </a:defRPr>
            </a:lvl1pPr>
          </a:lstStyle>
          <a:p>
            <a:pPr/>
            <a:r>
              <a:t>Attribution</a:t>
            </a:r>
          </a:p>
        </p:txBody>
      </p:sp>
      <p:sp>
        <p:nvSpPr>
          <p:cNvPr id="136" name="Texte niveau 1…"/>
          <p:cNvSpPr txBox="1"/>
          <p:nvPr>
            <p:ph type="body" sz="quarter" idx="1" hasCustomPrompt="1"/>
          </p:nvPr>
        </p:nvSpPr>
        <p:spPr>
          <a:xfrm>
            <a:off x="5194300" y="4165600"/>
            <a:ext cx="13995400" cy="4432300"/>
          </a:xfrm>
          <a:prstGeom prst="rect">
            <a:avLst/>
          </a:prstGeom>
        </p:spPr>
        <p:txBody>
          <a:bodyPr anchor="b"/>
          <a:lstStyle>
            <a:lvl1pPr marL="254000" indent="-254000" defTabSz="2438400">
              <a:lnSpc>
                <a:spcPct val="90000"/>
              </a:lnSpc>
              <a:spcBef>
                <a:spcPts val="0"/>
              </a:spcBef>
              <a:buSzTx/>
              <a:buNone/>
              <a:defRPr spc="-93" sz="9300">
                <a:latin typeface="+mn-lt"/>
                <a:ea typeface="+mn-ea"/>
                <a:cs typeface="+mn-cs"/>
                <a:sym typeface="Produkt Extralight"/>
              </a:defRPr>
            </a:lvl1pPr>
            <a:lvl2pPr marL="254000" indent="203200" defTabSz="2438400">
              <a:lnSpc>
                <a:spcPct val="90000"/>
              </a:lnSpc>
              <a:spcBef>
                <a:spcPts val="0"/>
              </a:spcBef>
              <a:buSzTx/>
              <a:buNone/>
              <a:defRPr spc="-93" sz="9300">
                <a:latin typeface="+mn-lt"/>
                <a:ea typeface="+mn-ea"/>
                <a:cs typeface="+mn-cs"/>
                <a:sym typeface="Produkt Extralight"/>
              </a:defRPr>
            </a:lvl2pPr>
            <a:lvl3pPr marL="254000" indent="660400" defTabSz="2438400">
              <a:lnSpc>
                <a:spcPct val="90000"/>
              </a:lnSpc>
              <a:spcBef>
                <a:spcPts val="0"/>
              </a:spcBef>
              <a:buSzTx/>
              <a:buNone/>
              <a:defRPr spc="-93" sz="9300">
                <a:latin typeface="+mn-lt"/>
                <a:ea typeface="+mn-ea"/>
                <a:cs typeface="+mn-cs"/>
                <a:sym typeface="Produkt Extralight"/>
              </a:defRPr>
            </a:lvl3pPr>
            <a:lvl4pPr marL="254000" indent="1117600" defTabSz="2438400">
              <a:lnSpc>
                <a:spcPct val="90000"/>
              </a:lnSpc>
              <a:spcBef>
                <a:spcPts val="0"/>
              </a:spcBef>
              <a:buSzTx/>
              <a:buNone/>
              <a:defRPr spc="-93" sz="9300">
                <a:latin typeface="+mn-lt"/>
                <a:ea typeface="+mn-ea"/>
                <a:cs typeface="+mn-cs"/>
                <a:sym typeface="Produkt Extralight"/>
              </a:defRPr>
            </a:lvl4pPr>
            <a:lvl5pPr marL="254000" indent="1574800" defTabSz="2438400">
              <a:lnSpc>
                <a:spcPct val="90000"/>
              </a:lnSpc>
              <a:spcBef>
                <a:spcPts val="0"/>
              </a:spcBef>
              <a:buSzTx/>
              <a:buNone/>
              <a:defRPr spc="-93" sz="9300">
                <a:latin typeface="+mn-lt"/>
                <a:ea typeface="+mn-ea"/>
                <a:cs typeface="+mn-cs"/>
                <a:sym typeface="Produkt Extralight"/>
              </a:defRPr>
            </a:lvl5pPr>
          </a:lstStyle>
          <a:p>
            <a:pPr/>
            <a:r>
              <a:t>« Citation notable »</a:t>
            </a:r>
          </a:p>
          <a:p>
            <a:pPr lvl="1"/>
            <a:r>
              <a:t/>
            </a:r>
          </a:p>
          <a:p>
            <a:pPr lvl="2"/>
            <a:r>
              <a:t/>
            </a:r>
          </a:p>
          <a:p>
            <a:pPr lvl="3"/>
            <a:r>
              <a:t/>
            </a:r>
          </a:p>
          <a:p>
            <a:pPr lvl="4"/>
            <a:r>
              <a:t/>
            </a:r>
          </a:p>
        </p:txBody>
      </p:sp>
      <p:sp>
        <p:nvSpPr>
          <p:cNvPr id="137"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photos">
    <p:spTree>
      <p:nvGrpSpPr>
        <p:cNvPr id="1" name=""/>
        <p:cNvGrpSpPr/>
        <p:nvPr/>
      </p:nvGrpSpPr>
      <p:grpSpPr>
        <a:xfrm>
          <a:off x="0" y="0"/>
          <a:ext cx="0" cy="0"/>
          <a:chOff x="0" y="0"/>
          <a:chExt cx="0" cy="0"/>
        </a:xfrm>
      </p:grpSpPr>
      <p:sp>
        <p:nvSpPr>
          <p:cNvPr id="144" name="Couloir d’un bâtiment en pierre de plein air sous un ciel rose et violet"/>
          <p:cNvSpPr/>
          <p:nvPr>
            <p:ph type="pic" sz="quarter" idx="21"/>
          </p:nvPr>
        </p:nvSpPr>
        <p:spPr>
          <a:xfrm>
            <a:off x="1257300" y="3213100"/>
            <a:ext cx="7289800" cy="7289800"/>
          </a:xfrm>
          <a:prstGeom prst="rect">
            <a:avLst/>
          </a:prstGeom>
        </p:spPr>
        <p:txBody>
          <a:bodyPr lIns="91439" tIns="45719" rIns="91439" bIns="45719">
            <a:noAutofit/>
          </a:bodyPr>
          <a:lstStyle/>
          <a:p>
            <a:pPr/>
          </a:p>
        </p:txBody>
      </p:sp>
      <p:sp>
        <p:nvSpPr>
          <p:cNvPr id="145" name="Gros plan en noir et blanc d’un toit arrondi"/>
          <p:cNvSpPr/>
          <p:nvPr>
            <p:ph type="pic" sz="half" idx="22"/>
          </p:nvPr>
        </p:nvSpPr>
        <p:spPr>
          <a:xfrm>
            <a:off x="6577500" y="3632200"/>
            <a:ext cx="11228999" cy="6451600"/>
          </a:xfrm>
          <a:prstGeom prst="rect">
            <a:avLst/>
          </a:prstGeom>
        </p:spPr>
        <p:txBody>
          <a:bodyPr lIns="91439" tIns="45719" rIns="91439" bIns="45719">
            <a:noAutofit/>
          </a:bodyPr>
          <a:lstStyle/>
          <a:p>
            <a:pPr/>
          </a:p>
        </p:txBody>
      </p:sp>
      <p:sp>
        <p:nvSpPr>
          <p:cNvPr id="146" name="Vue en contre-plongée d’un escalier métallique en spirale"/>
          <p:cNvSpPr/>
          <p:nvPr>
            <p:ph type="pic" sz="quarter" idx="23"/>
          </p:nvPr>
        </p:nvSpPr>
        <p:spPr>
          <a:xfrm>
            <a:off x="14643100" y="3632200"/>
            <a:ext cx="9677400" cy="6451600"/>
          </a:xfrm>
          <a:prstGeom prst="rect">
            <a:avLst/>
          </a:prstGeom>
        </p:spPr>
        <p:txBody>
          <a:bodyPr lIns="91439" tIns="45719" rIns="91439" bIns="45719">
            <a:noAutofit/>
          </a:bodyPr>
          <a:lstStyle/>
          <a:p>
            <a:pPr/>
          </a:p>
        </p:txBody>
      </p:sp>
      <p:sp>
        <p:nvSpPr>
          <p:cNvPr id="147"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bg>
      <p:bgPr>
        <a:solidFill>
          <a:srgbClr val="FFFFFF"/>
        </a:solidFill>
      </p:bgPr>
    </p:bg>
    <p:spTree>
      <p:nvGrpSpPr>
        <p:cNvPr id="1" name=""/>
        <p:cNvGrpSpPr/>
        <p:nvPr/>
      </p:nvGrpSpPr>
      <p:grpSpPr>
        <a:xfrm>
          <a:off x="0" y="0"/>
          <a:ext cx="0" cy="0"/>
          <a:chOff x="0" y="0"/>
          <a:chExt cx="0" cy="0"/>
        </a:xfrm>
      </p:grpSpPr>
      <p:sp>
        <p:nvSpPr>
          <p:cNvPr id="154" name="Couloir blanc futuriste avec des ombres"/>
          <p:cNvSpPr/>
          <p:nvPr>
            <p:ph type="pic" idx="21"/>
          </p:nvPr>
        </p:nvSpPr>
        <p:spPr>
          <a:xfrm>
            <a:off x="-38100" y="-520700"/>
            <a:ext cx="24447500" cy="14763310"/>
          </a:xfrm>
          <a:prstGeom prst="rect">
            <a:avLst/>
          </a:prstGeom>
        </p:spPr>
        <p:txBody>
          <a:bodyPr lIns="91439" tIns="45719" rIns="91439" bIns="45719">
            <a:noAutofit/>
          </a:bodyPr>
          <a:lstStyle/>
          <a:p>
            <a:pPr/>
          </a:p>
        </p:txBody>
      </p:sp>
      <p:sp>
        <p:nvSpPr>
          <p:cNvPr id="155"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ierg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62"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et photo">
    <p:bg>
      <p:bgPr>
        <a:solidFill>
          <a:srgbClr val="FFFFFF"/>
        </a:solidFill>
      </p:bgPr>
    </p:bg>
    <p:spTree>
      <p:nvGrpSpPr>
        <p:cNvPr id="1" name=""/>
        <p:cNvGrpSpPr/>
        <p:nvPr/>
      </p:nvGrpSpPr>
      <p:grpSpPr>
        <a:xfrm>
          <a:off x="0" y="0"/>
          <a:ext cx="0" cy="0"/>
          <a:chOff x="0" y="0"/>
          <a:chExt cx="0" cy="0"/>
        </a:xfrm>
      </p:grpSpPr>
      <p:sp>
        <p:nvSpPr>
          <p:cNvPr id="21" name="Arches blanches arrondies sur un sol gris réfléchissant"/>
          <p:cNvSpPr/>
          <p:nvPr>
            <p:ph type="pic" idx="21"/>
          </p:nvPr>
        </p:nvSpPr>
        <p:spPr>
          <a:xfrm>
            <a:off x="-76200" y="-558800"/>
            <a:ext cx="24574500" cy="14839510"/>
          </a:xfrm>
          <a:prstGeom prst="rect">
            <a:avLst/>
          </a:prstGeom>
        </p:spPr>
        <p:txBody>
          <a:bodyPr lIns="91439" tIns="45719" rIns="91439" bIns="45719">
            <a:noAutofit/>
          </a:bodyPr>
          <a:lstStyle/>
          <a:p>
            <a:pPr/>
          </a:p>
        </p:txBody>
      </p:sp>
      <p:sp>
        <p:nvSpPr>
          <p:cNvPr id="22" name="Auteur et date"/>
          <p:cNvSpPr txBox="1"/>
          <p:nvPr>
            <p:ph type="body" sz="quarter" idx="22" hasCustomPrompt="1"/>
          </p:nvPr>
        </p:nvSpPr>
        <p:spPr>
          <a:xfrm>
            <a:off x="1206500" y="12268200"/>
            <a:ext cx="21971000" cy="660400"/>
          </a:xfrm>
          <a:prstGeom prst="rect">
            <a:avLst/>
          </a:prstGeom>
        </p:spPr>
        <p:txBody>
          <a:bodyPr lIns="45719" tIns="45719" rIns="45719" bIns="45719" anchor="b"/>
          <a:lstStyle>
            <a:lvl1pPr marL="0" indent="0" defTabSz="825500">
              <a:spcBef>
                <a:spcPts val="0"/>
              </a:spcBef>
              <a:buSzTx/>
              <a:buNone/>
              <a:defRPr sz="3300">
                <a:latin typeface="Produkt Light"/>
                <a:ea typeface="Produkt Light"/>
                <a:cs typeface="Produkt Light"/>
                <a:sym typeface="Produkt Light"/>
              </a:defRPr>
            </a:lvl1pPr>
          </a:lstStyle>
          <a:p>
            <a:pPr/>
            <a:r>
              <a:t>Auteur et date</a:t>
            </a:r>
          </a:p>
        </p:txBody>
      </p:sp>
      <p:sp>
        <p:nvSpPr>
          <p:cNvPr id="23" name="Texte niveau 1…"/>
          <p:cNvSpPr txBox="1"/>
          <p:nvPr>
            <p:ph type="body" sz="quarter" idx="1" hasCustomPrompt="1"/>
          </p:nvPr>
        </p:nvSpPr>
        <p:spPr>
          <a:xfrm>
            <a:off x="1206500" y="7353300"/>
            <a:ext cx="21971000" cy="2006600"/>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pPr/>
            <a:r>
              <a:t>Sous-titre de la présentation</a:t>
            </a:r>
          </a:p>
          <a:p>
            <a:pPr lvl="1"/>
            <a:r>
              <a:t/>
            </a:r>
          </a:p>
          <a:p>
            <a:pPr lvl="2"/>
            <a:r>
              <a:t/>
            </a:r>
          </a:p>
          <a:p>
            <a:pPr lvl="3"/>
            <a:r>
              <a:t/>
            </a:r>
          </a:p>
          <a:p>
            <a:pPr lvl="4"/>
            <a:r>
              <a:t/>
            </a:r>
          </a:p>
        </p:txBody>
      </p:sp>
      <p:sp>
        <p:nvSpPr>
          <p:cNvPr id="24" name="Titre de la présentation"/>
          <p:cNvSpPr txBox="1"/>
          <p:nvPr>
            <p:ph type="title" hasCustomPrompt="1"/>
          </p:nvPr>
        </p:nvSpPr>
        <p:spPr>
          <a:xfrm>
            <a:off x="1206500" y="2616200"/>
            <a:ext cx="21971004" cy="4648200"/>
          </a:xfrm>
          <a:prstGeom prst="rect">
            <a:avLst/>
          </a:prstGeom>
        </p:spPr>
        <p:txBody>
          <a:bodyPr anchor="b"/>
          <a:lstStyle>
            <a:lvl1pPr defTabSz="355600">
              <a:defRPr spc="-119" sz="12000"/>
            </a:lvl1pPr>
          </a:lstStyle>
          <a:p>
            <a:pPr/>
            <a:r>
              <a:t>Titre de la présentation</a:t>
            </a:r>
          </a:p>
        </p:txBody>
      </p:sp>
      <p:sp>
        <p:nvSpPr>
          <p:cNvPr id="25"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utre titre et photo">
    <p:spTree>
      <p:nvGrpSpPr>
        <p:cNvPr id="1" name=""/>
        <p:cNvGrpSpPr/>
        <p:nvPr/>
      </p:nvGrpSpPr>
      <p:grpSpPr>
        <a:xfrm>
          <a:off x="0" y="0"/>
          <a:ext cx="0" cy="0"/>
          <a:chOff x="0" y="0"/>
          <a:chExt cx="0" cy="0"/>
        </a:xfrm>
      </p:grpSpPr>
      <p:sp>
        <p:nvSpPr>
          <p:cNvPr id="32" name="Vue en contre-plongée d’un grand bâtiment avec des fenêtres en verre laminé"/>
          <p:cNvSpPr/>
          <p:nvPr>
            <p:ph type="pic" idx="21"/>
          </p:nvPr>
        </p:nvSpPr>
        <p:spPr>
          <a:xfrm>
            <a:off x="8140700" y="-1"/>
            <a:ext cx="20574000" cy="13716001"/>
          </a:xfrm>
          <a:prstGeom prst="rect">
            <a:avLst/>
          </a:prstGeom>
        </p:spPr>
        <p:txBody>
          <a:bodyPr lIns="91439" tIns="45719" rIns="91439" bIns="45719">
            <a:noAutofit/>
          </a:bodyPr>
          <a:lstStyle/>
          <a:p>
            <a:pPr/>
          </a:p>
        </p:txBody>
      </p:sp>
      <p:sp>
        <p:nvSpPr>
          <p:cNvPr id="33" name="Titre de diapositive"/>
          <p:cNvSpPr txBox="1"/>
          <p:nvPr>
            <p:ph type="title" hasCustomPrompt="1"/>
          </p:nvPr>
        </p:nvSpPr>
        <p:spPr>
          <a:xfrm>
            <a:off x="1206500" y="1333500"/>
            <a:ext cx="9779000" cy="5882273"/>
          </a:xfrm>
          <a:prstGeom prst="rect">
            <a:avLst/>
          </a:prstGeom>
        </p:spPr>
        <p:txBody>
          <a:bodyPr anchor="b"/>
          <a:lstStyle/>
          <a:p>
            <a:pPr/>
            <a:r>
              <a:t>Titre de diapositive</a:t>
            </a:r>
          </a:p>
        </p:txBody>
      </p:sp>
      <p:sp>
        <p:nvSpPr>
          <p:cNvPr id="34" name="Texte niveau 1…"/>
          <p:cNvSpPr txBox="1"/>
          <p:nvPr>
            <p:ph type="body" sz="quarter" idx="1" hasCustomPrompt="1"/>
          </p:nvPr>
        </p:nvSpPr>
        <p:spPr>
          <a:xfrm>
            <a:off x="1206500" y="7150100"/>
            <a:ext cx="9779000" cy="5385424"/>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pPr/>
            <a:r>
              <a:t>Sous-titre de diapositive</a:t>
            </a:r>
          </a:p>
          <a:p>
            <a:pPr lvl="1"/>
            <a:r>
              <a:t/>
            </a:r>
          </a:p>
          <a:p>
            <a:pPr lvl="2"/>
            <a:r>
              <a:t/>
            </a:r>
          </a:p>
          <a:p>
            <a:pPr lvl="3"/>
            <a:r>
              <a:t/>
            </a:r>
          </a:p>
          <a:p>
            <a:pPr lvl="4"/>
            <a:r>
              <a:t/>
            </a:r>
          </a:p>
        </p:txBody>
      </p:sp>
      <p:sp>
        <p:nvSpPr>
          <p:cNvPr id="35"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et puces">
    <p:spTree>
      <p:nvGrpSpPr>
        <p:cNvPr id="1" name=""/>
        <p:cNvGrpSpPr/>
        <p:nvPr/>
      </p:nvGrpSpPr>
      <p:grpSpPr>
        <a:xfrm>
          <a:off x="0" y="0"/>
          <a:ext cx="0" cy="0"/>
          <a:chOff x="0" y="0"/>
          <a:chExt cx="0" cy="0"/>
        </a:xfrm>
      </p:grpSpPr>
      <p:sp>
        <p:nvSpPr>
          <p:cNvPr id="42" name="Sous-titre de diapositive"/>
          <p:cNvSpPr txBox="1"/>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Sous-titre de diapositive</a:t>
            </a:r>
          </a:p>
        </p:txBody>
      </p:sp>
      <p:sp>
        <p:nvSpPr>
          <p:cNvPr id="43" name="Titre de diapositive"/>
          <p:cNvSpPr txBox="1"/>
          <p:nvPr>
            <p:ph type="title" hasCustomPrompt="1"/>
          </p:nvPr>
        </p:nvSpPr>
        <p:spPr>
          <a:prstGeom prst="rect">
            <a:avLst/>
          </a:prstGeom>
        </p:spPr>
        <p:txBody>
          <a:bodyPr/>
          <a:lstStyle/>
          <a:p>
            <a:pPr/>
            <a:r>
              <a:t>Titre de diapositive</a:t>
            </a:r>
          </a:p>
        </p:txBody>
      </p:sp>
      <p:sp>
        <p:nvSpPr>
          <p:cNvPr id="44" name="Texte niveau 1…"/>
          <p:cNvSpPr txBox="1"/>
          <p:nvPr>
            <p:ph type="body" idx="1" hasCustomPrompt="1"/>
          </p:nvPr>
        </p:nvSpPr>
        <p:spPr>
          <a:prstGeom prst="rect">
            <a:avLst/>
          </a:prstGeom>
        </p:spPr>
        <p:txBody>
          <a:bodyPr/>
          <a:lstStyle/>
          <a:p>
            <a:pPr/>
            <a:r>
              <a:t>Texte de puce de diapositive</a:t>
            </a:r>
          </a:p>
          <a:p>
            <a:pPr lvl="1"/>
            <a:r>
              <a:t/>
            </a:r>
          </a:p>
          <a:p>
            <a:pPr lvl="2"/>
            <a:r>
              <a:t/>
            </a:r>
          </a:p>
          <a:p>
            <a:pPr lvl="3"/>
            <a:r>
              <a:t/>
            </a:r>
          </a:p>
          <a:p>
            <a:pPr lvl="4"/>
            <a:r>
              <a:t/>
            </a:r>
          </a:p>
        </p:txBody>
      </p:sp>
      <p:sp>
        <p:nvSpPr>
          <p:cNvPr id="45"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uces">
    <p:spTree>
      <p:nvGrpSpPr>
        <p:cNvPr id="1" name=""/>
        <p:cNvGrpSpPr/>
        <p:nvPr/>
      </p:nvGrpSpPr>
      <p:grpSpPr>
        <a:xfrm>
          <a:off x="0" y="0"/>
          <a:ext cx="0" cy="0"/>
          <a:chOff x="0" y="0"/>
          <a:chExt cx="0" cy="0"/>
        </a:xfrm>
      </p:grpSpPr>
      <p:sp>
        <p:nvSpPr>
          <p:cNvPr id="52" name="Texte niveau 1…"/>
          <p:cNvSpPr txBox="1"/>
          <p:nvPr>
            <p:ph type="body" idx="1" hasCustomPrompt="1"/>
          </p:nvPr>
        </p:nvSpPr>
        <p:spPr>
          <a:prstGeom prst="rect">
            <a:avLst/>
          </a:prstGeom>
        </p:spPr>
        <p:txBody>
          <a:bodyPr/>
          <a:lstStyle/>
          <a:p>
            <a:pPr/>
            <a:r>
              <a:t>Texte de puce de diapositive</a:t>
            </a:r>
          </a:p>
          <a:p>
            <a:pPr lvl="1"/>
            <a:r>
              <a:t/>
            </a:r>
          </a:p>
          <a:p>
            <a:pPr lvl="2"/>
            <a:r>
              <a:t/>
            </a:r>
          </a:p>
          <a:p>
            <a:pPr lvl="3"/>
            <a:r>
              <a:t/>
            </a:r>
          </a:p>
          <a:p>
            <a:pPr lvl="4"/>
            <a:r>
              <a:t/>
            </a:r>
          </a:p>
        </p:txBody>
      </p:sp>
      <p:sp>
        <p:nvSpPr>
          <p:cNvPr id="53"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puces et photo">
    <p:spTree>
      <p:nvGrpSpPr>
        <p:cNvPr id="1" name=""/>
        <p:cNvGrpSpPr/>
        <p:nvPr/>
      </p:nvGrpSpPr>
      <p:grpSpPr>
        <a:xfrm>
          <a:off x="0" y="0"/>
          <a:ext cx="0" cy="0"/>
          <a:chOff x="0" y="0"/>
          <a:chExt cx="0" cy="0"/>
        </a:xfrm>
      </p:grpSpPr>
      <p:sp>
        <p:nvSpPr>
          <p:cNvPr id="60" name="Vue partielle d’un plafond avec des panneaux de bois"/>
          <p:cNvSpPr/>
          <p:nvPr>
            <p:ph type="pic" idx="21"/>
          </p:nvPr>
        </p:nvSpPr>
        <p:spPr>
          <a:xfrm>
            <a:off x="9588500" y="-482600"/>
            <a:ext cx="21513800" cy="14300200"/>
          </a:xfrm>
          <a:prstGeom prst="rect">
            <a:avLst/>
          </a:prstGeom>
        </p:spPr>
        <p:txBody>
          <a:bodyPr lIns="91439" tIns="45719" rIns="91439" bIns="45719">
            <a:noAutofit/>
          </a:bodyPr>
          <a:lstStyle/>
          <a:p>
            <a:pPr/>
          </a:p>
        </p:txBody>
      </p:sp>
      <p:sp>
        <p:nvSpPr>
          <p:cNvPr id="61" name="Sous-titre de diapositive"/>
          <p:cNvSpPr txBox="1"/>
          <p:nvPr>
            <p:ph type="body" sz="quarter" idx="22" hasCustomPrompt="1"/>
          </p:nvPr>
        </p:nvSpPr>
        <p:spPr>
          <a:xfrm>
            <a:off x="1206500" y="2324100"/>
            <a:ext cx="9779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Sous-titre de diapositive</a:t>
            </a:r>
          </a:p>
        </p:txBody>
      </p:sp>
      <p:sp>
        <p:nvSpPr>
          <p:cNvPr id="62" name="Titre de diapositive"/>
          <p:cNvSpPr txBox="1"/>
          <p:nvPr>
            <p:ph type="title" hasCustomPrompt="1"/>
          </p:nvPr>
        </p:nvSpPr>
        <p:spPr>
          <a:xfrm>
            <a:off x="1206500" y="635000"/>
            <a:ext cx="9779000" cy="1689100"/>
          </a:xfrm>
          <a:prstGeom prst="rect">
            <a:avLst/>
          </a:prstGeom>
        </p:spPr>
        <p:txBody>
          <a:bodyPr/>
          <a:lstStyle/>
          <a:p>
            <a:pPr/>
            <a:r>
              <a:t>Titre de diapositive</a:t>
            </a:r>
          </a:p>
        </p:txBody>
      </p:sp>
      <p:sp>
        <p:nvSpPr>
          <p:cNvPr id="63" name="Texte niveau 1…"/>
          <p:cNvSpPr txBox="1"/>
          <p:nvPr>
            <p:ph type="body" sz="half" idx="1" hasCustomPrompt="1"/>
          </p:nvPr>
        </p:nvSpPr>
        <p:spPr>
          <a:xfrm>
            <a:off x="1206500" y="4248504"/>
            <a:ext cx="9779000" cy="8256012"/>
          </a:xfrm>
          <a:prstGeom prst="rect">
            <a:avLst/>
          </a:prstGeom>
        </p:spPr>
        <p:txBody>
          <a:bodyPr/>
          <a:lstStyle/>
          <a:p>
            <a:pPr/>
            <a:r>
              <a:t>Texte de puce de diapositive</a:t>
            </a:r>
          </a:p>
          <a:p>
            <a:pPr lvl="1"/>
            <a:r>
              <a:t/>
            </a:r>
          </a:p>
          <a:p>
            <a:pPr lvl="2"/>
            <a:r>
              <a:t/>
            </a:r>
          </a:p>
          <a:p>
            <a:pPr lvl="3"/>
            <a:r>
              <a:t/>
            </a:r>
          </a:p>
          <a:p>
            <a:pPr lvl="4"/>
            <a:r>
              <a:t/>
            </a:r>
          </a:p>
        </p:txBody>
      </p:sp>
      <p:sp>
        <p:nvSpPr>
          <p:cNvPr id="64"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puces, vidéo direct, petit">
    <p:spTree>
      <p:nvGrpSpPr>
        <p:cNvPr id="1" name=""/>
        <p:cNvGrpSpPr/>
        <p:nvPr/>
      </p:nvGrpSpPr>
      <p:grpSpPr>
        <a:xfrm>
          <a:off x="0" y="0"/>
          <a:ext cx="0" cy="0"/>
          <a:chOff x="0" y="0"/>
          <a:chExt cx="0" cy="0"/>
        </a:xfrm>
      </p:grpSpPr>
      <p:sp>
        <p:nvSpPr>
          <p:cNvPr id="71" name="Sous-titre de diapositive"/>
          <p:cNvSpPr txBox="1"/>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Sous-titre de diapositive</a:t>
            </a:r>
          </a:p>
        </p:txBody>
      </p:sp>
      <p:sp>
        <p:nvSpPr>
          <p:cNvPr id="72" name="Titre de diapositive"/>
          <p:cNvSpPr txBox="1"/>
          <p:nvPr>
            <p:ph type="title" hasCustomPrompt="1"/>
          </p:nvPr>
        </p:nvSpPr>
        <p:spPr>
          <a:prstGeom prst="rect">
            <a:avLst/>
          </a:prstGeom>
        </p:spPr>
        <p:txBody>
          <a:bodyPr/>
          <a:lstStyle/>
          <a:p>
            <a:pPr/>
            <a:r>
              <a:t>Titre de diapositive</a:t>
            </a:r>
          </a:p>
        </p:txBody>
      </p:sp>
      <p:sp>
        <p:nvSpPr>
          <p:cNvPr id="73" name="Texte niveau 1…"/>
          <p:cNvSpPr txBox="1"/>
          <p:nvPr>
            <p:ph type="body" sz="half" idx="1" hasCustomPrompt="1"/>
          </p:nvPr>
        </p:nvSpPr>
        <p:spPr>
          <a:xfrm>
            <a:off x="1206500" y="4248504"/>
            <a:ext cx="9779000" cy="8256012"/>
          </a:xfrm>
          <a:prstGeom prst="rect">
            <a:avLst/>
          </a:prstGeom>
        </p:spPr>
        <p:txBody>
          <a:bodyPr/>
          <a:lstStyle/>
          <a:p>
            <a:pPr/>
            <a:r>
              <a:t>Texte de puce de diapositive</a:t>
            </a:r>
          </a:p>
          <a:p>
            <a:pPr lvl="1"/>
            <a:r>
              <a:t/>
            </a:r>
          </a:p>
          <a:p>
            <a:pPr lvl="2"/>
            <a:r>
              <a:t/>
            </a:r>
          </a:p>
          <a:p>
            <a:pPr lvl="3"/>
            <a:r>
              <a:t/>
            </a:r>
          </a:p>
          <a:p>
            <a:pPr lvl="4"/>
            <a:r>
              <a:t/>
            </a:r>
          </a:p>
        </p:txBody>
      </p:sp>
      <p:sp>
        <p:nvSpPr>
          <p:cNvPr id="74"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puces, vidéo direct, grand">
    <p:spTree>
      <p:nvGrpSpPr>
        <p:cNvPr id="1" name=""/>
        <p:cNvGrpSpPr/>
        <p:nvPr/>
      </p:nvGrpSpPr>
      <p:grpSpPr>
        <a:xfrm>
          <a:off x="0" y="0"/>
          <a:ext cx="0" cy="0"/>
          <a:chOff x="0" y="0"/>
          <a:chExt cx="0" cy="0"/>
        </a:xfrm>
      </p:grpSpPr>
      <p:sp>
        <p:nvSpPr>
          <p:cNvPr id="81" name="Sous-titre de diapositive"/>
          <p:cNvSpPr txBox="1"/>
          <p:nvPr>
            <p:ph type="body" sz="quarter" idx="21" hasCustomPrompt="1"/>
          </p:nvPr>
        </p:nvSpPr>
        <p:spPr>
          <a:xfrm>
            <a:off x="1206500" y="2324100"/>
            <a:ext cx="9779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Sous-titre de diapositive</a:t>
            </a:r>
          </a:p>
        </p:txBody>
      </p:sp>
      <p:sp>
        <p:nvSpPr>
          <p:cNvPr id="82" name="Titre de diapositive"/>
          <p:cNvSpPr txBox="1"/>
          <p:nvPr>
            <p:ph type="title" hasCustomPrompt="1"/>
          </p:nvPr>
        </p:nvSpPr>
        <p:spPr>
          <a:xfrm>
            <a:off x="1206500" y="635000"/>
            <a:ext cx="9779000" cy="1689100"/>
          </a:xfrm>
          <a:prstGeom prst="rect">
            <a:avLst/>
          </a:prstGeom>
        </p:spPr>
        <p:txBody>
          <a:bodyPr/>
          <a:lstStyle/>
          <a:p>
            <a:pPr/>
            <a:r>
              <a:t>Titre de diapositive</a:t>
            </a:r>
          </a:p>
        </p:txBody>
      </p:sp>
      <p:sp>
        <p:nvSpPr>
          <p:cNvPr id="83" name="Texte niveau 1…"/>
          <p:cNvSpPr txBox="1"/>
          <p:nvPr>
            <p:ph type="body" sz="half" idx="1" hasCustomPrompt="1"/>
          </p:nvPr>
        </p:nvSpPr>
        <p:spPr>
          <a:xfrm>
            <a:off x="1206500" y="4248504"/>
            <a:ext cx="9779000" cy="8256012"/>
          </a:xfrm>
          <a:prstGeom prst="rect">
            <a:avLst/>
          </a:prstGeom>
        </p:spPr>
        <p:txBody>
          <a:bodyPr/>
          <a:lstStyle/>
          <a:p>
            <a:pPr/>
            <a:r>
              <a:t>Texte de puce de diapositive</a:t>
            </a:r>
          </a:p>
          <a:p>
            <a:pPr lvl="1"/>
            <a:r>
              <a:t/>
            </a:r>
          </a:p>
          <a:p>
            <a:pPr lvl="2"/>
            <a:r>
              <a:t/>
            </a:r>
          </a:p>
          <a:p>
            <a:pPr lvl="3"/>
            <a:r>
              <a:t/>
            </a:r>
          </a:p>
          <a:p>
            <a:pPr lvl="4"/>
            <a:r>
              <a:t/>
            </a:r>
          </a:p>
        </p:txBody>
      </p:sp>
      <p:sp>
        <p:nvSpPr>
          <p:cNvPr id="84"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91" name="Titre de section"/>
          <p:cNvSpPr txBox="1"/>
          <p:nvPr>
            <p:ph type="title" hasCustomPrompt="1"/>
          </p:nvPr>
        </p:nvSpPr>
        <p:spPr>
          <a:xfrm>
            <a:off x="1206496" y="3911600"/>
            <a:ext cx="21971004" cy="4648200"/>
          </a:xfrm>
          <a:prstGeom prst="rect">
            <a:avLst/>
          </a:prstGeom>
        </p:spPr>
        <p:txBody>
          <a:bodyPr anchor="ctr"/>
          <a:lstStyle>
            <a:lvl1pPr>
              <a:defRPr spc="-119" sz="12000"/>
            </a:lvl1pPr>
          </a:lstStyle>
          <a:p>
            <a:pPr/>
            <a:r>
              <a:t>Titre de section</a:t>
            </a:r>
          </a:p>
        </p:txBody>
      </p:sp>
      <p:sp>
        <p:nvSpPr>
          <p:cNvPr id="92"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re de diapositive"/>
          <p:cNvSpPr txBox="1"/>
          <p:nvPr>
            <p:ph type="title" hasCustomPrompt="1"/>
          </p:nvPr>
        </p:nvSpPr>
        <p:spPr>
          <a:xfrm>
            <a:off x="1206500" y="635000"/>
            <a:ext cx="21971000" cy="1689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Titre de diapositive</a:t>
            </a:r>
          </a:p>
        </p:txBody>
      </p:sp>
      <p:sp>
        <p:nvSpPr>
          <p:cNvPr id="3" name="Texte niveau 1…"/>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Texte de puce de diapositive</a:t>
            </a:r>
          </a:p>
          <a:p>
            <a:pPr lvl="1"/>
            <a:r>
              <a:t/>
            </a:r>
          </a:p>
          <a:p>
            <a:pPr lvl="2"/>
            <a:r>
              <a:t/>
            </a:r>
          </a:p>
          <a:p>
            <a:pPr lvl="3"/>
            <a:r>
              <a:t/>
            </a:r>
          </a:p>
          <a:p>
            <a:pPr lvl="4"/>
            <a:r>
              <a:t/>
            </a:r>
          </a:p>
        </p:txBody>
      </p:sp>
      <p:sp>
        <p:nvSpPr>
          <p:cNvPr id="4" name="Numéro de diapositive"/>
          <p:cNvSpPr txBox="1"/>
          <p:nvPr>
            <p:ph type="sldNum" sz="quarter" idx="2"/>
          </p:nvPr>
        </p:nvSpPr>
        <p:spPr>
          <a:xfrm>
            <a:off x="23538179" y="12443459"/>
            <a:ext cx="408941" cy="444501"/>
          </a:xfrm>
          <a:prstGeom prst="rect">
            <a:avLst/>
          </a:prstGeom>
          <a:ln w="12700">
            <a:miter lim="400000"/>
          </a:ln>
        </p:spPr>
        <p:txBody>
          <a:bodyPr wrap="none" lIns="50800" tIns="50800" rIns="50800" bIns="50800" anchor="b">
            <a:spAutoFit/>
          </a:bodyPr>
          <a:lstStyle>
            <a:lvl1pPr algn="r" defTabSz="584200">
              <a:spcBef>
                <a:spcPts val="0"/>
              </a:spcBef>
              <a:defRPr sz="20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transition xmlns:p14="http://schemas.microsoft.com/office/powerpoint/2010/main" spd="med" advClick="1"/>
  <p:txStyles>
    <p:titleStyle>
      <a:lvl1pPr marL="0" marR="0" indent="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1pPr>
      <a:lvl2pPr marL="0" marR="0" indent="4572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2pPr>
      <a:lvl3pPr marL="0" marR="0" indent="9144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3pPr>
      <a:lvl4pPr marL="0" marR="0" indent="13716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4pPr>
      <a:lvl5pPr marL="0" marR="0" indent="18288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5pPr>
      <a:lvl6pPr marL="0" marR="0" indent="22860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6pPr>
      <a:lvl7pPr marL="0" marR="0" indent="27432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7pPr>
      <a:lvl8pPr marL="0" marR="0" indent="32004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8pPr>
      <a:lvl9pPr marL="0" marR="0" indent="36576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9pPr>
    </p:titleStyle>
    <p:bodyStyle>
      <a:lvl1pPr marL="4572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Avenir Next Regular"/>
          <a:ea typeface="Avenir Next Regular"/>
          <a:cs typeface="Avenir Next Regular"/>
          <a:sym typeface="Avenir Next Regular"/>
        </a:defRPr>
      </a:lvl1pPr>
      <a:lvl2pPr marL="9144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Avenir Next Regular"/>
          <a:ea typeface="Avenir Next Regular"/>
          <a:cs typeface="Avenir Next Regular"/>
          <a:sym typeface="Avenir Next Regular"/>
        </a:defRPr>
      </a:lvl2pPr>
      <a:lvl3pPr marL="13716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Avenir Next Regular"/>
          <a:ea typeface="Avenir Next Regular"/>
          <a:cs typeface="Avenir Next Regular"/>
          <a:sym typeface="Avenir Next Regular"/>
        </a:defRPr>
      </a:lvl3pPr>
      <a:lvl4pPr marL="18288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Avenir Next Regular"/>
          <a:ea typeface="Avenir Next Regular"/>
          <a:cs typeface="Avenir Next Regular"/>
          <a:sym typeface="Avenir Next Regular"/>
        </a:defRPr>
      </a:lvl4pPr>
      <a:lvl5pPr marL="22860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Avenir Next Regular"/>
          <a:ea typeface="Avenir Next Regular"/>
          <a:cs typeface="Avenir Next Regular"/>
          <a:sym typeface="Avenir Next Regular"/>
        </a:defRPr>
      </a:lvl5pPr>
      <a:lvl6pPr marL="27432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Avenir Next Regular"/>
          <a:ea typeface="Avenir Next Regular"/>
          <a:cs typeface="Avenir Next Regular"/>
          <a:sym typeface="Avenir Next Regular"/>
        </a:defRPr>
      </a:lvl6pPr>
      <a:lvl7pPr marL="32004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Avenir Next Regular"/>
          <a:ea typeface="Avenir Next Regular"/>
          <a:cs typeface="Avenir Next Regular"/>
          <a:sym typeface="Avenir Next Regular"/>
        </a:defRPr>
      </a:lvl7pPr>
      <a:lvl8pPr marL="36576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Avenir Next Regular"/>
          <a:ea typeface="Avenir Next Regular"/>
          <a:cs typeface="Avenir Next Regular"/>
          <a:sym typeface="Avenir Next Regular"/>
        </a:defRPr>
      </a:lvl8pPr>
      <a:lvl9pPr marL="41148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Avenir Next Regular"/>
          <a:ea typeface="Avenir Next Regular"/>
          <a:cs typeface="Avenir Next Regular"/>
          <a:sym typeface="Avenir Next Regular"/>
        </a:defRPr>
      </a:lvl9pPr>
    </p:bodyStyle>
    <p:otherStyle>
      <a:lvl1pPr marL="0" marR="0" indent="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1pPr>
      <a:lvl2pPr marL="0" marR="0" indent="4572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2pPr>
      <a:lvl3pPr marL="0" marR="0" indent="9144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3pPr>
      <a:lvl4pPr marL="0" marR="0" indent="13716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4pPr>
      <a:lvl5pPr marL="0" marR="0" indent="18288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5pPr>
      <a:lvl6pPr marL="0" marR="0" indent="22860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6pPr>
      <a:lvl7pPr marL="0" marR="0" indent="27432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7pPr>
      <a:lvl8pPr marL="0" marR="0" indent="32004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8pPr>
      <a:lvl9pPr marL="0" marR="0" indent="36576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eg"/><Relationship Id="rId3" Type="http://schemas.openxmlformats.org/officeDocument/2006/relationships/image" Target="../media/image13.png"/><Relationship Id="rId4" Type="http://schemas.openxmlformats.org/officeDocument/2006/relationships/image" Target="../media/image5.jpeg"/><Relationship Id="rId5" Type="http://schemas.openxmlformats.org/officeDocument/2006/relationships/image" Target="../media/image14.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7.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jpeg"/></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jpeg"/><Relationship Id="rId3" Type="http://schemas.openxmlformats.org/officeDocument/2006/relationships/image" Target="../media/image17.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 Id="rId3" Type="http://schemas.openxmlformats.org/officeDocument/2006/relationships/image" Target="../media/image19.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 Id="rId3" Type="http://schemas.openxmlformats.org/officeDocument/2006/relationships/image" Target="../media/image9.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 Id="rId3" Type="http://schemas.openxmlformats.org/officeDocument/2006/relationships/image" Target="../media/image10.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 Id="rId3" Type="http://schemas.openxmlformats.org/officeDocument/2006/relationships/image" Target="../media/image3.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GRANGENOIS Rémy"/>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GRANGENOIS Rémy</a:t>
            </a:r>
          </a:p>
        </p:txBody>
      </p:sp>
      <p:sp>
        <p:nvSpPr>
          <p:cNvPr id="172" name="Présentation de la solution technique"/>
          <p:cNvSpPr txBox="1"/>
          <p:nvPr>
            <p:ph type="subTitle" sz="quarter" idx="1"/>
          </p:nvPr>
        </p:nvSpPr>
        <p:spPr>
          <a:prstGeom prst="rect">
            <a:avLst/>
          </a:prstGeom>
        </p:spPr>
        <p:txBody>
          <a:bodyPr/>
          <a:lstStyle/>
          <a:p>
            <a:pPr/>
            <a:r>
              <a:t>Présentation de la solution technique</a:t>
            </a:r>
          </a:p>
        </p:txBody>
      </p:sp>
      <p:sp>
        <p:nvSpPr>
          <p:cNvPr id="173" name="Menu Maker By Qwenta"/>
          <p:cNvSpPr txBox="1"/>
          <p:nvPr>
            <p:ph type="ctrTitle"/>
          </p:nvPr>
        </p:nvSpPr>
        <p:spPr>
          <a:prstGeom prst="rect">
            <a:avLst/>
          </a:prstGeom>
        </p:spPr>
        <p:txBody>
          <a:bodyPr/>
          <a:lstStyle/>
          <a:p>
            <a:pPr/>
            <a:r>
              <a:t>Menu Maker By Qwenta</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5" name="Frame_1_1_1_ed3cz4.jpeg" descr="Frame_1_1_1_ed3cz4.jpeg"/>
          <p:cNvPicPr>
            <a:picLocks noChangeAspect="1"/>
          </p:cNvPicPr>
          <p:nvPr>
            <p:ph type="pic" idx="21"/>
          </p:nvPr>
        </p:nvPicPr>
        <p:blipFill>
          <a:blip r:embed="rId2">
            <a:extLst/>
          </a:blip>
          <a:srcRect l="5267" t="0" r="1632" b="2738"/>
          <a:stretch>
            <a:fillRect/>
          </a:stretch>
        </p:blipFill>
        <p:spPr>
          <a:xfrm>
            <a:off x="11493199" y="3548729"/>
            <a:ext cx="13043732" cy="6926987"/>
          </a:xfrm>
          <a:prstGeom prst="rect">
            <a:avLst/>
          </a:prstGeom>
        </p:spPr>
      </p:pic>
      <p:sp>
        <p:nvSpPr>
          <p:cNvPr id="216" name="Applications tierces"/>
          <p:cNvSpPr txBox="1"/>
          <p:nvPr>
            <p:ph type="body" idx="22"/>
          </p:nvPr>
        </p:nvSpPr>
        <p:spPr>
          <a:prstGeom prst="rect">
            <a:avLst/>
          </a:prstGeom>
          <a:extLst>
            <a:ext uri="{C572A759-6A51-4108-AA02-DFA0A04FC94B}">
              <ma14:wrappingTextBoxFlag xmlns:ma14="http://schemas.microsoft.com/office/mac/drawingml/2011/main" val="1"/>
            </a:ext>
          </a:extLst>
        </p:spPr>
        <p:txBody>
          <a:bodyPr/>
          <a:lstStyle/>
          <a:p>
            <a:pPr/>
            <a:r>
              <a:t>Applications tierces</a:t>
            </a:r>
          </a:p>
        </p:txBody>
      </p:sp>
      <p:pic>
        <p:nvPicPr>
          <p:cNvPr id="217" name="deliveroo.png" descr="deliveroo.png"/>
          <p:cNvPicPr>
            <a:picLocks noChangeAspect="1"/>
          </p:cNvPicPr>
          <p:nvPr/>
        </p:nvPicPr>
        <p:blipFill>
          <a:blip r:embed="rId3">
            <a:extLst/>
          </a:blip>
          <a:stretch>
            <a:fillRect/>
          </a:stretch>
        </p:blipFill>
        <p:spPr>
          <a:xfrm>
            <a:off x="21478279" y="4802118"/>
            <a:ext cx="2119508" cy="2119508"/>
          </a:xfrm>
          <a:prstGeom prst="rect">
            <a:avLst/>
          </a:prstGeom>
          <a:ln w="12700">
            <a:miter lim="400000"/>
          </a:ln>
        </p:spPr>
      </p:pic>
      <p:pic>
        <p:nvPicPr>
          <p:cNvPr id="218" name="Symbole-Instagram.jpg" descr="Symbole-Instagram.jpg"/>
          <p:cNvPicPr>
            <a:picLocks noChangeAspect="1"/>
          </p:cNvPicPr>
          <p:nvPr/>
        </p:nvPicPr>
        <p:blipFill>
          <a:blip r:embed="rId4">
            <a:extLst/>
          </a:blip>
          <a:stretch>
            <a:fillRect/>
          </a:stretch>
        </p:blipFill>
        <p:spPr>
          <a:xfrm>
            <a:off x="21259790" y="7345270"/>
            <a:ext cx="2556494" cy="2062626"/>
          </a:xfrm>
          <a:prstGeom prst="rect">
            <a:avLst/>
          </a:prstGeom>
          <a:ln w="12700">
            <a:miter lim="400000"/>
          </a:ln>
        </p:spPr>
      </p:pic>
      <p:pic>
        <p:nvPicPr>
          <p:cNvPr id="219" name="16558082498489_FR_1156_P7_Banner-Qwenta.png" descr="16558082498489_FR_1156_P7_Banner-Qwenta.png"/>
          <p:cNvPicPr>
            <a:picLocks noChangeAspect="1"/>
          </p:cNvPicPr>
          <p:nvPr/>
        </p:nvPicPr>
        <p:blipFill>
          <a:blip r:embed="rId5">
            <a:extLst/>
          </a:blip>
          <a:srcRect l="6714" t="0" r="49331" b="2738"/>
          <a:stretch>
            <a:fillRect/>
          </a:stretch>
        </p:blipFill>
        <p:spPr>
          <a:xfrm>
            <a:off x="11548209" y="5891939"/>
            <a:ext cx="2556124" cy="2240891"/>
          </a:xfrm>
          <a:prstGeom prst="rect">
            <a:avLst/>
          </a:prstGeom>
          <a:ln w="12700">
            <a:miter lim="400000"/>
          </a:ln>
        </p:spPr>
      </p:pic>
      <p:sp>
        <p:nvSpPr>
          <p:cNvPr id="220" name="APIs"/>
          <p:cNvSpPr txBox="1"/>
          <p:nvPr>
            <p:ph type="title"/>
          </p:nvPr>
        </p:nvSpPr>
        <p:spPr>
          <a:prstGeom prst="rect">
            <a:avLst/>
          </a:prstGeom>
        </p:spPr>
        <p:txBody>
          <a:bodyPr/>
          <a:lstStyle>
            <a:lvl1pPr defTabSz="2316479">
              <a:defRPr spc="-95" sz="9500"/>
            </a:lvl1pPr>
          </a:lstStyle>
          <a:p>
            <a:pPr/>
            <a:r>
              <a:t>APIs</a:t>
            </a:r>
          </a:p>
        </p:txBody>
      </p:sp>
      <p:sp>
        <p:nvSpPr>
          <p:cNvPr id="221" name="Ce moyen de communication entre 2 logiciels va nous permettre de transmettre à Deliveroo et Instagram les menus une fois finalisé."/>
          <p:cNvSpPr txBox="1"/>
          <p:nvPr>
            <p:ph type="body" sz="half" idx="1"/>
          </p:nvPr>
        </p:nvSpPr>
        <p:spPr>
          <a:prstGeom prst="rect">
            <a:avLst/>
          </a:prstGeom>
        </p:spPr>
        <p:txBody>
          <a:bodyPr/>
          <a:lstStyle>
            <a:lvl1pPr marL="0" indent="0">
              <a:buSzTx/>
              <a:buNone/>
            </a:lvl1pPr>
          </a:lstStyle>
          <a:p>
            <a:pPr/>
            <a:r>
              <a:t>Ce moyen de communication entre 2 logiciels va nous permettre de transmettre à Deliveroo et Instagram les menus une fois finalisé.</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3" name="Cybersécurité.jpeg" descr="Cybersécurité.jpeg"/>
          <p:cNvPicPr>
            <a:picLocks noChangeAspect="1"/>
          </p:cNvPicPr>
          <p:nvPr>
            <p:ph type="pic" idx="21"/>
          </p:nvPr>
        </p:nvPicPr>
        <p:blipFill>
          <a:blip r:embed="rId2">
            <a:extLst/>
          </a:blip>
          <a:srcRect l="27564" t="0" r="27564" b="0"/>
          <a:stretch>
            <a:fillRect/>
          </a:stretch>
        </p:blipFill>
        <p:spPr>
          <a:xfrm>
            <a:off x="12382500" y="0"/>
            <a:ext cx="12001500" cy="13716000"/>
          </a:xfrm>
          <a:prstGeom prst="rect">
            <a:avLst/>
          </a:prstGeom>
        </p:spPr>
      </p:pic>
      <p:sp>
        <p:nvSpPr>
          <p:cNvPr id="224" name="Cybersécurité"/>
          <p:cNvSpPr txBox="1"/>
          <p:nvPr>
            <p:ph type="title"/>
          </p:nvPr>
        </p:nvSpPr>
        <p:spPr>
          <a:xfrm>
            <a:off x="1206500" y="1978025"/>
            <a:ext cx="9779000" cy="1689100"/>
          </a:xfrm>
          <a:prstGeom prst="rect">
            <a:avLst/>
          </a:prstGeom>
        </p:spPr>
        <p:txBody>
          <a:bodyPr/>
          <a:lstStyle>
            <a:lvl1pPr defTabSz="2316479">
              <a:defRPr spc="-95" sz="9500"/>
            </a:lvl1pPr>
          </a:lstStyle>
          <a:p>
            <a:pPr/>
            <a:r>
              <a:t>Cybersécurité</a:t>
            </a:r>
          </a:p>
        </p:txBody>
      </p:sp>
      <p:sp>
        <p:nvSpPr>
          <p:cNvPr id="225" name="La sécurité dans le développement web est cruciale. Notre équipe respectera les standards lors de la conception du site Menu Maker…"/>
          <p:cNvSpPr txBox="1"/>
          <p:nvPr>
            <p:ph type="body" sz="half" idx="1"/>
          </p:nvPr>
        </p:nvSpPr>
        <p:spPr>
          <a:prstGeom prst="rect">
            <a:avLst/>
          </a:prstGeom>
        </p:spPr>
        <p:txBody>
          <a:bodyPr/>
          <a:lstStyle/>
          <a:p>
            <a:pPr marL="0" indent="0" defTabSz="288036">
              <a:spcBef>
                <a:spcPts val="3800"/>
              </a:spcBef>
              <a:buSzTx/>
              <a:buNone/>
              <a:defRPr sz="3240"/>
            </a:pPr>
            <a:r>
              <a:t>La sécurité dans le développement web est cruciale. Notre équipe respectera les standards lors de la conception du site Menu Maker</a:t>
            </a:r>
          </a:p>
          <a:p>
            <a:pPr marL="370331" indent="-370331" defTabSz="288036">
              <a:spcBef>
                <a:spcPts val="3800"/>
              </a:spcBef>
              <a:defRPr sz="3240"/>
            </a:pPr>
            <a:r>
              <a:t>L’utilisation de protocole HTTPS et certificat SSL</a:t>
            </a:r>
          </a:p>
          <a:p>
            <a:pPr marL="370331" indent="-370331" defTabSz="288036">
              <a:spcBef>
                <a:spcPts val="3800"/>
              </a:spcBef>
              <a:defRPr sz="3240"/>
            </a:pPr>
            <a:r>
              <a:t>La mise en place de sauvegardes régulières </a:t>
            </a:r>
          </a:p>
          <a:p>
            <a:pPr marL="370331" indent="-370331" defTabSz="288036">
              <a:spcBef>
                <a:spcPts val="3800"/>
              </a:spcBef>
              <a:defRPr sz="3240"/>
            </a:pPr>
            <a:r>
              <a:t>Encadrements des droits et autorisations d’administration</a:t>
            </a:r>
          </a:p>
          <a:p>
            <a:pPr marL="370331" indent="-370331" defTabSz="288036">
              <a:spcBef>
                <a:spcPts val="3800"/>
              </a:spcBef>
              <a:defRPr sz="3240"/>
            </a:pPr>
            <a:r>
              <a:t>Sécurisation des mots de passe</a:t>
            </a:r>
          </a:p>
          <a:p>
            <a:pPr marL="0" indent="0" defTabSz="288036">
              <a:spcBef>
                <a:spcPts val="3800"/>
              </a:spcBef>
              <a:buSzTx/>
              <a:buNone/>
              <a:defRPr sz="3240"/>
            </a:pPr>
            <a:r>
              <a:t>Nous verrons encore d’autres protections dans la partie Hébergement.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227" name="Capture d’écran 2024-01-09 à 23.58.28.png" descr="Capture d’écran 2024-01-09 à 23.58.28.png"/>
          <p:cNvPicPr>
            <a:picLocks noChangeAspect="1"/>
          </p:cNvPicPr>
          <p:nvPr>
            <p:ph type="pic" idx="21"/>
          </p:nvPr>
        </p:nvPicPr>
        <p:blipFill>
          <a:blip r:embed="rId3">
            <a:extLst/>
          </a:blip>
          <a:srcRect l="2821" t="1298" r="2821" b="24634"/>
          <a:stretch>
            <a:fillRect/>
          </a:stretch>
        </p:blipFill>
        <p:spPr>
          <a:xfrm>
            <a:off x="15766868" y="1741464"/>
            <a:ext cx="8320929" cy="8392872"/>
          </a:xfrm>
          <a:prstGeom prst="rect">
            <a:avLst/>
          </a:prstGeom>
        </p:spPr>
      </p:pic>
      <p:sp>
        <p:nvSpPr>
          <p:cNvPr id="228" name="Hébergement"/>
          <p:cNvSpPr txBox="1"/>
          <p:nvPr>
            <p:ph type="title"/>
          </p:nvPr>
        </p:nvSpPr>
        <p:spPr>
          <a:xfrm>
            <a:off x="1206500" y="1978025"/>
            <a:ext cx="9779000" cy="1689100"/>
          </a:xfrm>
          <a:prstGeom prst="rect">
            <a:avLst/>
          </a:prstGeom>
        </p:spPr>
        <p:txBody>
          <a:bodyPr/>
          <a:lstStyle>
            <a:lvl1pPr defTabSz="2316479">
              <a:defRPr spc="-95" sz="9500"/>
            </a:lvl1pPr>
          </a:lstStyle>
          <a:p>
            <a:pPr/>
            <a:r>
              <a:t>Hébergement</a:t>
            </a:r>
          </a:p>
        </p:txBody>
      </p:sp>
      <p:sp>
        <p:nvSpPr>
          <p:cNvPr id="229" name="Hostinger est l’un des hébergeurs les plus fiables du marché…"/>
          <p:cNvSpPr txBox="1"/>
          <p:nvPr>
            <p:ph type="body" sz="half" idx="1"/>
          </p:nvPr>
        </p:nvSpPr>
        <p:spPr>
          <a:xfrm>
            <a:off x="1206500" y="4248504"/>
            <a:ext cx="10446330" cy="7560901"/>
          </a:xfrm>
          <a:prstGeom prst="rect">
            <a:avLst/>
          </a:prstGeom>
        </p:spPr>
        <p:txBody>
          <a:bodyPr/>
          <a:lstStyle/>
          <a:p>
            <a:pPr marL="0" indent="0">
              <a:buSzTx/>
              <a:buNone/>
            </a:pPr>
            <a:r>
              <a:t>Hostinger est l’un des hébergeurs les plus fiables du marché</a:t>
            </a:r>
          </a:p>
          <a:p>
            <a:pPr marL="0" indent="0">
              <a:buSzTx/>
              <a:buNone/>
            </a:pPr>
            <a:r>
              <a:t>Il proposera une excellente expérience aux utilisateurs avec un site rapide, hébergé en France et prendra en charge une partie de sa sécurité.</a:t>
            </a:r>
          </a:p>
          <a:p>
            <a:pPr marL="0" indent="0">
              <a:buSzTx/>
              <a:buNone/>
            </a:pPr>
            <a:r>
              <a:t>Son offre Cloud Startup couvrira pleinement les besoins de Menu Maker</a:t>
            </a:r>
          </a:p>
        </p:txBody>
      </p:sp>
      <p:pic>
        <p:nvPicPr>
          <p:cNvPr id="230" name="Capture d’écran 2024-01-09 à 23.59.25.png" descr="Capture d’écran 2024-01-09 à 23.59.25.png"/>
          <p:cNvPicPr>
            <a:picLocks noChangeAspect="1"/>
          </p:cNvPicPr>
          <p:nvPr/>
        </p:nvPicPr>
        <p:blipFill>
          <a:blip r:embed="rId4">
            <a:extLst/>
          </a:blip>
          <a:srcRect l="0" t="0" r="10288" b="0"/>
          <a:stretch>
            <a:fillRect/>
          </a:stretch>
        </p:blipFill>
        <p:spPr>
          <a:xfrm>
            <a:off x="12625806" y="8316663"/>
            <a:ext cx="5392273" cy="5455847"/>
          </a:xfrm>
          <a:prstGeom prst="rect">
            <a:avLst/>
          </a:prstGeom>
          <a:ln w="12700">
            <a:miter lim="400000"/>
          </a:ln>
        </p:spPr>
      </p:pic>
      <p:pic>
        <p:nvPicPr>
          <p:cNvPr id="231" name="Hostinger.jpg" descr="Hostinger.jpg"/>
          <p:cNvPicPr>
            <a:picLocks noChangeAspect="1"/>
          </p:cNvPicPr>
          <p:nvPr/>
        </p:nvPicPr>
        <p:blipFill>
          <a:blip r:embed="rId5">
            <a:extLst/>
          </a:blip>
          <a:srcRect l="16999" t="0" r="16999" b="0"/>
          <a:stretch>
            <a:fillRect/>
          </a:stretch>
        </p:blipFill>
        <p:spPr>
          <a:xfrm>
            <a:off x="12281867" y="760214"/>
            <a:ext cx="4089292" cy="4124648"/>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Équipe et Plan de communication"/>
          <p:cNvSpPr txBox="1"/>
          <p:nvPr>
            <p:ph type="title"/>
          </p:nvPr>
        </p:nvSpPr>
        <p:spPr>
          <a:prstGeom prst="rect">
            <a:avLst/>
          </a:prstGeom>
        </p:spPr>
        <p:txBody>
          <a:bodyPr/>
          <a:lstStyle/>
          <a:p>
            <a:pPr/>
            <a:r>
              <a:t>Équipe et Plan de communication</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5" name="0_EODEF6xTWVm5hv-3.jpeg" descr="0_EODEF6xTWVm5hv-3.jpeg"/>
          <p:cNvPicPr>
            <a:picLocks noChangeAspect="1"/>
          </p:cNvPicPr>
          <p:nvPr>
            <p:ph type="pic" idx="21"/>
          </p:nvPr>
        </p:nvPicPr>
        <p:blipFill>
          <a:blip r:embed="rId2">
            <a:extLst/>
          </a:blip>
          <a:srcRect l="4568" t="17748" r="32758" b="17748"/>
          <a:stretch>
            <a:fillRect/>
          </a:stretch>
        </p:blipFill>
        <p:spPr>
          <a:xfrm>
            <a:off x="12101028" y="3139479"/>
            <a:ext cx="12043559" cy="7437086"/>
          </a:xfrm>
          <a:prstGeom prst="rect">
            <a:avLst/>
          </a:prstGeom>
        </p:spPr>
      </p:pic>
      <p:sp>
        <p:nvSpPr>
          <p:cNvPr id="236" name="Composition de l’équipe"/>
          <p:cNvSpPr txBox="1"/>
          <p:nvPr>
            <p:ph type="title"/>
          </p:nvPr>
        </p:nvSpPr>
        <p:spPr>
          <a:xfrm>
            <a:off x="1206500" y="1551482"/>
            <a:ext cx="9779000" cy="1689101"/>
          </a:xfrm>
          <a:prstGeom prst="rect">
            <a:avLst/>
          </a:prstGeom>
        </p:spPr>
        <p:txBody>
          <a:bodyPr/>
          <a:lstStyle>
            <a:lvl1pPr defTabSz="1682495">
              <a:defRPr spc="-69" sz="6900"/>
            </a:lvl1pPr>
          </a:lstStyle>
          <a:p>
            <a:pPr/>
            <a:r>
              <a:t>Composition de l’équipe</a:t>
            </a:r>
          </a:p>
        </p:txBody>
      </p:sp>
      <p:sp>
        <p:nvSpPr>
          <p:cNvPr id="237" name="Au vu des différentes tâches à accomplir…"/>
          <p:cNvSpPr txBox="1"/>
          <p:nvPr>
            <p:ph type="body" sz="half" idx="1"/>
          </p:nvPr>
        </p:nvSpPr>
        <p:spPr>
          <a:prstGeom prst="rect">
            <a:avLst/>
          </a:prstGeom>
        </p:spPr>
        <p:txBody>
          <a:bodyPr/>
          <a:lstStyle/>
          <a:p>
            <a:pPr marL="0" indent="0">
              <a:buSzTx/>
              <a:buNone/>
            </a:pPr>
            <a:r>
              <a:t>Au vu des différentes tâches à accomplir </a:t>
            </a:r>
          </a:p>
          <a:p>
            <a:pPr lvl="1" marL="0" indent="457200">
              <a:buSzTx/>
              <a:buNone/>
            </a:pPr>
            <a:r>
              <a:t>1 développeur Front End sera nécessaire pour le développement de l’interface utilisateur</a:t>
            </a:r>
          </a:p>
          <a:p>
            <a:pPr lvl="1" marL="0" indent="457200">
              <a:buSzTx/>
              <a:buNone/>
            </a:pPr>
            <a:r>
              <a:t>1 développeur Back end sera nécessaire pour la conception et la gestion de la base de données et la gestion des APIs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9" name="agile-methode.jpeg" descr="agile-methode.jpeg"/>
          <p:cNvPicPr>
            <a:picLocks noChangeAspect="1"/>
          </p:cNvPicPr>
          <p:nvPr/>
        </p:nvPicPr>
        <p:blipFill>
          <a:blip r:embed="rId2">
            <a:extLst/>
          </a:blip>
          <a:stretch>
            <a:fillRect/>
          </a:stretch>
        </p:blipFill>
        <p:spPr>
          <a:xfrm>
            <a:off x="11316635" y="8812399"/>
            <a:ext cx="13172518" cy="4901102"/>
          </a:xfrm>
          <a:prstGeom prst="rect">
            <a:avLst/>
          </a:prstGeom>
          <a:ln w="12700">
            <a:miter lim="400000"/>
          </a:ln>
        </p:spPr>
      </p:pic>
      <p:pic>
        <p:nvPicPr>
          <p:cNvPr id="240" name="PrincipesAgiles.png" descr="PrincipesAgiles.png"/>
          <p:cNvPicPr>
            <a:picLocks noChangeAspect="1"/>
          </p:cNvPicPr>
          <p:nvPr>
            <p:ph type="pic" idx="21"/>
          </p:nvPr>
        </p:nvPicPr>
        <p:blipFill>
          <a:blip r:embed="rId3">
            <a:extLst/>
          </a:blip>
          <a:srcRect l="0" t="871" r="34009" b="0"/>
          <a:stretch>
            <a:fillRect/>
          </a:stretch>
        </p:blipFill>
        <p:spPr>
          <a:xfrm>
            <a:off x="18437857" y="586321"/>
            <a:ext cx="7723402" cy="9049410"/>
          </a:xfrm>
          <a:prstGeom prst="rect">
            <a:avLst/>
          </a:prstGeom>
        </p:spPr>
      </p:pic>
      <p:sp>
        <p:nvSpPr>
          <p:cNvPr id="241" name="Méthode de travail"/>
          <p:cNvSpPr txBox="1"/>
          <p:nvPr>
            <p:ph type="title"/>
          </p:nvPr>
        </p:nvSpPr>
        <p:spPr>
          <a:xfrm>
            <a:off x="1206500" y="1006456"/>
            <a:ext cx="9779000" cy="1689101"/>
          </a:xfrm>
          <a:prstGeom prst="rect">
            <a:avLst/>
          </a:prstGeom>
        </p:spPr>
        <p:txBody>
          <a:bodyPr/>
          <a:lstStyle>
            <a:lvl1pPr defTabSz="2194559">
              <a:defRPr spc="-90" sz="9000"/>
            </a:lvl1pPr>
          </a:lstStyle>
          <a:p>
            <a:pPr/>
            <a:r>
              <a:t>Méthode de travail</a:t>
            </a:r>
          </a:p>
        </p:txBody>
      </p:sp>
      <p:sp>
        <p:nvSpPr>
          <p:cNvPr id="242" name="La méthode agile offre une approche flexible et itérative. Elle favorise une collaboration continue entre l’équipe et vous.…"/>
          <p:cNvSpPr txBox="1"/>
          <p:nvPr>
            <p:ph type="body" sz="quarter" idx="1"/>
          </p:nvPr>
        </p:nvSpPr>
        <p:spPr>
          <a:xfrm>
            <a:off x="993228" y="4456289"/>
            <a:ext cx="9779001" cy="6513421"/>
          </a:xfrm>
          <a:prstGeom prst="rect">
            <a:avLst/>
          </a:prstGeom>
        </p:spPr>
        <p:txBody>
          <a:bodyPr/>
          <a:lstStyle/>
          <a:p>
            <a:pPr marL="0" indent="0">
              <a:buSzTx/>
              <a:buNone/>
            </a:pPr>
            <a:r>
              <a:t>La méthode agile offre une approche flexible et itérative. Elle favorise une collaboration continue entre l’équipe et vous. </a:t>
            </a:r>
          </a:p>
          <a:p>
            <a:pPr marL="0" indent="0">
              <a:buSzTx/>
              <a:buNone/>
            </a:pPr>
            <a:r>
              <a:t>La livraison fréquente de fonctionnalités permet de s’adapter aux retours, améliorant sa satisfaction et la qualité du produit final.</a:t>
            </a:r>
          </a:p>
        </p:txBody>
      </p:sp>
      <p:sp>
        <p:nvSpPr>
          <p:cNvPr id="243" name="Méthode AGILE"/>
          <p:cNvSpPr txBox="1"/>
          <p:nvPr/>
        </p:nvSpPr>
        <p:spPr>
          <a:xfrm>
            <a:off x="898883" y="2592758"/>
            <a:ext cx="8670602" cy="105049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Méthode AGILE</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45" name="Planification"/>
          <p:cNvSpPr txBox="1"/>
          <p:nvPr>
            <p:ph type="title"/>
          </p:nvPr>
        </p:nvSpPr>
        <p:spPr>
          <a:xfrm>
            <a:off x="685170" y="1053850"/>
            <a:ext cx="10370539" cy="1689101"/>
          </a:xfrm>
          <a:prstGeom prst="rect">
            <a:avLst/>
          </a:prstGeom>
        </p:spPr>
        <p:txBody>
          <a:bodyPr/>
          <a:lstStyle>
            <a:lvl1pPr defTabSz="2316479">
              <a:defRPr spc="-95" sz="9500"/>
            </a:lvl1pPr>
          </a:lstStyle>
          <a:p>
            <a:pPr/>
            <a:r>
              <a:t>Planification</a:t>
            </a:r>
          </a:p>
        </p:txBody>
      </p:sp>
      <p:sp>
        <p:nvSpPr>
          <p:cNvPr id="246" name="Au vu de la charge de travail, nous prévoyons 3 sprints de 2 semaines.…"/>
          <p:cNvSpPr txBox="1"/>
          <p:nvPr/>
        </p:nvSpPr>
        <p:spPr>
          <a:xfrm>
            <a:off x="726579" y="2883537"/>
            <a:ext cx="22323499" cy="794892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defTabSz="320039">
              <a:spcBef>
                <a:spcPts val="4200"/>
              </a:spcBef>
              <a:defRPr sz="3600"/>
            </a:pPr>
            <a:r>
              <a:t>Au vu de la charge de travail, nous prévoyons 3 sprints de 2 semaines. </a:t>
            </a:r>
          </a:p>
          <a:p>
            <a:pPr defTabSz="320039">
              <a:spcBef>
                <a:spcPts val="4200"/>
              </a:spcBef>
              <a:defRPr sz="3600"/>
            </a:pPr>
            <a:r>
              <a:t>Durant cette période, l’équipe se réunira brièvement chaque jour pour pouvoir partager ses progrès, discuter des obstacles éventuels et coordonner les activités à venir. Chacun des membres explique rapidement ce qu’il a accompli depuis la dernière réunion, ce sur quoi il travaille actuellement et s’il rencontre des problèmes nécessitant une assistance.</a:t>
            </a:r>
          </a:p>
          <a:p>
            <a:pPr defTabSz="320039">
              <a:spcBef>
                <a:spcPts val="4200"/>
              </a:spcBef>
              <a:defRPr sz="3600"/>
            </a:pPr>
            <a:r>
              <a:t>Elle réalisera les tâches prévues et présentera ses livrables à la fin de chaque sprint. Comme convenu, vous pourrez nous indiquer si nous devrions apporter des modifications. Auquel cas les tâches retourneront en développement.</a:t>
            </a:r>
          </a:p>
          <a:p>
            <a:pPr defTabSz="320039">
              <a:spcBef>
                <a:spcPts val="4200"/>
              </a:spcBef>
              <a:defRPr sz="3600"/>
            </a:pPr>
            <a:r>
              <a:t>La méthode de développement AGILE est itérable donc s’adaptera à vos besoins, si vous souhaitez modifier, ajouter ou supprimer une fonctionnalité, nous pourrons ajouter un nouveau sprint.</a:t>
            </a:r>
          </a:p>
        </p:txBody>
      </p:sp>
      <p:sp>
        <p:nvSpPr>
          <p:cNvPr id="247" name="Lancement de la conception de Menu Maker prévue du —/—/2024 au —/—/2024"/>
          <p:cNvSpPr txBox="1"/>
          <p:nvPr/>
        </p:nvSpPr>
        <p:spPr>
          <a:xfrm>
            <a:off x="798778" y="11407555"/>
            <a:ext cx="16678927" cy="10291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323596">
              <a:spcBef>
                <a:spcPts val="4200"/>
              </a:spcBef>
              <a:defRPr sz="3640"/>
            </a:lvl1pPr>
          </a:lstStyle>
          <a:p>
            <a:pPr/>
            <a:r>
              <a:t>Lancement de la conception de Menu Maker prévue du —/—/2024 au —/—/2024</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9" name="6367dd4a5d859167c786b592_6259f7e78337c725752693cb_Sprint-planning-meeting.png" descr="6367dd4a5d859167c786b592_6259f7e78337c725752693cb_Sprint-planning-meeting.png"/>
          <p:cNvPicPr>
            <a:picLocks noChangeAspect="1"/>
          </p:cNvPicPr>
          <p:nvPr>
            <p:ph type="pic" idx="21"/>
          </p:nvPr>
        </p:nvPicPr>
        <p:blipFill>
          <a:blip r:embed="rId2">
            <a:extLst/>
          </a:blip>
          <a:srcRect l="7215" t="0" r="7215" b="0"/>
          <a:stretch>
            <a:fillRect/>
          </a:stretch>
        </p:blipFill>
        <p:spPr>
          <a:xfrm>
            <a:off x="11837473" y="3517462"/>
            <a:ext cx="12001501" cy="7012831"/>
          </a:xfrm>
          <a:prstGeom prst="rect">
            <a:avLst/>
          </a:prstGeom>
        </p:spPr>
      </p:pic>
      <p:sp>
        <p:nvSpPr>
          <p:cNvPr id="250" name="Collaboration et validation"/>
          <p:cNvSpPr txBox="1"/>
          <p:nvPr>
            <p:ph type="title"/>
          </p:nvPr>
        </p:nvSpPr>
        <p:spPr>
          <a:xfrm>
            <a:off x="1202483" y="1551482"/>
            <a:ext cx="9779001" cy="1689101"/>
          </a:xfrm>
          <a:prstGeom prst="rect">
            <a:avLst/>
          </a:prstGeom>
        </p:spPr>
        <p:txBody>
          <a:bodyPr/>
          <a:lstStyle>
            <a:lvl1pPr defTabSz="1560575">
              <a:defRPr spc="-64" sz="6400"/>
            </a:lvl1pPr>
          </a:lstStyle>
          <a:p>
            <a:pPr/>
            <a:r>
              <a:t>Collaboration et validation</a:t>
            </a:r>
          </a:p>
        </p:txBody>
      </p:sp>
      <p:sp>
        <p:nvSpPr>
          <p:cNvPr id="251" name="Chaque étape sera validée par le Product Owner avant que l’équipe ne passe à la suivante et une rencontre en visioconférence avec vous sera tenue chaque semaine.…"/>
          <p:cNvSpPr txBox="1"/>
          <p:nvPr>
            <p:ph type="body" sz="half" idx="1"/>
          </p:nvPr>
        </p:nvSpPr>
        <p:spPr>
          <a:xfrm>
            <a:off x="1206500" y="3441922"/>
            <a:ext cx="10209578" cy="9379496"/>
          </a:xfrm>
          <a:prstGeom prst="rect">
            <a:avLst/>
          </a:prstGeom>
        </p:spPr>
        <p:txBody>
          <a:bodyPr/>
          <a:lstStyle/>
          <a:p>
            <a:pPr marL="0" indent="0" defTabSz="280924">
              <a:spcBef>
                <a:spcPts val="3700"/>
              </a:spcBef>
              <a:buSzTx/>
              <a:buNone/>
              <a:defRPr sz="3160"/>
            </a:pPr>
            <a:r>
              <a:t>Chaque étape sera validée par le Product Owner avant que l’équipe ne passe à la suivante et une rencontre en visioconférence avec vous sera tenue chaque semaine. </a:t>
            </a:r>
          </a:p>
          <a:p>
            <a:pPr marL="0" indent="0" defTabSz="280924">
              <a:spcBef>
                <a:spcPts val="3700"/>
              </a:spcBef>
              <a:buSzTx/>
              <a:buNone/>
              <a:defRPr sz="3160"/>
            </a:pPr>
            <a:r>
              <a:t>Une sprint review organisée en présentielle avec toute l’équipe permettra de vous présenter les résultats du sprint qui vient de prendre fin afin de voir l’évolution du produit ainsi que de donner des retours. Ceci afin de planifier le prochain sprint.</a:t>
            </a:r>
          </a:p>
          <a:p>
            <a:pPr marL="0" indent="0" defTabSz="280924">
              <a:spcBef>
                <a:spcPts val="3700"/>
              </a:spcBef>
              <a:buSzTx/>
              <a:buNone/>
              <a:defRPr sz="3160"/>
            </a:pPr>
            <a:r>
              <a:t>Des démonstrations lors de phases de test peuvent  aussi être prévues.</a:t>
            </a:r>
          </a:p>
          <a:p>
            <a:pPr marL="0" indent="0" defTabSz="280924">
              <a:spcBef>
                <a:spcPts val="3700"/>
              </a:spcBef>
              <a:buSzTx/>
              <a:buNone/>
              <a:defRPr sz="3160"/>
            </a:pPr>
            <a:r>
              <a:t>Le but est d’avoir une collaboration continue entre l’équipe et vous tout au long du projet afin d’ajuster les priorités et besoins et d’assurer la livraison d’un produit qui vous satisfait pleinement</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Planification et communication"/>
          <p:cNvSpPr txBox="1"/>
          <p:nvPr>
            <p:ph type="title"/>
          </p:nvPr>
        </p:nvSpPr>
        <p:spPr>
          <a:xfrm>
            <a:off x="803654" y="635355"/>
            <a:ext cx="21971001" cy="1689101"/>
          </a:xfrm>
          <a:prstGeom prst="rect">
            <a:avLst/>
          </a:prstGeom>
        </p:spPr>
        <p:txBody>
          <a:bodyPr/>
          <a:lstStyle>
            <a:lvl1pPr defTabSz="2316479">
              <a:defRPr spc="-95" sz="9500"/>
            </a:lvl1pPr>
          </a:lstStyle>
          <a:p>
            <a:pPr/>
            <a:r>
              <a:t>Planification et communication</a:t>
            </a:r>
          </a:p>
        </p:txBody>
      </p:sp>
      <p:graphicFrame>
        <p:nvGraphicFramePr>
          <p:cNvPr id="254" name="Tableau 1"/>
          <p:cNvGraphicFramePr/>
          <p:nvPr/>
        </p:nvGraphicFramePr>
        <p:xfrm>
          <a:off x="2061454" y="5126292"/>
          <a:ext cx="19468101" cy="654113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485133"/>
                <a:gridCol w="6485133"/>
                <a:gridCol w="6485133"/>
              </a:tblGrid>
              <a:tr h="948593">
                <a:tc>
                  <a:txBody>
                    <a:bodyPr/>
                    <a:lstStyle/>
                    <a:p>
                      <a:pPr algn="ctr" defTabSz="914400">
                        <a:defRPr sz="1800"/>
                      </a:pPr>
                      <a:r>
                        <a:rPr sz="3200"/>
                        <a:t>Sprint 1</a:t>
                      </a:r>
                    </a:p>
                  </a:txBody>
                  <a:tcPr marL="50800" marR="50800" marT="50800" marB="50800" anchor="ctr" anchorCtr="0" horzOverflow="overflow">
                    <a:solidFill>
                      <a:schemeClr val="accent4">
                        <a:hueOff val="112711"/>
                        <a:satOff val="-6790"/>
                        <a:lumOff val="9859"/>
                      </a:schemeClr>
                    </a:solidFill>
                  </a:tcPr>
                </a:tc>
                <a:tc>
                  <a:txBody>
                    <a:bodyPr/>
                    <a:lstStyle/>
                    <a:p>
                      <a:pPr algn="ctr" defTabSz="914400">
                        <a:defRPr sz="1800"/>
                      </a:pPr>
                      <a:r>
                        <a:rPr sz="3200"/>
                        <a:t>Sprint 2</a:t>
                      </a:r>
                    </a:p>
                  </a:txBody>
                  <a:tcPr marL="50800" marR="50800" marT="50800" marB="50800" anchor="ctr" anchorCtr="0" horzOverflow="overflow">
                    <a:solidFill>
                      <a:schemeClr val="accent4">
                        <a:hueOff val="112711"/>
                        <a:satOff val="-6790"/>
                        <a:lumOff val="9859"/>
                      </a:schemeClr>
                    </a:solidFill>
                  </a:tcPr>
                </a:tc>
                <a:tc>
                  <a:txBody>
                    <a:bodyPr/>
                    <a:lstStyle/>
                    <a:p>
                      <a:pPr algn="ctr" defTabSz="914400">
                        <a:defRPr sz="1800"/>
                      </a:pPr>
                      <a:r>
                        <a:rPr sz="3200"/>
                        <a:t>Sprint 3</a:t>
                      </a:r>
                    </a:p>
                  </a:txBody>
                  <a:tcPr marL="50800" marR="50800" marT="50800" marB="50800" anchor="ctr" anchorCtr="0" horzOverflow="overflow">
                    <a:solidFill>
                      <a:schemeClr val="accent4">
                        <a:hueOff val="112711"/>
                        <a:satOff val="-6790"/>
                        <a:lumOff val="9859"/>
                      </a:schemeClr>
                    </a:solidFill>
                  </a:tcPr>
                </a:tc>
              </a:tr>
              <a:tr h="2140095">
                <a:tc>
                  <a:txBody>
                    <a:bodyPr/>
                    <a:lstStyle/>
                    <a:p>
                      <a:pPr algn="ctr" defTabSz="914400">
                        <a:defRPr sz="1800"/>
                      </a:pPr>
                      <a:r>
                        <a:rPr sz="3200"/>
                        <a:t>Semaine 1 : Rencontre en visioconférence</a:t>
                      </a:r>
                    </a:p>
                  </a:txBody>
                  <a:tcPr marL="50800" marR="50800" marT="50800" marB="50800" anchor="ctr" anchorCtr="0" horzOverflow="overflow">
                    <a:solidFill>
                      <a:schemeClr val="accent1">
                        <a:hueOff val="-181383"/>
                        <a:satOff val="15108"/>
                        <a:lumOff val="14987"/>
                      </a:schemeClr>
                    </a:solidFill>
                  </a:tcPr>
                </a:tc>
                <a:tc>
                  <a:txBody>
                    <a:bodyPr/>
                    <a:lstStyle/>
                    <a:p>
                      <a:pPr algn="ctr" defTabSz="914400">
                        <a:defRPr sz="1800"/>
                      </a:pPr>
                      <a:r>
                        <a:rPr sz="3200"/>
                        <a:t>Semaine 1 : Rencontre en visioconférence</a:t>
                      </a:r>
                    </a:p>
                  </a:txBody>
                  <a:tcPr marL="50800" marR="50800" marT="50800" marB="50800" anchor="ctr" anchorCtr="0" horzOverflow="overflow">
                    <a:solidFill>
                      <a:schemeClr val="accent1">
                        <a:hueOff val="-181383"/>
                        <a:satOff val="15108"/>
                        <a:lumOff val="14987"/>
                      </a:schemeClr>
                    </a:solidFill>
                  </a:tcPr>
                </a:tc>
                <a:tc>
                  <a:txBody>
                    <a:bodyPr/>
                    <a:lstStyle/>
                    <a:p>
                      <a:pPr algn="ctr" defTabSz="914400">
                        <a:defRPr sz="1800"/>
                      </a:pPr>
                      <a:r>
                        <a:rPr sz="3200"/>
                        <a:t>Semaine 1 : Rencontre en visioconférence</a:t>
                      </a:r>
                    </a:p>
                  </a:txBody>
                  <a:tcPr marL="50800" marR="50800" marT="50800" marB="50800" anchor="ctr" anchorCtr="0" horzOverflow="overflow">
                    <a:solidFill>
                      <a:schemeClr val="accent1">
                        <a:hueOff val="-181383"/>
                        <a:satOff val="15108"/>
                        <a:lumOff val="14987"/>
                      </a:schemeClr>
                    </a:solidFill>
                  </a:tcPr>
                </a:tc>
              </a:tr>
              <a:tr h="2140095">
                <a:tc>
                  <a:txBody>
                    <a:bodyPr/>
                    <a:lstStyle/>
                    <a:p>
                      <a:pPr algn="ctr" defTabSz="914400">
                        <a:defRPr sz="1800"/>
                      </a:pPr>
                      <a:r>
                        <a:rPr sz="3200"/>
                        <a:t>Semaine 2 : Rencontre en présentiel pour la Sprint Review</a:t>
                      </a:r>
                    </a:p>
                  </a:txBody>
                  <a:tcPr marL="50800" marR="50800" marT="50800" marB="50800" anchor="ctr" anchorCtr="0" horzOverflow="overflow">
                    <a:solidFill>
                      <a:schemeClr val="accent1">
                        <a:hueOff val="-181383"/>
                        <a:satOff val="15108"/>
                        <a:lumOff val="14987"/>
                      </a:schemeClr>
                    </a:solidFill>
                  </a:tcPr>
                </a:tc>
                <a:tc>
                  <a:txBody>
                    <a:bodyPr/>
                    <a:lstStyle/>
                    <a:p>
                      <a:pPr algn="ctr" defTabSz="914400">
                        <a:defRPr sz="1800"/>
                      </a:pPr>
                      <a:r>
                        <a:rPr sz="3200"/>
                        <a:t>Semaine 2 : Rencontre en présentiel pour la Sprint Review</a:t>
                      </a:r>
                    </a:p>
                  </a:txBody>
                  <a:tcPr marL="50800" marR="50800" marT="50800" marB="50800" anchor="ctr" anchorCtr="0" horzOverflow="overflow">
                    <a:solidFill>
                      <a:schemeClr val="accent1">
                        <a:hueOff val="-181383"/>
                        <a:satOff val="15108"/>
                        <a:lumOff val="14987"/>
                      </a:schemeClr>
                    </a:solidFill>
                  </a:tcPr>
                </a:tc>
                <a:tc>
                  <a:txBody>
                    <a:bodyPr/>
                    <a:lstStyle/>
                    <a:p>
                      <a:pPr algn="ctr" defTabSz="914400">
                        <a:defRPr sz="1800"/>
                      </a:pPr>
                      <a:r>
                        <a:rPr sz="3200"/>
                        <a:t>Semaine 2 : Rencontre en présentiel pour la Sprint Review</a:t>
                      </a:r>
                    </a:p>
                  </a:txBody>
                  <a:tcPr marL="50800" marR="50800" marT="50800" marB="50800" anchor="ctr" anchorCtr="0" horzOverflow="overflow">
                    <a:solidFill>
                      <a:schemeClr val="accent1">
                        <a:hueOff val="-181383"/>
                        <a:satOff val="15108"/>
                        <a:lumOff val="14987"/>
                      </a:schemeClr>
                    </a:solidFill>
                  </a:tcPr>
                </a:tc>
              </a:tr>
            </a:tbl>
          </a:graphicData>
        </a:graphic>
      </p:graphicFrame>
      <p:sp>
        <p:nvSpPr>
          <p:cNvPr id="255" name="Lancement de la conception de Menu Maker prévue du —/—/2024 au —/—/2024"/>
          <p:cNvSpPr txBox="1"/>
          <p:nvPr/>
        </p:nvSpPr>
        <p:spPr>
          <a:xfrm>
            <a:off x="917262" y="2521258"/>
            <a:ext cx="18425118" cy="10291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Lancement de la conception de Menu Maker prévue du —/—/2024 au —/—/2024</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57" name="Fin de la présentation"/>
          <p:cNvSpPr txBox="1"/>
          <p:nvPr>
            <p:ph type="title" idx="4294967295"/>
          </p:nvPr>
        </p:nvSpPr>
        <p:spPr>
          <a:xfrm>
            <a:off x="1206500" y="1156329"/>
            <a:ext cx="21971000" cy="1689101"/>
          </a:xfrm>
          <a:prstGeom prst="rect">
            <a:avLst/>
          </a:prstGeom>
        </p:spPr>
        <p:txBody>
          <a:bodyPr/>
          <a:lstStyle>
            <a:lvl1pPr defTabSz="2316479">
              <a:defRPr spc="-95" sz="9500"/>
            </a:lvl1pPr>
          </a:lstStyle>
          <a:p>
            <a:pPr/>
            <a:r>
              <a:t>Fin de la présentation</a:t>
            </a:r>
          </a:p>
        </p:txBody>
      </p:sp>
      <p:sp>
        <p:nvSpPr>
          <p:cNvPr id="258" name="En route vers Menu Maker"/>
          <p:cNvSpPr txBox="1"/>
          <p:nvPr>
            <p:ph type="body" sz="quarter" idx="4294967295"/>
          </p:nvPr>
        </p:nvSpPr>
        <p:spPr>
          <a:xfrm>
            <a:off x="1762093" y="11486687"/>
            <a:ext cx="21676072" cy="1531879"/>
          </a:xfrm>
          <a:prstGeom prst="rect">
            <a:avLst/>
          </a:prstGeom>
        </p:spPr>
        <p:txBody>
          <a:bodyPr/>
          <a:lstStyle>
            <a:lvl1pPr marL="0" indent="0" algn="r" defTabSz="2097023">
              <a:lnSpc>
                <a:spcPct val="90000"/>
              </a:lnSpc>
              <a:spcBef>
                <a:spcPts val="0"/>
              </a:spcBef>
              <a:buSzTx/>
              <a:buNone/>
              <a:defRPr spc="-85" sz="8600">
                <a:latin typeface="+mn-lt"/>
                <a:ea typeface="+mn-ea"/>
                <a:cs typeface="+mn-cs"/>
                <a:sym typeface="Produkt Extralight"/>
              </a:defRPr>
            </a:lvl1pPr>
          </a:lstStyle>
          <a:p>
            <a:pPr/>
            <a:r>
              <a:t>En route vers Menu Maker</a:t>
            </a:r>
          </a:p>
        </p:txBody>
      </p:sp>
      <p:pic>
        <p:nvPicPr>
          <p:cNvPr id="259" name="Capture d’écran 2024-01-09 à 20.14.27.png" descr="Capture d’écran 2024-01-09 à 20.14.27.png"/>
          <p:cNvPicPr>
            <a:picLocks noChangeAspect="1"/>
          </p:cNvPicPr>
          <p:nvPr>
            <p:ph type="pic" idx="23"/>
          </p:nvPr>
        </p:nvPicPr>
        <p:blipFill>
          <a:blip r:embed="rId3">
            <a:extLst/>
          </a:blip>
          <a:srcRect l="0" t="9384" r="0" b="9384"/>
          <a:stretch>
            <a:fillRect/>
          </a:stretch>
        </p:blipFill>
        <p:spPr>
          <a:xfrm>
            <a:off x="5851525" y="3595771"/>
            <a:ext cx="12680804" cy="7140576"/>
          </a:xfrm>
          <a:prstGeom prst="rect">
            <a:avLst/>
          </a:prstGeom>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Voici la présentation des solutions techniques prévues pour la réalisation du site Menu Maker by Qwenta…"/>
          <p:cNvSpPr txBox="1"/>
          <p:nvPr>
            <p:ph type="body" sz="half" idx="1"/>
          </p:nvPr>
        </p:nvSpPr>
        <p:spPr>
          <a:xfrm>
            <a:off x="1157134" y="5101588"/>
            <a:ext cx="22069732" cy="4590060"/>
          </a:xfrm>
          <a:prstGeom prst="rect">
            <a:avLst/>
          </a:prstGeom>
        </p:spPr>
        <p:txBody>
          <a:bodyPr/>
          <a:lstStyle/>
          <a:p>
            <a:pPr/>
            <a:r>
              <a:t>Voici la présentation des solutions techniques prévues pour la réalisation du site Menu Maker by Qwenta</a:t>
            </a:r>
          </a:p>
          <a:p>
            <a:pPr/>
            <a:r>
              <a:t>Un site permettant aux restaurateurs d’afficher et de mettre en page leurs menus facilement, en quelques clics. </a:t>
            </a:r>
          </a:p>
        </p:txBody>
      </p:sp>
      <p:sp>
        <p:nvSpPr>
          <p:cNvPr id="176" name="Préambule"/>
          <p:cNvSpPr txBox="1"/>
          <p:nvPr>
            <p:ph type="title"/>
          </p:nvPr>
        </p:nvSpPr>
        <p:spPr>
          <a:xfrm>
            <a:off x="1206500" y="2357173"/>
            <a:ext cx="21971000" cy="1689101"/>
          </a:xfrm>
          <a:prstGeom prst="rect">
            <a:avLst/>
          </a:prstGeom>
        </p:spPr>
        <p:txBody>
          <a:bodyPr/>
          <a:lstStyle>
            <a:lvl1pPr defTabSz="2316479">
              <a:defRPr spc="-95" sz="9500"/>
            </a:lvl1pPr>
          </a:lstStyle>
          <a:p>
            <a:pPr/>
            <a:r>
              <a:t>Préambule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8" name="Nous avions à notre disposition les documents qui synthétisent vos besoins pour la conception de votre site Menu Maker.…"/>
          <p:cNvSpPr txBox="1"/>
          <p:nvPr>
            <p:ph type="body" sz="quarter" idx="1"/>
          </p:nvPr>
        </p:nvSpPr>
        <p:spPr>
          <a:xfrm>
            <a:off x="1917403" y="2447547"/>
            <a:ext cx="7841269" cy="8256012"/>
          </a:xfrm>
          <a:prstGeom prst="rect">
            <a:avLst/>
          </a:prstGeom>
        </p:spPr>
        <p:txBody>
          <a:bodyPr/>
          <a:lstStyle/>
          <a:p>
            <a:pPr defTabSz="337820">
              <a:spcBef>
                <a:spcPts val="5700"/>
              </a:spcBef>
              <a:defRPr sz="4750"/>
            </a:pPr>
            <a:r>
              <a:t>Nous avions à notre disposition les documents qui synthétisent vos besoins pour la conception de votre site Menu Maker.</a:t>
            </a:r>
          </a:p>
          <a:p>
            <a:pPr defTabSz="337820">
              <a:spcBef>
                <a:spcPts val="5700"/>
              </a:spcBef>
              <a:defRPr sz="4750"/>
            </a:pPr>
            <a:r>
              <a:t>La solution technique permet de présenter les technologies choisies pour répondre à vos attentes.</a:t>
            </a:r>
          </a:p>
        </p:txBody>
      </p:sp>
      <p:pic>
        <p:nvPicPr>
          <p:cNvPr id="179" name="Capture d’écran 2024-01-09 à 20.40.07.png" descr="Capture d’écran 2024-01-09 à 20.40.07.png"/>
          <p:cNvPicPr>
            <a:picLocks noChangeAspect="1"/>
          </p:cNvPicPr>
          <p:nvPr/>
        </p:nvPicPr>
        <p:blipFill>
          <a:blip r:embed="rId3">
            <a:extLst/>
          </a:blip>
          <a:srcRect l="0" t="10165" r="0" b="10165"/>
          <a:stretch>
            <a:fillRect/>
          </a:stretch>
        </p:blipFill>
        <p:spPr>
          <a:xfrm>
            <a:off x="18365382" y="4204111"/>
            <a:ext cx="2861116" cy="3269847"/>
          </a:xfrm>
          <a:prstGeom prst="rect">
            <a:avLst/>
          </a:prstGeom>
          <a:ln w="12700">
            <a:miter lim="400000"/>
          </a:ln>
        </p:spPr>
      </p:pic>
      <p:pic>
        <p:nvPicPr>
          <p:cNvPr id="180" name="Capture d’écran 2024-01-09 à 20.40.51.png" descr="Capture d’écran 2024-01-09 à 20.40.51.png"/>
          <p:cNvPicPr>
            <a:picLocks noChangeAspect="1"/>
          </p:cNvPicPr>
          <p:nvPr/>
        </p:nvPicPr>
        <p:blipFill>
          <a:blip r:embed="rId4">
            <a:extLst/>
          </a:blip>
          <a:srcRect l="444" t="0" r="444" b="0"/>
          <a:stretch>
            <a:fillRect/>
          </a:stretch>
        </p:blipFill>
        <p:spPr>
          <a:xfrm>
            <a:off x="17151498" y="6092232"/>
            <a:ext cx="2971685" cy="2125544"/>
          </a:xfrm>
          <a:prstGeom prst="rect">
            <a:avLst/>
          </a:prstGeom>
          <a:ln w="12700">
            <a:miter lim="400000"/>
          </a:ln>
        </p:spPr>
      </p:pic>
      <p:pic>
        <p:nvPicPr>
          <p:cNvPr id="181" name="Capture d’écran 2024-01-09 à 20.40.22.png" descr="Capture d’écran 2024-01-09 à 20.40.22.png"/>
          <p:cNvPicPr>
            <a:picLocks noChangeAspect="1"/>
          </p:cNvPicPr>
          <p:nvPr/>
        </p:nvPicPr>
        <p:blipFill>
          <a:blip r:embed="rId5">
            <a:extLst/>
          </a:blip>
          <a:srcRect l="2430" t="0" r="2430" b="0"/>
          <a:stretch>
            <a:fillRect/>
          </a:stretch>
        </p:blipFill>
        <p:spPr>
          <a:xfrm>
            <a:off x="19605341" y="6808145"/>
            <a:ext cx="2583190" cy="1689098"/>
          </a:xfrm>
          <a:prstGeom prst="rect">
            <a:avLst/>
          </a:prstGeom>
          <a:ln w="12700">
            <a:miter lim="400000"/>
          </a:ln>
        </p:spPr>
      </p:pic>
      <p:pic>
        <p:nvPicPr>
          <p:cNvPr id="182" name="Capture d’écran 2024-01-09 à 20.47.36.png" descr="Capture d’écran 2024-01-09 à 20.47.36.png"/>
          <p:cNvPicPr>
            <a:picLocks noChangeAspect="1"/>
          </p:cNvPicPr>
          <p:nvPr/>
        </p:nvPicPr>
        <p:blipFill>
          <a:blip r:embed="rId6">
            <a:extLst/>
          </a:blip>
          <a:srcRect l="1545" t="697" r="1545" b="13935"/>
          <a:stretch>
            <a:fillRect/>
          </a:stretch>
        </p:blipFill>
        <p:spPr>
          <a:xfrm>
            <a:off x="13202527" y="2586385"/>
            <a:ext cx="2619557" cy="3269954"/>
          </a:xfrm>
          <a:prstGeom prst="rect">
            <a:avLst/>
          </a:prstGeom>
          <a:ln w="12700">
            <a:miter lim="400000"/>
          </a:ln>
        </p:spPr>
      </p:pic>
      <p:sp>
        <p:nvSpPr>
          <p:cNvPr id="183" name="Les maquettes"/>
          <p:cNvSpPr txBox="1"/>
          <p:nvPr/>
        </p:nvSpPr>
        <p:spPr>
          <a:xfrm>
            <a:off x="18038416" y="8901591"/>
            <a:ext cx="3515005" cy="68498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ctr" defTabSz="241808">
              <a:spcBef>
                <a:spcPts val="4000"/>
              </a:spcBef>
              <a:defRPr sz="3400"/>
            </a:lvl1pPr>
          </a:lstStyle>
          <a:p>
            <a:pPr/>
            <a:r>
              <a:t>Les maquettes</a:t>
            </a:r>
          </a:p>
        </p:txBody>
      </p:sp>
      <p:sp>
        <p:nvSpPr>
          <p:cNvPr id="184" name="Les spécifications fonctionnelles"/>
          <p:cNvSpPr txBox="1"/>
          <p:nvPr/>
        </p:nvSpPr>
        <p:spPr>
          <a:xfrm>
            <a:off x="12867030" y="5941720"/>
            <a:ext cx="3290369" cy="126766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ctr" defTabSz="224027">
              <a:spcBef>
                <a:spcPts val="3700"/>
              </a:spcBef>
              <a:defRPr sz="3150"/>
            </a:lvl1pPr>
          </a:lstStyle>
          <a:p>
            <a:pPr/>
            <a:r>
              <a:t>Les spécifications fonctionnelles</a:t>
            </a:r>
          </a:p>
        </p:txBody>
      </p:sp>
      <p:pic>
        <p:nvPicPr>
          <p:cNvPr id="185" name="Capture d’écran 2024-01-09 à 20.59.19.png" descr="Capture d’écran 2024-01-09 à 20.59.19.png"/>
          <p:cNvPicPr>
            <a:picLocks noChangeAspect="1"/>
          </p:cNvPicPr>
          <p:nvPr/>
        </p:nvPicPr>
        <p:blipFill>
          <a:blip r:embed="rId7">
            <a:extLst/>
          </a:blip>
          <a:srcRect l="6487" t="0" r="6487" b="0"/>
          <a:stretch>
            <a:fillRect/>
          </a:stretch>
        </p:blipFill>
        <p:spPr>
          <a:xfrm>
            <a:off x="13854133" y="8192571"/>
            <a:ext cx="2619557" cy="3269953"/>
          </a:xfrm>
          <a:prstGeom prst="rect">
            <a:avLst/>
          </a:prstGeom>
          <a:ln w="12700">
            <a:miter lim="400000"/>
          </a:ln>
        </p:spPr>
      </p:pic>
      <p:sp>
        <p:nvSpPr>
          <p:cNvPr id="186" name="Les user stories"/>
          <p:cNvSpPr txBox="1"/>
          <p:nvPr/>
        </p:nvSpPr>
        <p:spPr>
          <a:xfrm>
            <a:off x="13406319" y="11711009"/>
            <a:ext cx="3515004" cy="68498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ctr" defTabSz="241808">
              <a:spcBef>
                <a:spcPts val="4000"/>
              </a:spcBef>
              <a:defRPr sz="3400"/>
            </a:lvl1pPr>
          </a:lstStyle>
          <a:p>
            <a:pPr/>
            <a:r>
              <a:t>Les user stories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Spécifications techniques"/>
          <p:cNvSpPr txBox="1"/>
          <p:nvPr>
            <p:ph type="title"/>
          </p:nvPr>
        </p:nvSpPr>
        <p:spPr>
          <a:prstGeom prst="rect">
            <a:avLst/>
          </a:prstGeom>
        </p:spPr>
        <p:txBody>
          <a:bodyPr/>
          <a:lstStyle/>
          <a:p>
            <a:pPr/>
            <a:r>
              <a:t>Spécifications techniques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0" name="maxresdefault.jpg" descr="maxresdefault.jpg"/>
          <p:cNvPicPr>
            <a:picLocks noChangeAspect="1"/>
          </p:cNvPicPr>
          <p:nvPr>
            <p:ph type="pic" idx="21"/>
          </p:nvPr>
        </p:nvPicPr>
        <p:blipFill>
          <a:blip r:embed="rId2">
            <a:extLst/>
          </a:blip>
          <a:srcRect l="59181" t="21292" r="2314" b="478"/>
          <a:stretch>
            <a:fillRect/>
          </a:stretch>
        </p:blipFill>
        <p:spPr>
          <a:xfrm>
            <a:off x="12874304" y="0"/>
            <a:ext cx="12001501" cy="13716000"/>
          </a:xfrm>
          <a:prstGeom prst="rect">
            <a:avLst/>
          </a:prstGeom>
        </p:spPr>
      </p:pic>
      <p:sp>
        <p:nvSpPr>
          <p:cNvPr id="191" name="Technologies"/>
          <p:cNvSpPr txBox="1"/>
          <p:nvPr>
            <p:ph type="title"/>
          </p:nvPr>
        </p:nvSpPr>
        <p:spPr>
          <a:xfrm>
            <a:off x="1206500" y="1796142"/>
            <a:ext cx="9779000" cy="1689101"/>
          </a:xfrm>
          <a:prstGeom prst="rect">
            <a:avLst/>
          </a:prstGeom>
        </p:spPr>
        <p:txBody>
          <a:bodyPr/>
          <a:lstStyle>
            <a:lvl1pPr defTabSz="2316479">
              <a:defRPr spc="-95" sz="9500"/>
            </a:lvl1pPr>
          </a:lstStyle>
          <a:p>
            <a:pPr/>
            <a:r>
              <a:t>Technologies</a:t>
            </a:r>
          </a:p>
        </p:txBody>
      </p:sp>
      <p:sp>
        <p:nvSpPr>
          <p:cNvPr id="192" name="Pour le développement du site Menu Maker, nous avons opté pour un ensemble de technologie couramment utilisée pour le développement web, comprenant la base de données MongoDB, le framework ExpressJS, la bibliothèque React et Node.js.…"/>
          <p:cNvSpPr txBox="1"/>
          <p:nvPr>
            <p:ph type="body" sz="half" idx="1"/>
          </p:nvPr>
        </p:nvSpPr>
        <p:spPr>
          <a:prstGeom prst="rect">
            <a:avLst/>
          </a:prstGeom>
        </p:spPr>
        <p:txBody>
          <a:bodyPr/>
          <a:lstStyle/>
          <a:p>
            <a:pPr marL="0" indent="0">
              <a:buSzTx/>
              <a:buNone/>
            </a:pPr>
            <a:r>
              <a:t>Pour le développement du site Menu Maker, nous avons opté pour un ensemble de technologie couramment utilisée pour le développement web, comprenant la base de données MongoDB, le framework ExpressJS, la bibliothèque React et Node.js.</a:t>
            </a:r>
          </a:p>
          <a:p>
            <a:pPr marL="0" indent="0">
              <a:buSzTx/>
              <a:buNone/>
            </a:pPr>
            <a:r>
              <a:t>Ensemble, ces technologies permettent de créer des sites web modernes et évolutifs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React"/>
          <p:cNvSpPr txBox="1"/>
          <p:nvPr>
            <p:ph type="body" idx="22"/>
          </p:nvPr>
        </p:nvSpPr>
        <p:spPr>
          <a:prstGeom prst="rect">
            <a:avLst/>
          </a:prstGeom>
          <a:extLst>
            <a:ext uri="{C572A759-6A51-4108-AA02-DFA0A04FC94B}">
              <ma14:wrappingTextBoxFlag xmlns:ma14="http://schemas.microsoft.com/office/mac/drawingml/2011/main" val="1"/>
            </a:ext>
          </a:extLst>
        </p:spPr>
        <p:txBody>
          <a:bodyPr/>
          <a:lstStyle>
            <a:lvl1pPr defTabSz="1341120">
              <a:lnSpc>
                <a:spcPct val="90000"/>
              </a:lnSpc>
              <a:defRPr spc="-55"/>
            </a:lvl1pPr>
          </a:lstStyle>
          <a:p>
            <a:pPr/>
            <a:r>
              <a:t>React</a:t>
            </a:r>
          </a:p>
        </p:txBody>
      </p:sp>
      <p:sp>
        <p:nvSpPr>
          <p:cNvPr id="195" name="Front end"/>
          <p:cNvSpPr txBox="1"/>
          <p:nvPr>
            <p:ph type="title"/>
          </p:nvPr>
        </p:nvSpPr>
        <p:spPr>
          <a:prstGeom prst="rect">
            <a:avLst/>
          </a:prstGeom>
        </p:spPr>
        <p:txBody>
          <a:bodyPr/>
          <a:lstStyle>
            <a:lvl1pPr defTabSz="2316479">
              <a:defRPr spc="-95" sz="9500"/>
            </a:lvl1pPr>
          </a:lstStyle>
          <a:p>
            <a:pPr/>
            <a:r>
              <a:t>Front end</a:t>
            </a:r>
          </a:p>
        </p:txBody>
      </p:sp>
      <p:sp>
        <p:nvSpPr>
          <p:cNvPr id="196" name="React est l’une des bibliothèques JavaScript les plus populaires pour construire des interfaces web.…"/>
          <p:cNvSpPr txBox="1"/>
          <p:nvPr>
            <p:ph type="body" sz="half" idx="1"/>
          </p:nvPr>
        </p:nvSpPr>
        <p:spPr>
          <a:xfrm>
            <a:off x="1206500" y="3824155"/>
            <a:ext cx="9779000" cy="8256012"/>
          </a:xfrm>
          <a:prstGeom prst="rect">
            <a:avLst/>
          </a:prstGeom>
        </p:spPr>
        <p:txBody>
          <a:bodyPr/>
          <a:lstStyle/>
          <a:p>
            <a:pPr marL="0" indent="0" defTabSz="305815">
              <a:spcBef>
                <a:spcPts val="4000"/>
              </a:spcBef>
              <a:buSzTx/>
              <a:buNone/>
              <a:defRPr sz="3440"/>
            </a:pPr>
            <a:r>
              <a:t>React est l’une des bibliothèques JavaScript les plus populaires pour construire des interfaces web. </a:t>
            </a:r>
          </a:p>
          <a:p>
            <a:pPr marL="0" indent="0" defTabSz="305815">
              <a:spcBef>
                <a:spcPts val="4000"/>
              </a:spcBef>
              <a:buSzTx/>
              <a:buNone/>
              <a:defRPr sz="3440"/>
            </a:pPr>
            <a:r>
              <a:t>Elle permettra de créer la partie visible de  l’ensemble des pages du site.</a:t>
            </a:r>
          </a:p>
          <a:p>
            <a:pPr marL="0" indent="0" defTabSz="305815">
              <a:spcBef>
                <a:spcPts val="4000"/>
              </a:spcBef>
              <a:buSzTx/>
              <a:buNone/>
              <a:defRPr sz="3440"/>
            </a:pPr>
            <a:r>
              <a:t>Utilisée par les entreprises géantes de la Tech comme Facebook, X ou Netflix. </a:t>
            </a:r>
          </a:p>
          <a:p>
            <a:pPr marL="0" indent="0" defTabSz="305815">
              <a:spcBef>
                <a:spcPts val="4000"/>
              </a:spcBef>
              <a:buSzTx/>
              <a:buNone/>
              <a:defRPr sz="3440"/>
            </a:pPr>
            <a:r>
              <a:t>Son approche par composants réutilisables en fait un outil particulièrement modulaire pour  un développement  qui s’adaptera en fonction du résultat souhaité.</a:t>
            </a:r>
          </a:p>
        </p:txBody>
      </p:sp>
      <p:pic>
        <p:nvPicPr>
          <p:cNvPr id="197" name="1691237436149.png" descr="1691237436149.png"/>
          <p:cNvPicPr>
            <a:picLocks noChangeAspect="1"/>
          </p:cNvPicPr>
          <p:nvPr/>
        </p:nvPicPr>
        <p:blipFill>
          <a:blip r:embed="rId2">
            <a:extLst/>
          </a:blip>
          <a:srcRect l="5805" t="0" r="2628" b="0"/>
          <a:stretch>
            <a:fillRect/>
          </a:stretch>
        </p:blipFill>
        <p:spPr>
          <a:xfrm>
            <a:off x="11327658" y="6641782"/>
            <a:ext cx="13659845" cy="6072468"/>
          </a:xfrm>
          <a:prstGeom prst="rect">
            <a:avLst/>
          </a:prstGeom>
          <a:ln w="12700">
            <a:miter lim="400000"/>
          </a:ln>
        </p:spPr>
      </p:pic>
      <p:pic>
        <p:nvPicPr>
          <p:cNvPr id="198" name="thumb_bigger_formation-react.png" descr="thumb_bigger_formation-react.png"/>
          <p:cNvPicPr>
            <a:picLocks noChangeAspect="1"/>
          </p:cNvPicPr>
          <p:nvPr/>
        </p:nvPicPr>
        <p:blipFill>
          <a:blip r:embed="rId3">
            <a:extLst/>
          </a:blip>
          <a:stretch>
            <a:fillRect/>
          </a:stretch>
        </p:blipFill>
        <p:spPr>
          <a:xfrm>
            <a:off x="15868693" y="1263509"/>
            <a:ext cx="4719954" cy="4214244"/>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0" name="1_opB5yQEB-0cEReKU4aNWCQ.jpeg" descr="1_opB5yQEB-0cEReKU4aNWCQ.jpeg"/>
          <p:cNvPicPr>
            <a:picLocks noChangeAspect="1"/>
          </p:cNvPicPr>
          <p:nvPr>
            <p:ph type="pic" idx="21"/>
          </p:nvPr>
        </p:nvPicPr>
        <p:blipFill>
          <a:blip r:embed="rId2">
            <a:extLst/>
          </a:blip>
          <a:srcRect l="15" t="1703" r="0" b="1703"/>
          <a:stretch>
            <a:fillRect/>
          </a:stretch>
        </p:blipFill>
        <p:spPr>
          <a:xfrm>
            <a:off x="10625988" y="4669537"/>
            <a:ext cx="13819586" cy="7979226"/>
          </a:xfrm>
          <a:prstGeom prst="rect">
            <a:avLst/>
          </a:prstGeom>
        </p:spPr>
      </p:pic>
      <p:sp>
        <p:nvSpPr>
          <p:cNvPr id="201" name="NodeJS et ExpressJS"/>
          <p:cNvSpPr txBox="1"/>
          <p:nvPr>
            <p:ph type="body" idx="22"/>
          </p:nvPr>
        </p:nvSpPr>
        <p:spPr>
          <a:prstGeom prst="rect">
            <a:avLst/>
          </a:prstGeom>
          <a:extLst>
            <a:ext uri="{C572A759-6A51-4108-AA02-DFA0A04FC94B}">
              <ma14:wrappingTextBoxFlag xmlns:ma14="http://schemas.microsoft.com/office/mac/drawingml/2011/main" val="1"/>
            </a:ext>
          </a:extLst>
        </p:spPr>
        <p:txBody>
          <a:bodyPr/>
          <a:lstStyle/>
          <a:p>
            <a:pPr/>
            <a:r>
              <a:t>NodeJS et ExpressJS</a:t>
            </a:r>
          </a:p>
        </p:txBody>
      </p:sp>
      <p:sp>
        <p:nvSpPr>
          <p:cNvPr id="202" name="Back end"/>
          <p:cNvSpPr txBox="1"/>
          <p:nvPr>
            <p:ph type="title"/>
          </p:nvPr>
        </p:nvSpPr>
        <p:spPr>
          <a:prstGeom prst="rect">
            <a:avLst/>
          </a:prstGeom>
        </p:spPr>
        <p:txBody>
          <a:bodyPr/>
          <a:lstStyle>
            <a:lvl1pPr defTabSz="2316479">
              <a:defRPr spc="-95" sz="9500"/>
            </a:lvl1pPr>
          </a:lstStyle>
          <a:p>
            <a:pPr/>
            <a:r>
              <a:t>Back end</a:t>
            </a:r>
          </a:p>
        </p:txBody>
      </p:sp>
      <p:sp>
        <p:nvSpPr>
          <p:cNvPr id="203" name="NodeJS est une plateforme de développement et ExpressJS est un framework web assistant NodeJS.…"/>
          <p:cNvSpPr txBox="1"/>
          <p:nvPr>
            <p:ph type="body" sz="half" idx="1"/>
          </p:nvPr>
        </p:nvSpPr>
        <p:spPr>
          <a:xfrm>
            <a:off x="1206500" y="4177225"/>
            <a:ext cx="9301850" cy="8914982"/>
          </a:xfrm>
          <a:prstGeom prst="rect">
            <a:avLst/>
          </a:prstGeom>
        </p:spPr>
        <p:txBody>
          <a:bodyPr/>
          <a:lstStyle/>
          <a:p>
            <a:pPr marL="0" indent="0" defTabSz="337820">
              <a:spcBef>
                <a:spcPts val="4400"/>
              </a:spcBef>
              <a:buSzTx/>
              <a:buNone/>
              <a:defRPr sz="3800"/>
            </a:pPr>
            <a:r>
              <a:t>NodeJS est une plateforme de développement et ExpressJS est un framework web assistant NodeJS.</a:t>
            </a:r>
          </a:p>
          <a:p>
            <a:pPr marL="0" indent="0" defTabSz="337820">
              <a:spcBef>
                <a:spcPts val="4400"/>
              </a:spcBef>
              <a:buSzTx/>
              <a:buNone/>
              <a:defRPr sz="3800"/>
            </a:pPr>
            <a:r>
              <a:t>Nous les utiliserons pour créer une API qui est une interface qui simplifiera les interactions de l’utilisateur depuis son navigateur vers notre serveur. </a:t>
            </a:r>
          </a:p>
          <a:p>
            <a:pPr marL="0" indent="0" defTabSz="337820">
              <a:spcBef>
                <a:spcPts val="4400"/>
              </a:spcBef>
              <a:buSzTx/>
              <a:buNone/>
              <a:defRPr sz="3800"/>
            </a:pPr>
            <a:r>
              <a:t>Comme par exemple les demandes de création, modification et suppression de menus ou catégories ou même leurs demandes de connexion et déconnexion.</a:t>
            </a:r>
          </a:p>
        </p:txBody>
      </p:sp>
      <p:pic>
        <p:nvPicPr>
          <p:cNvPr id="204" name="1*f7ztMaMM0etsFHpEfkdiwA.png" descr="1*f7ztMaMM0etsFHpEfkdiwA.png"/>
          <p:cNvPicPr>
            <a:picLocks noChangeAspect="1"/>
          </p:cNvPicPr>
          <p:nvPr/>
        </p:nvPicPr>
        <p:blipFill>
          <a:blip r:embed="rId3">
            <a:extLst/>
          </a:blip>
          <a:srcRect l="1" t="0" r="0" b="0"/>
          <a:stretch>
            <a:fillRect/>
          </a:stretch>
        </p:blipFill>
        <p:spPr>
          <a:xfrm rot="34913">
            <a:off x="14777307" y="499874"/>
            <a:ext cx="5155407" cy="3642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558" y="0"/>
                </a:moveTo>
                <a:lnTo>
                  <a:pt x="66" y="1"/>
                </a:lnTo>
                <a:lnTo>
                  <a:pt x="0" y="10667"/>
                </a:lnTo>
                <a:lnTo>
                  <a:pt x="1" y="21475"/>
                </a:lnTo>
                <a:lnTo>
                  <a:pt x="10042" y="21600"/>
                </a:lnTo>
                <a:lnTo>
                  <a:pt x="21533" y="21599"/>
                </a:lnTo>
                <a:lnTo>
                  <a:pt x="21600" y="10801"/>
                </a:lnTo>
                <a:lnTo>
                  <a:pt x="21600" y="125"/>
                </a:lnTo>
                <a:lnTo>
                  <a:pt x="11558" y="0"/>
                </a:lnTo>
                <a:close/>
              </a:path>
            </a:pathLst>
          </a:cu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6" name="hierachy.png" descr="hierachy.png"/>
          <p:cNvPicPr>
            <a:picLocks noChangeAspect="1"/>
          </p:cNvPicPr>
          <p:nvPr>
            <p:ph type="pic" idx="21"/>
          </p:nvPr>
        </p:nvPicPr>
        <p:blipFill>
          <a:blip r:embed="rId2">
            <a:extLst/>
          </a:blip>
          <a:srcRect l="0" t="0" r="0" b="0"/>
          <a:stretch>
            <a:fillRect/>
          </a:stretch>
        </p:blipFill>
        <p:spPr>
          <a:xfrm>
            <a:off x="11265028" y="4720742"/>
            <a:ext cx="13118972" cy="8018610"/>
          </a:xfrm>
          <a:prstGeom prst="rect">
            <a:avLst/>
          </a:prstGeom>
        </p:spPr>
      </p:pic>
      <p:sp>
        <p:nvSpPr>
          <p:cNvPr id="207" name="MongoDB"/>
          <p:cNvSpPr txBox="1"/>
          <p:nvPr>
            <p:ph type="body" idx="22"/>
          </p:nvPr>
        </p:nvSpPr>
        <p:spPr>
          <a:prstGeom prst="rect">
            <a:avLst/>
          </a:prstGeom>
          <a:extLst>
            <a:ext uri="{C572A759-6A51-4108-AA02-DFA0A04FC94B}">
              <ma14:wrappingTextBoxFlag xmlns:ma14="http://schemas.microsoft.com/office/mac/drawingml/2011/main" val="1"/>
            </a:ext>
          </a:extLst>
        </p:spPr>
        <p:txBody>
          <a:bodyPr/>
          <a:lstStyle>
            <a:lvl1pPr defTabSz="1341120">
              <a:lnSpc>
                <a:spcPct val="90000"/>
              </a:lnSpc>
              <a:defRPr spc="-55"/>
            </a:lvl1pPr>
          </a:lstStyle>
          <a:p>
            <a:pPr/>
            <a:r>
              <a:t>MongoDB</a:t>
            </a:r>
          </a:p>
        </p:txBody>
      </p:sp>
      <p:sp>
        <p:nvSpPr>
          <p:cNvPr id="208" name="Base de donnée"/>
          <p:cNvSpPr txBox="1"/>
          <p:nvPr>
            <p:ph type="title"/>
          </p:nvPr>
        </p:nvSpPr>
        <p:spPr>
          <a:prstGeom prst="rect">
            <a:avLst/>
          </a:prstGeom>
        </p:spPr>
        <p:txBody>
          <a:bodyPr/>
          <a:lstStyle>
            <a:lvl1pPr defTabSz="2316479">
              <a:defRPr spc="-95" sz="9500"/>
            </a:lvl1pPr>
          </a:lstStyle>
          <a:p>
            <a:pPr/>
            <a:r>
              <a:t>Base de donnée</a:t>
            </a:r>
          </a:p>
        </p:txBody>
      </p:sp>
      <p:sp>
        <p:nvSpPr>
          <p:cNvPr id="209" name="MongoDB est une base de données NoSQL qui permet de stocker les données nécessaires au fonctionnement du site.…"/>
          <p:cNvSpPr txBox="1"/>
          <p:nvPr>
            <p:ph type="body" sz="half" idx="1"/>
          </p:nvPr>
        </p:nvSpPr>
        <p:spPr>
          <a:prstGeom prst="rect">
            <a:avLst/>
          </a:prstGeom>
        </p:spPr>
        <p:txBody>
          <a:bodyPr/>
          <a:lstStyle/>
          <a:p>
            <a:pPr marL="0" indent="0" defTabSz="330708">
              <a:spcBef>
                <a:spcPts val="4300"/>
              </a:spcBef>
              <a:buSzTx/>
              <a:buNone/>
              <a:defRPr sz="3720"/>
            </a:pPr>
            <a:r>
              <a:t>MongoDB est une base de données NoSQL qui permet de stocker les données nécessaires au fonctionnement du site. </a:t>
            </a:r>
          </a:p>
          <a:p>
            <a:pPr marL="0" indent="0" defTabSz="330708">
              <a:spcBef>
                <a:spcPts val="4300"/>
              </a:spcBef>
              <a:buSzTx/>
              <a:buNone/>
              <a:defRPr sz="3720"/>
            </a:pPr>
            <a:r>
              <a:t>Elle permettra par exemple de stocker les comptes utilisateurs avec les adresses mail et mots de passe,  ainsi que les menus créés. </a:t>
            </a:r>
          </a:p>
          <a:p>
            <a:pPr marL="0" indent="0" defTabSz="330708">
              <a:spcBef>
                <a:spcPts val="4300"/>
              </a:spcBef>
              <a:buSzTx/>
              <a:buNone/>
              <a:defRPr sz="3720"/>
            </a:pPr>
            <a:r>
              <a:t>Elle pourra évoluer dans le temps et l’on pourra ajouter un nouveaux types de données sans perturber sa structure existante ni interruptions de service.</a:t>
            </a:r>
          </a:p>
        </p:txBody>
      </p:sp>
      <p:pic>
        <p:nvPicPr>
          <p:cNvPr id="210" name="mongodb-logo-rgb.jpg" descr="mongodb-logo-rgb.jpg"/>
          <p:cNvPicPr>
            <a:picLocks noChangeAspect="1"/>
          </p:cNvPicPr>
          <p:nvPr/>
        </p:nvPicPr>
        <p:blipFill>
          <a:blip r:embed="rId3">
            <a:extLst/>
          </a:blip>
          <a:stretch>
            <a:fillRect/>
          </a:stretch>
        </p:blipFill>
        <p:spPr>
          <a:xfrm>
            <a:off x="14377547" y="1842296"/>
            <a:ext cx="6894031" cy="1966802"/>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L’ensemble de ces technologies forment l’acronyme MERN. Cette solution est très appréciée dans le domaine du développement Web et s’adapte parfaitement à la conception du site Menu Maker by Qwenta."/>
          <p:cNvSpPr txBox="1"/>
          <p:nvPr>
            <p:ph type="body" sz="quarter" idx="4294967295"/>
          </p:nvPr>
        </p:nvSpPr>
        <p:spPr>
          <a:xfrm>
            <a:off x="1206500" y="10924173"/>
            <a:ext cx="21971000" cy="2234482"/>
          </a:xfrm>
          <a:prstGeom prst="rect">
            <a:avLst/>
          </a:prstGeom>
        </p:spPr>
        <p:txBody>
          <a:bodyPr/>
          <a:lstStyle>
            <a:lvl1pPr marL="0" indent="0">
              <a:buSzTx/>
              <a:buNone/>
            </a:lvl1pPr>
          </a:lstStyle>
          <a:p>
            <a:pPr/>
            <a:r>
              <a:t>L’ensemble de ces technologies forment l’acronyme MERN. Cette solution est très appréciée dans le domaine du développement Web et s’adapte parfaitement à la conception du site Menu Maker by Qwenta.</a:t>
            </a:r>
          </a:p>
        </p:txBody>
      </p:sp>
      <p:pic>
        <p:nvPicPr>
          <p:cNvPr id="213" name="MERN_Stack_9437df2ba9_62af1dd3fc.png" descr="MERN_Stack_9437df2ba9_62af1dd3fc.png"/>
          <p:cNvPicPr>
            <a:picLocks noChangeAspect="1"/>
          </p:cNvPicPr>
          <p:nvPr>
            <p:ph type="pic" idx="23"/>
          </p:nvPr>
        </p:nvPicPr>
        <p:blipFill>
          <a:blip r:embed="rId2">
            <a:extLst/>
          </a:blip>
          <a:srcRect l="0" t="0" r="657" b="0"/>
          <a:stretch>
            <a:fillRect/>
          </a:stretch>
        </p:blipFill>
        <p:spPr>
          <a:xfrm>
            <a:off x="5173707" y="2218572"/>
            <a:ext cx="14036701" cy="7947910"/>
          </a:xfrm>
          <a:prstGeom prst="rect">
            <a:avLst/>
          </a:prstGeom>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6_DynamicWavesLight">
  <a:themeElements>
    <a:clrScheme name="36_DynamicWavesLight">
      <a:dk1>
        <a:srgbClr val="53585F"/>
      </a:dk1>
      <a:lt1>
        <a:srgbClr val="5F3E0C"/>
      </a:lt1>
      <a:dk2>
        <a:srgbClr val="53585F"/>
      </a:dk2>
      <a:lt2>
        <a:srgbClr val="D5D5D5"/>
      </a:lt2>
      <a:accent1>
        <a:srgbClr val="9FAABA"/>
      </a:accent1>
      <a:accent2>
        <a:srgbClr val="88A7B2"/>
      </a:accent2>
      <a:accent3>
        <a:srgbClr val="94B9A3"/>
      </a:accent3>
      <a:accent4>
        <a:srgbClr val="F0BE5E"/>
      </a:accent4>
      <a:accent5>
        <a:srgbClr val="D5B7B7"/>
      </a:accent5>
      <a:accent6>
        <a:srgbClr val="B894B1"/>
      </a:accent6>
      <a:hlink>
        <a:srgbClr val="0000FF"/>
      </a:hlink>
      <a:folHlink>
        <a:srgbClr val="FF00FF"/>
      </a:folHlink>
    </a:clrScheme>
    <a:fontScheme name="36_DynamicWavesLight">
      <a:majorFont>
        <a:latin typeface="Produkt Extralight"/>
        <a:ea typeface="Produkt Extralight"/>
        <a:cs typeface="Produkt Extralight"/>
      </a:majorFont>
      <a:minorFont>
        <a:latin typeface="Produkt Extralight"/>
        <a:ea typeface="Produkt Extralight"/>
        <a:cs typeface="Produkt Extralight"/>
      </a:minorFont>
    </a:fontScheme>
    <a:fmtScheme name="36_DynamicWaves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9155"/>
            <a:lumOff val="-32673"/>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Avenir Next Regular"/>
            <a:ea typeface="Avenir Next Regular"/>
            <a:cs typeface="Avenir Next Regular"/>
            <a:sym typeface="Avenir N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atOff val="-9155"/>
              <a:lumOff val="-32673"/>
            </a:schemeClr>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Avenir Next Regular"/>
            <a:ea typeface="Avenir Next Regular"/>
            <a:cs typeface="Avenir Next Regular"/>
            <a:sym typeface="Avenir N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6_DynamicWavesLight">
  <a:themeElements>
    <a:clrScheme name="36_DynamicWavesLight">
      <a:dk1>
        <a:srgbClr val="000000"/>
      </a:dk1>
      <a:lt1>
        <a:srgbClr val="FFFFFF"/>
      </a:lt1>
      <a:dk2>
        <a:srgbClr val="53585F"/>
      </a:dk2>
      <a:lt2>
        <a:srgbClr val="D5D5D5"/>
      </a:lt2>
      <a:accent1>
        <a:srgbClr val="9FAABA"/>
      </a:accent1>
      <a:accent2>
        <a:srgbClr val="88A7B2"/>
      </a:accent2>
      <a:accent3>
        <a:srgbClr val="94B9A3"/>
      </a:accent3>
      <a:accent4>
        <a:srgbClr val="F0BE5E"/>
      </a:accent4>
      <a:accent5>
        <a:srgbClr val="D5B7B7"/>
      </a:accent5>
      <a:accent6>
        <a:srgbClr val="B894B1"/>
      </a:accent6>
      <a:hlink>
        <a:srgbClr val="0000FF"/>
      </a:hlink>
      <a:folHlink>
        <a:srgbClr val="FF00FF"/>
      </a:folHlink>
    </a:clrScheme>
    <a:fontScheme name="36_DynamicWavesLight">
      <a:majorFont>
        <a:latin typeface="Produkt Extralight"/>
        <a:ea typeface="Produkt Extralight"/>
        <a:cs typeface="Produkt Extralight"/>
      </a:majorFont>
      <a:minorFont>
        <a:latin typeface="Produkt Extralight"/>
        <a:ea typeface="Produkt Extralight"/>
        <a:cs typeface="Produkt Extralight"/>
      </a:minorFont>
    </a:fontScheme>
    <a:fmtScheme name="36_DynamicWaves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9155"/>
            <a:lumOff val="-32673"/>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Avenir Next Regular"/>
            <a:ea typeface="Avenir Next Regular"/>
            <a:cs typeface="Avenir Next Regular"/>
            <a:sym typeface="Avenir N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atOff val="-9155"/>
              <a:lumOff val="-32673"/>
            </a:schemeClr>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Avenir Next Regular"/>
            <a:ea typeface="Avenir Next Regular"/>
            <a:cs typeface="Avenir Next Regular"/>
            <a:sym typeface="Avenir N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