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1pPr>
    <a:lvl2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2pPr>
    <a:lvl3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3pPr>
    <a:lvl4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4pPr>
    <a:lvl5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5pPr>
    <a:lvl6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6pPr>
    <a:lvl7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7pPr>
    <a:lvl8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8pPr>
    <a:lvl9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dukt Extralight"/>
          <a:ea typeface="Produkt Extralight"/>
          <a:cs typeface="Produkt Ex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Produkt Extralight"/>
          <a:ea typeface="Produkt Extralight"/>
          <a:cs typeface="Produkt Ex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Produkt Extralight"/>
          <a:ea typeface="Produkt Extralight"/>
          <a:cs typeface="Produkt Ex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Produkt Extralight"/>
          <a:ea typeface="Produkt Extralight"/>
          <a:cs typeface="Produkt Ex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DFE2E6"/>
          </a:solidFill>
        </a:fill>
      </a:tcStyle>
    </a:wholeTbl>
    <a:band2H>
      <a:tcTxStyle b="def" i="def"/>
      <a:tcStyle>
        <a:tcBdr/>
        <a:fill>
          <a:solidFill>
            <a:srgbClr val="EFF1F3"/>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1"/>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1"/>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1"/>
          </a:solidFill>
        </a:fill>
      </a:tcStyle>
    </a:firstRow>
  </a:tblStyle>
  <a:tblStyle styleId="{EEE7283C-3CF3-47DC-8721-378D4A62B228}"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DCE6E0"/>
          </a:solidFill>
        </a:fill>
      </a:tcStyle>
    </a:wholeTbl>
    <a:band2H>
      <a:tcTxStyle b="def" i="def"/>
      <a:tcStyle>
        <a:tcBdr/>
        <a:fill>
          <a:solidFill>
            <a:srgbClr val="EEF3F0"/>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3"/>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3"/>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3"/>
          </a:solidFill>
        </a:fill>
      </a:tcStyle>
    </a:firstRow>
  </a:tblStyle>
  <a:tblStyle styleId="{CF821DB8-F4EB-4A41-A1BA-3FCAFE7338EE}"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E6DCE4"/>
          </a:solidFill>
        </a:fill>
      </a:tcStyle>
    </a:wholeTbl>
    <a:band2H>
      <a:tcTxStyle b="def" i="def"/>
      <a:tcStyle>
        <a:tcBdr/>
        <a:fill>
          <a:solidFill>
            <a:srgbClr val="F3EEF2"/>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6"/>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6"/>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chemeClr val="accent6"/>
          </a:solidFill>
        </a:fill>
      </a:tcStyle>
    </a:firstRow>
  </a:tblStyle>
  <a:tblStyle styleId="{33BA23B1-9221-436E-865A-0063620EA4FD}" styleName="">
    <a:tblBg/>
    <a:wholeTbl>
      <a:tcTxStyle b="off" i="off">
        <a:font>
          <a:latin typeface="Produkt Extralight"/>
          <a:ea typeface="Produkt Extralight"/>
          <a:cs typeface="Produkt Extralight"/>
        </a:font>
        <a:srgbClr val="53585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5F3E0C"/>
          </a:solidFill>
        </a:fill>
      </a:tcStyle>
    </a:band2H>
    <a:firstCol>
      <a:tcTxStyle b="on" i="off">
        <a:font>
          <a:latin typeface="Produkt Extralight"/>
          <a:ea typeface="Produkt Extralight"/>
          <a:cs typeface="Produkt Extralight"/>
        </a:font>
        <a:srgbClr val="5F3E0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rodukt Extralight"/>
          <a:ea typeface="Produkt Extralight"/>
          <a:cs typeface="Produkt Extralight"/>
        </a:font>
        <a:srgbClr val="53585F"/>
      </a:tcTxStyle>
      <a:tcStyle>
        <a:tcBdr>
          <a:left>
            <a:ln w="12700" cap="flat">
              <a:noFill/>
              <a:miter lim="400000"/>
            </a:ln>
          </a:left>
          <a:right>
            <a:ln w="12700" cap="flat">
              <a:noFill/>
              <a:miter lim="400000"/>
            </a:ln>
          </a:right>
          <a:top>
            <a:ln w="508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rgbClr val="5F3E0C"/>
          </a:solidFill>
        </a:fill>
      </a:tcStyle>
    </a:lastRow>
    <a:firstRow>
      <a:tcTxStyle b="on" i="off">
        <a:font>
          <a:latin typeface="Produkt Extralight"/>
          <a:ea typeface="Produkt Extralight"/>
          <a:cs typeface="Produkt Extralight"/>
        </a:font>
        <a:srgbClr val="5F3E0C"/>
      </a:tcTxStyle>
      <a:tcStyle>
        <a:tcBdr>
          <a:left>
            <a:ln w="12700" cap="flat">
              <a:noFill/>
              <a:miter lim="400000"/>
            </a:ln>
          </a:left>
          <a:right>
            <a:ln w="12700" cap="flat">
              <a:noFill/>
              <a:miter lim="400000"/>
            </a:ln>
          </a:right>
          <a:top>
            <a:ln w="25400" cap="flat">
              <a:solidFill>
                <a:srgbClr val="53585F"/>
              </a:solidFill>
              <a:prstDash val="solid"/>
              <a:round/>
            </a:ln>
          </a:top>
          <a:bottom>
            <a:ln w="25400" cap="flat">
              <a:solidFill>
                <a:srgbClr val="53585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Produkt Extralight"/>
          <a:ea typeface="Produkt Extralight"/>
          <a:cs typeface="Produkt Extralight"/>
        </a:font>
        <a:srgbClr val="53585F"/>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CFD0D1"/>
          </a:solidFill>
        </a:fill>
      </a:tcStyle>
    </a:wholeTbl>
    <a:band2H>
      <a:tcTxStyle b="def" i="def"/>
      <a:tcStyle>
        <a:tcBdr/>
        <a:fill>
          <a:solidFill>
            <a:srgbClr val="E9E9E9"/>
          </a:solidFill>
        </a:fill>
      </a:tcStyle>
    </a:band2H>
    <a:firstCol>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53585F"/>
          </a:solidFill>
        </a:fill>
      </a:tcStyle>
    </a:firstCol>
    <a:la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38100" cap="flat">
              <a:solidFill>
                <a:srgbClr val="5F3E0C"/>
              </a:solidFill>
              <a:prstDash val="solid"/>
              <a:round/>
            </a:ln>
          </a:top>
          <a:bottom>
            <a:ln w="127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53585F"/>
          </a:solidFill>
        </a:fill>
      </a:tcStyle>
    </a:lastRow>
    <a:firstRow>
      <a:tcTxStyle b="on" i="off">
        <a:font>
          <a:latin typeface="Produkt Extralight"/>
          <a:ea typeface="Produkt Extralight"/>
          <a:cs typeface="Produkt Extralight"/>
        </a:font>
        <a:srgbClr val="5F3E0C"/>
      </a:tcTxStyle>
      <a:tcStyle>
        <a:tcBdr>
          <a:left>
            <a:ln w="12700" cap="flat">
              <a:solidFill>
                <a:srgbClr val="5F3E0C"/>
              </a:solidFill>
              <a:prstDash val="solid"/>
              <a:round/>
            </a:ln>
          </a:left>
          <a:right>
            <a:ln w="12700" cap="flat">
              <a:solidFill>
                <a:srgbClr val="5F3E0C"/>
              </a:solidFill>
              <a:prstDash val="solid"/>
              <a:round/>
            </a:ln>
          </a:right>
          <a:top>
            <a:ln w="12700" cap="flat">
              <a:solidFill>
                <a:srgbClr val="5F3E0C"/>
              </a:solidFill>
              <a:prstDash val="solid"/>
              <a:round/>
            </a:ln>
          </a:top>
          <a:bottom>
            <a:ln w="38100" cap="flat">
              <a:solidFill>
                <a:srgbClr val="5F3E0C"/>
              </a:solidFill>
              <a:prstDash val="solid"/>
              <a:round/>
            </a:ln>
          </a:bottom>
          <a:insideH>
            <a:ln w="12700" cap="flat">
              <a:solidFill>
                <a:srgbClr val="5F3E0C"/>
              </a:solidFill>
              <a:prstDash val="solid"/>
              <a:round/>
            </a:ln>
          </a:insideH>
          <a:insideV>
            <a:ln w="12700" cap="flat">
              <a:solidFill>
                <a:srgbClr val="5F3E0C"/>
              </a:solidFill>
              <a:prstDash val="solid"/>
              <a:round/>
            </a:ln>
          </a:insideV>
        </a:tcBdr>
        <a:fill>
          <a:solidFill>
            <a:srgbClr val="53585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exte niveau 1…"/>
          <p:cNvSpPr txBox="1"/>
          <p:nvPr>
            <p:ph type="body" sz="quarter" idx="1" hasCustomPrompt="1"/>
          </p:nvPr>
        </p:nvSpPr>
        <p:spPr>
          <a:xfrm>
            <a:off x="1206500" y="12268950"/>
            <a:ext cx="21971000" cy="660402"/>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9" indent="-377189" defTabSz="825500">
              <a:spcBef>
                <a:spcPts val="0"/>
              </a:spcBef>
              <a:defRPr sz="3300">
                <a:latin typeface="Produkt Light"/>
                <a:ea typeface="Produkt Light"/>
                <a:cs typeface="Produkt Light"/>
                <a:sym typeface="Produkt Light"/>
              </a:defRPr>
            </a:lvl2pPr>
            <a:lvl3pPr marL="1291589" indent="-377189" defTabSz="825500">
              <a:spcBef>
                <a:spcPts val="0"/>
              </a:spcBef>
              <a:defRPr sz="3300">
                <a:latin typeface="Produkt Light"/>
                <a:ea typeface="Produkt Light"/>
                <a:cs typeface="Produkt Light"/>
                <a:sym typeface="Produkt Light"/>
              </a:defRPr>
            </a:lvl3pPr>
            <a:lvl4pPr marL="1748789" indent="-377189" defTabSz="825500">
              <a:spcBef>
                <a:spcPts val="0"/>
              </a:spcBef>
              <a:defRPr sz="3300">
                <a:latin typeface="Produkt Light"/>
                <a:ea typeface="Produkt Light"/>
                <a:cs typeface="Produkt Light"/>
                <a:sym typeface="Produkt Light"/>
              </a:defRPr>
            </a:lvl4pPr>
            <a:lvl5pPr marL="2205989" indent="-377189" defTabSz="825500">
              <a:spcBef>
                <a:spcPts val="0"/>
              </a:spcBef>
              <a:defRPr sz="3300">
                <a:latin typeface="Produkt Light"/>
                <a:ea typeface="Produkt Light"/>
                <a:cs typeface="Produkt Light"/>
                <a:sym typeface="Produkt Light"/>
              </a:defRPr>
            </a:lvl5pPr>
          </a:lstStyle>
          <a:p>
            <a:pPr/>
            <a:r>
              <a:t>Auteur et date</a:t>
            </a:r>
          </a:p>
          <a:p>
            <a:pPr lvl="1"/>
            <a:r>
              <a:t/>
            </a:r>
          </a:p>
          <a:p>
            <a:pPr lvl="2"/>
            <a:r>
              <a:t/>
            </a:r>
          </a:p>
          <a:p>
            <a:pPr lvl="3"/>
            <a:r>
              <a:t/>
            </a:r>
          </a:p>
          <a:p>
            <a:pPr lvl="4"/>
            <a:r>
              <a:t/>
            </a:r>
          </a:p>
        </p:txBody>
      </p:sp>
      <p:sp>
        <p:nvSpPr>
          <p:cNvPr id="12" name="Texte niveau 1…"/>
          <p:cNvSpPr txBox="1"/>
          <p:nvPr>
            <p:ph type="body" sz="quarter" idx="2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Sous-titre de la présentation</a:t>
            </a:r>
          </a:p>
        </p:txBody>
      </p:sp>
      <p:sp>
        <p:nvSpPr>
          <p:cNvPr id="13" name="Titre de la présentation"/>
          <p:cNvSpPr txBox="1"/>
          <p:nvPr>
            <p:ph type="title" hasCustomPrompt="1"/>
          </p:nvPr>
        </p:nvSpPr>
        <p:spPr>
          <a:xfrm>
            <a:off x="1206500" y="2616200"/>
            <a:ext cx="21971005" cy="4648200"/>
          </a:xfrm>
          <a:prstGeom prst="rect">
            <a:avLst/>
          </a:prstGeom>
        </p:spPr>
        <p:txBody>
          <a:bodyPr anchor="b"/>
          <a:lstStyle>
            <a:lvl1pPr defTabSz="355600">
              <a:defRPr spc="-119" sz="12000"/>
            </a:lvl1pPr>
          </a:lstStyle>
          <a:p>
            <a:pPr/>
            <a:r>
              <a:t>Titre de la présentation</a:t>
            </a:r>
          </a:p>
        </p:txBody>
      </p:sp>
      <p:sp>
        <p:nvSpPr>
          <p:cNvPr id="14" name="Numéro de diapositive"/>
          <p:cNvSpPr txBox="1"/>
          <p:nvPr>
            <p:ph type="sldNum" sz="quarter" idx="2"/>
          </p:nvPr>
        </p:nvSpPr>
        <p:spPr>
          <a:xfrm>
            <a:off x="23538179" y="1244548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99"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100" name="Titre de diapositive"/>
          <p:cNvSpPr txBox="1"/>
          <p:nvPr>
            <p:ph type="title" hasCustomPrompt="1"/>
          </p:nvPr>
        </p:nvSpPr>
        <p:spPr>
          <a:xfrm>
            <a:off x="1206500" y="635000"/>
            <a:ext cx="21971000" cy="1689100"/>
          </a:xfrm>
          <a:prstGeom prst="rect">
            <a:avLst/>
          </a:prstGeom>
        </p:spPr>
        <p:txBody>
          <a:bodyPr/>
          <a:lstStyle/>
          <a:p>
            <a:pPr/>
            <a:r>
              <a:t>Titre de diapositive</a:t>
            </a:r>
          </a:p>
        </p:txBody>
      </p:sp>
      <p:sp>
        <p:nvSpPr>
          <p:cNvPr id="10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108"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l’ordre du jour</a:t>
            </a:r>
          </a:p>
          <a:p>
            <a:pPr lvl="1"/>
            <a:r>
              <a:t/>
            </a:r>
          </a:p>
          <a:p>
            <a:pPr lvl="2"/>
            <a:r>
              <a:t/>
            </a:r>
          </a:p>
          <a:p>
            <a:pPr lvl="3"/>
            <a:r>
              <a:t/>
            </a:r>
          </a:p>
          <a:p>
            <a:pPr lvl="4"/>
            <a:r>
              <a:t/>
            </a:r>
          </a:p>
        </p:txBody>
      </p:sp>
      <p:sp>
        <p:nvSpPr>
          <p:cNvPr id="109" name="Texte niveau 1…"/>
          <p:cNvSpPr txBox="1"/>
          <p:nvPr>
            <p:ph type="body" idx="21" hasCustomPrompt="1"/>
          </p:nvPr>
        </p:nvSpPr>
        <p:spPr>
          <a:xfrm>
            <a:off x="1206500" y="4248503"/>
            <a:ext cx="21971000" cy="8256014"/>
          </a:xfrm>
          <a:prstGeom prst="rect">
            <a:avLst/>
          </a:prstGeom>
        </p:spPr>
        <p:txBody>
          <a:bodyPr/>
          <a:lstStyle>
            <a:lvl1pPr marL="0" indent="0">
              <a:spcBef>
                <a:spcPts val="6000"/>
              </a:spcBef>
              <a:buSzTx/>
              <a:buNone/>
              <a:defRPr sz="5000"/>
            </a:lvl1pPr>
          </a:lstStyle>
          <a:p>
            <a:pPr/>
            <a:r>
              <a:t>Rubriques de l’ordre du jour</a:t>
            </a:r>
          </a:p>
        </p:txBody>
      </p:sp>
      <p:sp>
        <p:nvSpPr>
          <p:cNvPr id="110" name="Titre de l’ordre du jour"/>
          <p:cNvSpPr txBox="1"/>
          <p:nvPr>
            <p:ph type="title" hasCustomPrompt="1"/>
          </p:nvPr>
        </p:nvSpPr>
        <p:spPr>
          <a:xfrm>
            <a:off x="1206500" y="635000"/>
            <a:ext cx="21971000" cy="1689100"/>
          </a:xfrm>
          <a:prstGeom prst="rect">
            <a:avLst/>
          </a:prstGeom>
        </p:spPr>
        <p:txBody>
          <a:bodyPr/>
          <a:lstStyle/>
          <a:p>
            <a:pPr/>
            <a:r>
              <a:t>Titre de l’ordre du jour</a:t>
            </a:r>
          </a:p>
        </p:txBody>
      </p:sp>
      <p:sp>
        <p:nvSpPr>
          <p:cNvPr id="11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Texte niveau 1…"/>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1pPr>
            <a:lvl2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2pPr>
            <a:lvl3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3pPr>
            <a:lvl4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4pPr>
            <a:lvl5pPr marL="0" indent="0" algn="ctr" defTabSz="2438400">
              <a:lnSpc>
                <a:spcPct val="90000"/>
              </a:lnSpc>
              <a:spcBef>
                <a:spcPts val="0"/>
              </a:spcBef>
              <a:buSzTx/>
              <a:buNone/>
              <a:defRPr spc="-119" sz="12000">
                <a:latin typeface="Produkt Extralight"/>
                <a:ea typeface="Produkt Extralight"/>
                <a:cs typeface="Produkt Extralight"/>
                <a:sym typeface="Produkt Extralight"/>
              </a:defRPr>
            </a:lvl5pPr>
          </a:lstStyle>
          <a:p>
            <a:pPr/>
            <a:r>
              <a:t>Déclaration</a:t>
            </a:r>
          </a:p>
          <a:p>
            <a:pPr lvl="1"/>
            <a:r>
              <a:t/>
            </a:r>
          </a:p>
          <a:p>
            <a:pPr lvl="2"/>
            <a:r>
              <a:t/>
            </a:r>
          </a:p>
          <a:p>
            <a:pPr lvl="3"/>
            <a:r>
              <a:t/>
            </a:r>
          </a:p>
          <a:p>
            <a:pPr lvl="4"/>
            <a:r>
              <a:t/>
            </a:r>
          </a:p>
        </p:txBody>
      </p:sp>
      <p:sp>
        <p:nvSpPr>
          <p:cNvPr id="11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Texte niveau 1…"/>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1pPr>
            <a:lvl2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2pPr>
            <a:lvl3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3pPr>
            <a:lvl4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4pPr>
            <a:lvl5pPr marL="0" indent="0" algn="ctr" defTabSz="2438400">
              <a:lnSpc>
                <a:spcPct val="90000"/>
              </a:lnSpc>
              <a:spcBef>
                <a:spcPts val="0"/>
              </a:spcBef>
              <a:buSzTx/>
              <a:buNone/>
              <a:defRPr spc="-1750" sz="35000">
                <a:latin typeface="Produkt Extralight"/>
                <a:ea typeface="Produkt Extralight"/>
                <a:cs typeface="Produkt Extralight"/>
                <a:sym typeface="Produkt Extralight"/>
              </a:defRPr>
            </a:lvl5pPr>
          </a:lstStyle>
          <a:p>
            <a:pPr/>
            <a:r>
              <a:t>100 %</a:t>
            </a:r>
          </a:p>
          <a:p>
            <a:pPr lvl="1"/>
            <a:r>
              <a:t/>
            </a:r>
          </a:p>
          <a:p>
            <a:pPr lvl="2"/>
            <a:r>
              <a:t/>
            </a:r>
          </a:p>
          <a:p>
            <a:pPr lvl="3"/>
            <a:r>
              <a:t/>
            </a:r>
          </a:p>
          <a:p>
            <a:pPr lvl="4"/>
            <a:r>
              <a:t/>
            </a:r>
          </a:p>
        </p:txBody>
      </p:sp>
      <p:sp>
        <p:nvSpPr>
          <p:cNvPr id="127" name="Données clés"/>
          <p:cNvSpPr txBox="1"/>
          <p:nvPr>
            <p:ph type="body" sz="quarter" idx="21" hasCustomPrompt="1"/>
          </p:nvPr>
        </p:nvSpPr>
        <p:spPr>
          <a:xfrm>
            <a:off x="1206500" y="8128000"/>
            <a:ext cx="21971000" cy="1079500"/>
          </a:xfrm>
          <a:prstGeom prst="rect">
            <a:avLst/>
          </a:prstGeom>
        </p:spPr>
        <p:txBody>
          <a:bodyPr lIns="45718" tIns="45718" rIns="45718" bIns="45718"/>
          <a:lstStyle>
            <a:lvl1pPr marL="0" indent="0" algn="ctr" defTabSz="825500">
              <a:lnSpc>
                <a:spcPct val="90000"/>
              </a:lnSpc>
              <a:spcBef>
                <a:spcPts val="0"/>
              </a:spcBef>
              <a:buSzTx/>
              <a:buNone/>
              <a:defRPr spc="-99" sz="5500">
                <a:latin typeface="Produkt Extralight"/>
                <a:ea typeface="Produkt Extralight"/>
                <a:cs typeface="Produkt Extralight"/>
                <a:sym typeface="Produkt Extralight"/>
              </a:defRPr>
            </a:lvl1pPr>
          </a:lstStyle>
          <a:p>
            <a:pPr/>
            <a:r>
              <a:t>Données clés</a:t>
            </a:r>
          </a:p>
        </p:txBody>
      </p:sp>
      <p:sp>
        <p:nvSpPr>
          <p:cNvPr id="12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Texte niveau 1…"/>
          <p:cNvSpPr txBox="1"/>
          <p:nvPr>
            <p:ph type="body" sz="quarter" idx="1" hasCustomPrompt="1"/>
          </p:nvPr>
        </p:nvSpPr>
        <p:spPr>
          <a:xfrm>
            <a:off x="5461000" y="9563100"/>
            <a:ext cx="13728700" cy="698500"/>
          </a:xfrm>
          <a:prstGeom prst="rect">
            <a:avLst/>
          </a:prstGeom>
        </p:spPr>
        <p:txBody>
          <a:bodyPr lIns="45718" tIns="45718" rIns="45718" bIns="45718"/>
          <a:lstStyle>
            <a:lvl1pPr marL="0" indent="0" defTabSz="825500">
              <a:spcBef>
                <a:spcPts val="0"/>
              </a:spcBef>
              <a:buSzTx/>
              <a:buNone/>
              <a:defRPr sz="3600">
                <a:latin typeface="Produkt Light"/>
                <a:ea typeface="Produkt Light"/>
                <a:cs typeface="Produkt Light"/>
                <a:sym typeface="Produkt Light"/>
              </a:defRPr>
            </a:lvl1pPr>
            <a:lvl2pPr marL="868679" indent="-411479" defTabSz="825500">
              <a:spcBef>
                <a:spcPts val="0"/>
              </a:spcBef>
              <a:defRPr sz="3600">
                <a:latin typeface="Produkt Light"/>
                <a:ea typeface="Produkt Light"/>
                <a:cs typeface="Produkt Light"/>
                <a:sym typeface="Produkt Light"/>
              </a:defRPr>
            </a:lvl2pPr>
            <a:lvl3pPr marL="1325879" indent="-411479" defTabSz="825500">
              <a:spcBef>
                <a:spcPts val="0"/>
              </a:spcBef>
              <a:defRPr sz="3600">
                <a:latin typeface="Produkt Light"/>
                <a:ea typeface="Produkt Light"/>
                <a:cs typeface="Produkt Light"/>
                <a:sym typeface="Produkt Light"/>
              </a:defRPr>
            </a:lvl3pPr>
            <a:lvl4pPr marL="1783079" indent="-411479" defTabSz="825500">
              <a:spcBef>
                <a:spcPts val="0"/>
              </a:spcBef>
              <a:defRPr sz="3600">
                <a:latin typeface="Produkt Light"/>
                <a:ea typeface="Produkt Light"/>
                <a:cs typeface="Produkt Light"/>
                <a:sym typeface="Produkt Light"/>
              </a:defRPr>
            </a:lvl4pPr>
            <a:lvl5pPr marL="2240279" indent="-411479" defTabSz="825500">
              <a:spcBef>
                <a:spcPts val="0"/>
              </a:spcBef>
              <a:defRPr sz="3600">
                <a:latin typeface="Produkt Light"/>
                <a:ea typeface="Produkt Light"/>
                <a:cs typeface="Produkt Light"/>
                <a:sym typeface="Produkt Light"/>
              </a:defRPr>
            </a:lvl5pPr>
          </a:lstStyle>
          <a:p>
            <a:pPr/>
            <a:r>
              <a:t>Attribution</a:t>
            </a:r>
          </a:p>
          <a:p>
            <a:pPr lvl="1"/>
            <a:r>
              <a:t/>
            </a:r>
          </a:p>
          <a:p>
            <a:pPr lvl="2"/>
            <a:r>
              <a:t/>
            </a:r>
          </a:p>
          <a:p>
            <a:pPr lvl="3"/>
            <a:r>
              <a:t/>
            </a:r>
          </a:p>
          <a:p>
            <a:pPr lvl="4"/>
            <a:r>
              <a:t/>
            </a:r>
          </a:p>
        </p:txBody>
      </p:sp>
      <p:sp>
        <p:nvSpPr>
          <p:cNvPr id="136" name="Texte niveau 1…"/>
          <p:cNvSpPr txBox="1"/>
          <p:nvPr>
            <p:ph type="body" sz="quarter" idx="21" hasCustomPrompt="1"/>
          </p:nvPr>
        </p:nvSpPr>
        <p:spPr>
          <a:xfrm>
            <a:off x="5194300" y="4165600"/>
            <a:ext cx="13995400" cy="4432300"/>
          </a:xfrm>
          <a:prstGeom prst="rect">
            <a:avLst/>
          </a:prstGeom>
        </p:spPr>
        <p:txBody>
          <a:bodyPr anchor="b"/>
          <a:lstStyle/>
          <a:p>
            <a:pPr lvl="4" marL="0" indent="1493520" defTabSz="1463040">
              <a:lnSpc>
                <a:spcPct val="90000"/>
              </a:lnSpc>
              <a:spcBef>
                <a:spcPts val="0"/>
              </a:spcBef>
              <a:buSzTx/>
              <a:buNone/>
              <a:defRPr spc="-60" sz="5580">
                <a:latin typeface="Produkt Extralight"/>
                <a:ea typeface="Produkt Extralight"/>
                <a:cs typeface="Produkt Extralight"/>
                <a:sym typeface="Produkt Extralight"/>
              </a:defRPr>
            </a:pPr>
            <a:r>
              <a:t>« Citation notable »
</a:t>
            </a:r>
          </a:p>
        </p:txBody>
      </p:sp>
      <p:sp>
        <p:nvSpPr>
          <p:cNvPr id="13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44" name="Couloir d’un bâtiment en pierre de plein air sous un ciel rose et violet"/>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Gros plan en noir et blanc d’un toit arrondi"/>
          <p:cNvSpPr/>
          <p:nvPr>
            <p:ph type="pic" sz="half" idx="22"/>
          </p:nvPr>
        </p:nvSpPr>
        <p:spPr>
          <a:xfrm>
            <a:off x="6577500" y="3632200"/>
            <a:ext cx="11229000" cy="6451600"/>
          </a:xfrm>
          <a:prstGeom prst="rect">
            <a:avLst/>
          </a:prstGeom>
        </p:spPr>
        <p:txBody>
          <a:bodyPr lIns="91439" tIns="45719" rIns="91439" bIns="45719">
            <a:noAutofit/>
          </a:bodyPr>
          <a:lstStyle/>
          <a:p>
            <a:pPr/>
          </a:p>
        </p:txBody>
      </p:sp>
      <p:sp>
        <p:nvSpPr>
          <p:cNvPr id="146" name="Vue en contre-plongée d’un escalier métallique en spiral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Couloir blanc futuriste avec des ombre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bg>
      <p:bgPr>
        <a:solidFill>
          <a:srgbClr val="FFFFFF"/>
        </a:solidFill>
      </p:bgPr>
    </p:bg>
    <p:spTree>
      <p:nvGrpSpPr>
        <p:cNvPr id="1" name=""/>
        <p:cNvGrpSpPr/>
        <p:nvPr/>
      </p:nvGrpSpPr>
      <p:grpSpPr>
        <a:xfrm>
          <a:off x="0" y="0"/>
          <a:ext cx="0" cy="0"/>
          <a:chOff x="0" y="0"/>
          <a:chExt cx="0" cy="0"/>
        </a:xfrm>
      </p:grpSpPr>
      <p:sp>
        <p:nvSpPr>
          <p:cNvPr id="21" name="Arches blanches arrondies sur un sol gris réfléchissant"/>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Texte niveau 1…"/>
          <p:cNvSpPr txBox="1"/>
          <p:nvPr>
            <p:ph type="body" sz="quarter" idx="1" hasCustomPrompt="1"/>
          </p:nvPr>
        </p:nvSpPr>
        <p:spPr>
          <a:xfrm>
            <a:off x="1206500" y="12268200"/>
            <a:ext cx="21971000" cy="660400"/>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9" indent="-377189" defTabSz="825500">
              <a:spcBef>
                <a:spcPts val="0"/>
              </a:spcBef>
              <a:defRPr sz="3300">
                <a:latin typeface="Produkt Light"/>
                <a:ea typeface="Produkt Light"/>
                <a:cs typeface="Produkt Light"/>
                <a:sym typeface="Produkt Light"/>
              </a:defRPr>
            </a:lvl2pPr>
            <a:lvl3pPr marL="1291589" indent="-377189" defTabSz="825500">
              <a:spcBef>
                <a:spcPts val="0"/>
              </a:spcBef>
              <a:defRPr sz="3300">
                <a:latin typeface="Produkt Light"/>
                <a:ea typeface="Produkt Light"/>
                <a:cs typeface="Produkt Light"/>
                <a:sym typeface="Produkt Light"/>
              </a:defRPr>
            </a:lvl3pPr>
            <a:lvl4pPr marL="1748789" indent="-377189" defTabSz="825500">
              <a:spcBef>
                <a:spcPts val="0"/>
              </a:spcBef>
              <a:defRPr sz="3300">
                <a:latin typeface="Produkt Light"/>
                <a:ea typeface="Produkt Light"/>
                <a:cs typeface="Produkt Light"/>
                <a:sym typeface="Produkt Light"/>
              </a:defRPr>
            </a:lvl4pPr>
            <a:lvl5pPr marL="2205989" indent="-377189" defTabSz="825500">
              <a:spcBef>
                <a:spcPts val="0"/>
              </a:spcBef>
              <a:defRPr sz="3300">
                <a:latin typeface="Produkt Light"/>
                <a:ea typeface="Produkt Light"/>
                <a:cs typeface="Produkt Light"/>
                <a:sym typeface="Produkt Light"/>
              </a:defRPr>
            </a:lvl5pPr>
          </a:lstStyle>
          <a:p>
            <a:pPr/>
            <a:r>
              <a:t>Auteur et date</a:t>
            </a:r>
          </a:p>
          <a:p>
            <a:pPr lvl="1"/>
            <a:r>
              <a:t/>
            </a:r>
          </a:p>
          <a:p>
            <a:pPr lvl="2"/>
            <a:r>
              <a:t/>
            </a:r>
          </a:p>
          <a:p>
            <a:pPr lvl="3"/>
            <a:r>
              <a:t/>
            </a:r>
          </a:p>
          <a:p>
            <a:pPr lvl="4"/>
            <a:r>
              <a:t/>
            </a:r>
          </a:p>
        </p:txBody>
      </p:sp>
      <p:sp>
        <p:nvSpPr>
          <p:cNvPr id="23" name="Texte niveau 1…"/>
          <p:cNvSpPr txBox="1"/>
          <p:nvPr>
            <p:ph type="body" sz="quarter" idx="22"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Sous-titre de la présentation</a:t>
            </a:r>
          </a:p>
        </p:txBody>
      </p:sp>
      <p:sp>
        <p:nvSpPr>
          <p:cNvPr id="24" name="Titre de la présentation"/>
          <p:cNvSpPr txBox="1"/>
          <p:nvPr>
            <p:ph type="title" hasCustomPrompt="1"/>
          </p:nvPr>
        </p:nvSpPr>
        <p:spPr>
          <a:xfrm>
            <a:off x="1206500" y="2616200"/>
            <a:ext cx="21971005" cy="4648200"/>
          </a:xfrm>
          <a:prstGeom prst="rect">
            <a:avLst/>
          </a:prstGeom>
        </p:spPr>
        <p:txBody>
          <a:bodyPr anchor="b"/>
          <a:lstStyle>
            <a:lvl1pPr defTabSz="355600">
              <a:defRPr spc="-119" sz="12000"/>
            </a:lvl1pPr>
          </a:lstStyle>
          <a:p>
            <a:pPr/>
            <a:r>
              <a:t>Titre de la présentation</a:t>
            </a:r>
          </a:p>
        </p:txBody>
      </p:sp>
      <p:sp>
        <p:nvSpPr>
          <p:cNvPr id="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Vue en contre-plongée d’un grand bâtiment avec des fenêtres en verre laminé"/>
          <p:cNvSpPr/>
          <p:nvPr>
            <p:ph type="pic" idx="21"/>
          </p:nvPr>
        </p:nvSpPr>
        <p:spPr>
          <a:xfrm>
            <a:off x="8140700" y="-2"/>
            <a:ext cx="20574000" cy="13716003"/>
          </a:xfrm>
          <a:prstGeom prst="rect">
            <a:avLst/>
          </a:prstGeom>
        </p:spPr>
        <p:txBody>
          <a:bodyPr lIns="91439" tIns="45719" rIns="91439" bIns="45719">
            <a:noAutofit/>
          </a:bodyPr>
          <a:lstStyle/>
          <a:p>
            <a:pPr/>
          </a:p>
        </p:txBody>
      </p:sp>
      <p:sp>
        <p:nvSpPr>
          <p:cNvPr id="33" name="Titre de diapositive"/>
          <p:cNvSpPr txBox="1"/>
          <p:nvPr>
            <p:ph type="title" hasCustomPrompt="1"/>
          </p:nvPr>
        </p:nvSpPr>
        <p:spPr>
          <a:xfrm>
            <a:off x="1206500" y="1333500"/>
            <a:ext cx="9779000" cy="5882274"/>
          </a:xfrm>
          <a:prstGeom prst="rect">
            <a:avLst/>
          </a:prstGeom>
        </p:spPr>
        <p:txBody>
          <a:bodyPr anchor="b"/>
          <a:lstStyle/>
          <a:p>
            <a:pPr/>
            <a:r>
              <a:t>Titre de diapositive</a:t>
            </a:r>
          </a:p>
        </p:txBody>
      </p:sp>
      <p:sp>
        <p:nvSpPr>
          <p:cNvPr id="34" name="Texte niveau 1…"/>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vl2pPr marL="0" indent="0" defTabSz="825500">
              <a:spcBef>
                <a:spcPts val="0"/>
              </a:spcBef>
              <a:buSzTx/>
              <a:buNone/>
              <a:defRPr sz="5500">
                <a:latin typeface="Produkt Extralight"/>
                <a:ea typeface="Produkt Extralight"/>
                <a:cs typeface="Produkt Extralight"/>
                <a:sym typeface="Produkt Extralight"/>
              </a:defRPr>
            </a:lvl2pPr>
            <a:lvl3pPr marL="0" indent="0" defTabSz="825500">
              <a:spcBef>
                <a:spcPts val="0"/>
              </a:spcBef>
              <a:buSzTx/>
              <a:buNone/>
              <a:defRPr sz="5500">
                <a:latin typeface="Produkt Extralight"/>
                <a:ea typeface="Produkt Extralight"/>
                <a:cs typeface="Produkt Extralight"/>
                <a:sym typeface="Produkt Extralight"/>
              </a:defRPr>
            </a:lvl3pPr>
            <a:lvl4pPr marL="0" indent="0" defTabSz="825500">
              <a:spcBef>
                <a:spcPts val="0"/>
              </a:spcBef>
              <a:buSzTx/>
              <a:buNone/>
              <a:defRPr sz="5500">
                <a:latin typeface="Produkt Extralight"/>
                <a:ea typeface="Produkt Extralight"/>
                <a:cs typeface="Produkt Extralight"/>
                <a:sym typeface="Produkt Extralight"/>
              </a:defRPr>
            </a:lvl4pPr>
            <a:lvl5pPr marL="0" indent="0" defTabSz="825500">
              <a:spcBef>
                <a:spcPts val="0"/>
              </a:spcBef>
              <a:buSzTx/>
              <a:buNone/>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43" name="Titre de diapositive"/>
          <p:cNvSpPr txBox="1"/>
          <p:nvPr>
            <p:ph type="title" hasCustomPrompt="1"/>
          </p:nvPr>
        </p:nvSpPr>
        <p:spPr>
          <a:xfrm>
            <a:off x="1206500" y="635000"/>
            <a:ext cx="21971000" cy="1689100"/>
          </a:xfrm>
          <a:prstGeom prst="rect">
            <a:avLst/>
          </a:prstGeom>
        </p:spPr>
        <p:txBody>
          <a:bodyPr/>
          <a:lstStyle/>
          <a:p>
            <a:pPr/>
            <a:r>
              <a:t>Titre de diapositive</a:t>
            </a:r>
          </a:p>
        </p:txBody>
      </p:sp>
      <p:sp>
        <p:nvSpPr>
          <p:cNvPr id="44" name="Texte niveau 1…"/>
          <p:cNvSpPr txBox="1"/>
          <p:nvPr>
            <p:ph type="body" idx="21" hasCustomPrompt="1"/>
          </p:nvPr>
        </p:nvSpPr>
        <p:spPr>
          <a:xfrm>
            <a:off x="1206500" y="4248503"/>
            <a:ext cx="21971000" cy="8256014"/>
          </a:xfrm>
          <a:prstGeom prst="rect">
            <a:avLst/>
          </a:prstGeom>
        </p:spPr>
        <p:txBody>
          <a:bodyPr/>
          <a:lstStyle/>
          <a:p>
            <a:pPr/>
            <a:r>
              <a:t>Texte de puce de diapositive</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Vue partielle d’un plafond avec des panneaux de bois"/>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Texte niveau 1…"/>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62" name="Titre de diapositive"/>
          <p:cNvSpPr txBox="1"/>
          <p:nvPr>
            <p:ph type="title" hasCustomPrompt="1"/>
          </p:nvPr>
        </p:nvSpPr>
        <p:spPr>
          <a:xfrm>
            <a:off x="1206500" y="635000"/>
            <a:ext cx="9779000" cy="1689100"/>
          </a:xfrm>
          <a:prstGeom prst="rect">
            <a:avLst/>
          </a:prstGeom>
        </p:spPr>
        <p:txBody>
          <a:bodyPr/>
          <a:lstStyle/>
          <a:p>
            <a:pPr/>
            <a:r>
              <a:t>Titre de diapositive</a:t>
            </a:r>
          </a:p>
        </p:txBody>
      </p:sp>
      <p:sp>
        <p:nvSpPr>
          <p:cNvPr id="63" name="Texte niveau 1…"/>
          <p:cNvSpPr txBox="1"/>
          <p:nvPr>
            <p:ph type="body" sz="half" idx="22" hasCustomPrompt="1"/>
          </p:nvPr>
        </p:nvSpPr>
        <p:spPr>
          <a:xfrm>
            <a:off x="1206500" y="4248503"/>
            <a:ext cx="9779000" cy="8256014"/>
          </a:xfrm>
          <a:prstGeom prst="rect">
            <a:avLst/>
          </a:prstGeom>
        </p:spPr>
        <p:txBody>
          <a:bodyPr/>
          <a:lstStyle/>
          <a:p>
            <a:pPr/>
            <a:r>
              <a:t>Texte de puce de diapositive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vidéo direct, petit">
    <p:spTree>
      <p:nvGrpSpPr>
        <p:cNvPr id="1" name=""/>
        <p:cNvGrpSpPr/>
        <p:nvPr/>
      </p:nvGrpSpPr>
      <p:grpSpPr>
        <a:xfrm>
          <a:off x="0" y="0"/>
          <a:ext cx="0" cy="0"/>
          <a:chOff x="0" y="0"/>
          <a:chExt cx="0" cy="0"/>
        </a:xfrm>
      </p:grpSpPr>
      <p:sp>
        <p:nvSpPr>
          <p:cNvPr id="71" name="Texte niveau 1…"/>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72" name="Titre de diapositive"/>
          <p:cNvSpPr txBox="1"/>
          <p:nvPr>
            <p:ph type="title" hasCustomPrompt="1"/>
          </p:nvPr>
        </p:nvSpPr>
        <p:spPr>
          <a:xfrm>
            <a:off x="1206500" y="635000"/>
            <a:ext cx="21971000" cy="1689100"/>
          </a:xfrm>
          <a:prstGeom prst="rect">
            <a:avLst/>
          </a:prstGeom>
        </p:spPr>
        <p:txBody>
          <a:bodyPr/>
          <a:lstStyle/>
          <a:p>
            <a:pPr/>
            <a:r>
              <a:t>Titre de diapositive</a:t>
            </a:r>
          </a:p>
        </p:txBody>
      </p:sp>
      <p:sp>
        <p:nvSpPr>
          <p:cNvPr id="73" name="Texte niveau 1…"/>
          <p:cNvSpPr txBox="1"/>
          <p:nvPr>
            <p:ph type="body" sz="half" idx="21" hasCustomPrompt="1"/>
          </p:nvPr>
        </p:nvSpPr>
        <p:spPr>
          <a:xfrm>
            <a:off x="1206500" y="4248503"/>
            <a:ext cx="9779000" cy="8256014"/>
          </a:xfrm>
          <a:prstGeom prst="rect">
            <a:avLst/>
          </a:prstGeom>
        </p:spPr>
        <p:txBody>
          <a:bodyPr/>
          <a:lstStyle/>
          <a:p>
            <a:pPr/>
            <a:r>
              <a:t>Texte de puce de diapositive</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vidéo direct, grand">
    <p:spTree>
      <p:nvGrpSpPr>
        <p:cNvPr id="1" name=""/>
        <p:cNvGrpSpPr/>
        <p:nvPr/>
      </p:nvGrpSpPr>
      <p:grpSpPr>
        <a:xfrm>
          <a:off x="0" y="0"/>
          <a:ext cx="0" cy="0"/>
          <a:chOff x="0" y="0"/>
          <a:chExt cx="0" cy="0"/>
        </a:xfrm>
      </p:grpSpPr>
      <p:sp>
        <p:nvSpPr>
          <p:cNvPr id="81" name="Texte niveau 1…"/>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Sous-titre de diapositive</a:t>
            </a:r>
          </a:p>
          <a:p>
            <a:pPr lvl="1"/>
            <a:r>
              <a:t/>
            </a:r>
          </a:p>
          <a:p>
            <a:pPr lvl="2"/>
            <a:r>
              <a:t/>
            </a:r>
          </a:p>
          <a:p>
            <a:pPr lvl="3"/>
            <a:r>
              <a:t/>
            </a:r>
          </a:p>
          <a:p>
            <a:pPr lvl="4"/>
            <a:r>
              <a:t/>
            </a:r>
          </a:p>
        </p:txBody>
      </p:sp>
      <p:sp>
        <p:nvSpPr>
          <p:cNvPr id="82" name="Titre de diapositive"/>
          <p:cNvSpPr txBox="1"/>
          <p:nvPr>
            <p:ph type="title" hasCustomPrompt="1"/>
          </p:nvPr>
        </p:nvSpPr>
        <p:spPr>
          <a:xfrm>
            <a:off x="1206500" y="635000"/>
            <a:ext cx="9779000" cy="1689100"/>
          </a:xfrm>
          <a:prstGeom prst="rect">
            <a:avLst/>
          </a:prstGeom>
        </p:spPr>
        <p:txBody>
          <a:bodyPr/>
          <a:lstStyle/>
          <a:p>
            <a:pPr/>
            <a:r>
              <a:t>Titre de diapositive</a:t>
            </a:r>
          </a:p>
        </p:txBody>
      </p:sp>
      <p:sp>
        <p:nvSpPr>
          <p:cNvPr id="83" name="Texte niveau 1…"/>
          <p:cNvSpPr txBox="1"/>
          <p:nvPr>
            <p:ph type="body" sz="half" idx="21" hasCustomPrompt="1"/>
          </p:nvPr>
        </p:nvSpPr>
        <p:spPr>
          <a:xfrm>
            <a:off x="1206500" y="4248503"/>
            <a:ext cx="9779000" cy="8256014"/>
          </a:xfrm>
          <a:prstGeom prst="rect">
            <a:avLst/>
          </a:prstGeom>
        </p:spPr>
        <p:txBody>
          <a:bodyPr/>
          <a:lstStyle/>
          <a:p>
            <a:pPr/>
            <a:r>
              <a:t>Texte de puce de diapositive</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Titre de section"/>
          <p:cNvSpPr txBox="1"/>
          <p:nvPr>
            <p:ph type="title" hasCustomPrompt="1"/>
          </p:nvPr>
        </p:nvSpPr>
        <p:spPr>
          <a:xfrm>
            <a:off x="1206496" y="3911600"/>
            <a:ext cx="21971005" cy="4648200"/>
          </a:xfrm>
          <a:prstGeom prst="rect">
            <a:avLst/>
          </a:prstGeom>
        </p:spPr>
        <p:txBody>
          <a:bodyPr anchor="ctr"/>
          <a:lstStyle>
            <a:lvl1pPr>
              <a:defRPr spc="-119" sz="12000"/>
            </a:lvl1pPr>
          </a:lstStyle>
          <a:p>
            <a:pPr/>
            <a:r>
              <a:t>Titre de section</a:t>
            </a:r>
          </a:p>
        </p:txBody>
      </p:sp>
      <p:sp>
        <p:nvSpPr>
          <p:cNvPr id="9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 niveau 1…"/>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3" name="Texte du titre"/>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Numéro de diapositive"/>
          <p:cNvSpPr txBox="1"/>
          <p:nvPr>
            <p:ph type="sldNum" sz="quarter" idx="2"/>
          </p:nvPr>
        </p:nvSpPr>
        <p:spPr>
          <a:xfrm>
            <a:off x="23538179" y="12443460"/>
            <a:ext cx="408941" cy="444501"/>
          </a:xfrm>
          <a:prstGeom prst="rect">
            <a:avLst/>
          </a:prstGeom>
          <a:ln w="12700">
            <a:miter lim="400000"/>
          </a:ln>
        </p:spPr>
        <p:txBody>
          <a:bodyPr wrap="none" lIns="50800" tIns="50800" rIns="50800" bIns="50800" anchor="b">
            <a:spAutoFit/>
          </a:bodyPr>
          <a:lstStyle>
            <a:lvl1pPr algn="r" defTabSz="584200">
              <a:spcBef>
                <a:spcPts val="0"/>
              </a:spcBef>
              <a:defRPr sz="2000">
                <a:solidFill>
                  <a:srgbClr val="535860"/>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1pPr>
      <a:lvl2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2pPr>
      <a:lvl3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3pPr>
      <a:lvl4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4pPr>
      <a:lvl5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5pPr>
      <a:lvl6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6pPr>
      <a:lvl7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7pPr>
      <a:lvl8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8pPr>
      <a:lvl9pPr marL="0" marR="0" indent="0" algn="l" defTabSz="2438400" rtl="0" latinLnBrk="0">
        <a:lnSpc>
          <a:spcPct val="90000"/>
        </a:lnSpc>
        <a:spcBef>
          <a:spcPts val="0"/>
        </a:spcBef>
        <a:spcAft>
          <a:spcPts val="0"/>
        </a:spcAft>
        <a:buClrTx/>
        <a:buSzTx/>
        <a:buFontTx/>
        <a:buNone/>
        <a:tabLst/>
        <a:defRPr b="0" baseline="0" cap="none" i="0" spc="-100" strike="noStrike" sz="10000" u="none">
          <a:solidFill>
            <a:srgbClr val="535860"/>
          </a:solidFill>
          <a:uFillTx/>
          <a:latin typeface="Produkt Extralight"/>
          <a:ea typeface="Produkt Extralight"/>
          <a:cs typeface="Produkt Extralight"/>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rgbClr val="535860"/>
          </a:solidFill>
          <a:uFillTx/>
          <a:latin typeface="Avenir Next Regular"/>
          <a:ea typeface="Avenir Next Regular"/>
          <a:cs typeface="Avenir Next Regular"/>
          <a:sym typeface="Avenir Next Regular"/>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13.png"/><Relationship Id="rId4" Type="http://schemas.openxmlformats.org/officeDocument/2006/relationships/image" Target="../media/image5.jpeg"/><Relationship Id="rId5"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 Id="rId3"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RANGENOIS Rémy"/>
          <p:cNvSpPr txBox="1"/>
          <p:nvPr>
            <p:ph type="body" sz="quarter" idx="1"/>
          </p:nvPr>
        </p:nvSpPr>
        <p:spPr>
          <a:xfrm>
            <a:off x="1206500" y="12268950"/>
            <a:ext cx="21971000" cy="660402"/>
          </a:xfrm>
          <a:prstGeom prst="rect">
            <a:avLst/>
          </a:prstGeom>
        </p:spPr>
        <p:txBody>
          <a:bodyPr/>
          <a:lstStyle/>
          <a:p>
            <a:pPr/>
            <a:r>
              <a:t>GRANGENOIS Rémy</a:t>
            </a:r>
          </a:p>
        </p:txBody>
      </p:sp>
      <p:sp>
        <p:nvSpPr>
          <p:cNvPr id="172" name="Présentation de la solution technique"/>
          <p:cNvSpPr txBox="1"/>
          <p:nvPr/>
        </p:nvSpPr>
        <p:spPr>
          <a:xfrm>
            <a:off x="1206500" y="7353300"/>
            <a:ext cx="219710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spcBef>
                <a:spcPts val="0"/>
              </a:spcBef>
              <a:defRPr sz="5500">
                <a:solidFill>
                  <a:srgbClr val="535860"/>
                </a:solidFill>
              </a:defRPr>
            </a:lvl1pPr>
          </a:lstStyle>
          <a:p>
            <a:pPr/>
            <a:r>
              <a:t>Présentation de la solution technique</a:t>
            </a:r>
          </a:p>
        </p:txBody>
      </p:sp>
      <p:sp>
        <p:nvSpPr>
          <p:cNvPr id="173" name="Menu Maker By Qwenta"/>
          <p:cNvSpPr txBox="1"/>
          <p:nvPr>
            <p:ph type="title"/>
          </p:nvPr>
        </p:nvSpPr>
        <p:spPr>
          <a:xfrm>
            <a:off x="1206499" y="2616200"/>
            <a:ext cx="21971006" cy="4648200"/>
          </a:xfrm>
          <a:prstGeom prst="rect">
            <a:avLst/>
          </a:prstGeom>
        </p:spPr>
        <p:txBody>
          <a:bodyPr/>
          <a:lstStyle>
            <a:lvl1pPr>
              <a:defRPr spc="-200"/>
            </a:lvl1pPr>
          </a:lstStyle>
          <a:p>
            <a:pPr/>
            <a:r>
              <a:t>Menu Maker By Qwenta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Frame_1_1_1_ed3cz4.jpeg" descr="Frame_1_1_1_ed3cz4.jpeg"/>
          <p:cNvPicPr>
            <a:picLocks noChangeAspect="1"/>
          </p:cNvPicPr>
          <p:nvPr>
            <p:ph type="pic" idx="21"/>
          </p:nvPr>
        </p:nvPicPr>
        <p:blipFill>
          <a:blip r:embed="rId2">
            <a:extLst/>
          </a:blip>
          <a:srcRect l="5267" t="0" r="1632" b="2738"/>
          <a:stretch>
            <a:fillRect/>
          </a:stretch>
        </p:blipFill>
        <p:spPr>
          <a:xfrm>
            <a:off x="11493199" y="3548729"/>
            <a:ext cx="13043733" cy="6926988"/>
          </a:xfrm>
          <a:prstGeom prst="rect">
            <a:avLst/>
          </a:prstGeom>
        </p:spPr>
      </p:pic>
      <p:sp>
        <p:nvSpPr>
          <p:cNvPr id="216" name="Applications tierces"/>
          <p:cNvSpPr txBox="1"/>
          <p:nvPr>
            <p:ph type="body" sz="quarter" idx="1"/>
          </p:nvPr>
        </p:nvSpPr>
        <p:spPr>
          <a:prstGeom prst="rect">
            <a:avLst/>
          </a:prstGeom>
        </p:spPr>
        <p:txBody>
          <a:bodyPr/>
          <a:lstStyle/>
          <a:p>
            <a:pPr/>
            <a:r>
              <a:t>Applications tierces</a:t>
            </a:r>
          </a:p>
        </p:txBody>
      </p:sp>
      <p:pic>
        <p:nvPicPr>
          <p:cNvPr id="217" name="deliveroo.png" descr="deliveroo.png"/>
          <p:cNvPicPr>
            <a:picLocks noChangeAspect="1"/>
          </p:cNvPicPr>
          <p:nvPr/>
        </p:nvPicPr>
        <p:blipFill>
          <a:blip r:embed="rId3">
            <a:extLst/>
          </a:blip>
          <a:stretch>
            <a:fillRect/>
          </a:stretch>
        </p:blipFill>
        <p:spPr>
          <a:xfrm>
            <a:off x="21478279" y="4802118"/>
            <a:ext cx="2119509" cy="2119509"/>
          </a:xfrm>
          <a:prstGeom prst="rect">
            <a:avLst/>
          </a:prstGeom>
          <a:ln w="12700">
            <a:miter lim="400000"/>
          </a:ln>
        </p:spPr>
      </p:pic>
      <p:pic>
        <p:nvPicPr>
          <p:cNvPr id="218" name="Symbole-Instagram.jpg" descr="Symbole-Instagram.jpg"/>
          <p:cNvPicPr>
            <a:picLocks noChangeAspect="1"/>
          </p:cNvPicPr>
          <p:nvPr/>
        </p:nvPicPr>
        <p:blipFill>
          <a:blip r:embed="rId4">
            <a:extLst/>
          </a:blip>
          <a:stretch>
            <a:fillRect/>
          </a:stretch>
        </p:blipFill>
        <p:spPr>
          <a:xfrm>
            <a:off x="21259790" y="7345270"/>
            <a:ext cx="2556495" cy="2062627"/>
          </a:xfrm>
          <a:prstGeom prst="rect">
            <a:avLst/>
          </a:prstGeom>
          <a:ln w="12700">
            <a:miter lim="400000"/>
          </a:ln>
        </p:spPr>
      </p:pic>
      <p:pic>
        <p:nvPicPr>
          <p:cNvPr id="219" name="16558082498489_FR_1156_P7_Banner-Qwenta.png" descr="16558082498489_FR_1156_P7_Banner-Qwenta.png"/>
          <p:cNvPicPr>
            <a:picLocks noChangeAspect="1"/>
          </p:cNvPicPr>
          <p:nvPr/>
        </p:nvPicPr>
        <p:blipFill>
          <a:blip r:embed="rId5">
            <a:extLst/>
          </a:blip>
          <a:srcRect l="6714" t="0" r="49331" b="2738"/>
          <a:stretch>
            <a:fillRect/>
          </a:stretch>
        </p:blipFill>
        <p:spPr>
          <a:xfrm>
            <a:off x="11548209" y="5891938"/>
            <a:ext cx="2556125" cy="2240892"/>
          </a:xfrm>
          <a:prstGeom prst="rect">
            <a:avLst/>
          </a:prstGeom>
          <a:ln w="12700">
            <a:miter lim="400000"/>
          </a:ln>
        </p:spPr>
      </p:pic>
      <p:sp>
        <p:nvSpPr>
          <p:cNvPr id="220" name="APIs"/>
          <p:cNvSpPr txBox="1"/>
          <p:nvPr>
            <p:ph type="title"/>
          </p:nvPr>
        </p:nvSpPr>
        <p:spPr>
          <a:prstGeom prst="rect">
            <a:avLst/>
          </a:prstGeom>
        </p:spPr>
        <p:txBody>
          <a:bodyPr/>
          <a:lstStyle>
            <a:lvl1pPr defTabSz="2316478">
              <a:defRPr sz="9500"/>
            </a:lvl1pPr>
          </a:lstStyle>
          <a:p>
            <a:pPr/>
            <a:r>
              <a:t>APIs</a:t>
            </a:r>
          </a:p>
        </p:txBody>
      </p:sp>
      <p:sp>
        <p:nvSpPr>
          <p:cNvPr id="221" name="Ce moyen de communication entre 2 logiciels va nous permettre de transmettre à Deliveroo et Instagram les menus une fois finalisé."/>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0">
              <a:buSzTx/>
              <a:buNone/>
            </a:lvl1pPr>
          </a:lstStyle>
          <a:p>
            <a:pPr/>
            <a:r>
              <a:t>Ce moyen de communication entre 2 logiciels va nous permettre de transmettre à Deliveroo et Instagram les menus une fois finalisé.</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Cybersécurité.jpeg" descr="Cybersécurité.jpeg"/>
          <p:cNvPicPr>
            <a:picLocks noChangeAspect="1"/>
          </p:cNvPicPr>
          <p:nvPr>
            <p:ph type="pic" idx="21"/>
          </p:nvPr>
        </p:nvPicPr>
        <p:blipFill>
          <a:blip r:embed="rId2">
            <a:extLst/>
          </a:blip>
          <a:srcRect l="27564" t="0" r="27564" b="0"/>
          <a:stretch>
            <a:fillRect/>
          </a:stretch>
        </p:blipFill>
        <p:spPr>
          <a:xfrm>
            <a:off x="12382499" y="0"/>
            <a:ext cx="12001502" cy="13716000"/>
          </a:xfrm>
          <a:prstGeom prst="rect">
            <a:avLst/>
          </a:prstGeom>
        </p:spPr>
      </p:pic>
      <p:sp>
        <p:nvSpPr>
          <p:cNvPr id="224" name="Cybersécurité"/>
          <p:cNvSpPr txBox="1"/>
          <p:nvPr>
            <p:ph type="title"/>
          </p:nvPr>
        </p:nvSpPr>
        <p:spPr>
          <a:xfrm>
            <a:off x="1206500" y="1978025"/>
            <a:ext cx="9779000" cy="1689100"/>
          </a:xfrm>
          <a:prstGeom prst="rect">
            <a:avLst/>
          </a:prstGeom>
        </p:spPr>
        <p:txBody>
          <a:bodyPr/>
          <a:lstStyle>
            <a:lvl1pPr defTabSz="2316478">
              <a:defRPr sz="9500"/>
            </a:lvl1pPr>
          </a:lstStyle>
          <a:p>
            <a:pPr/>
            <a:r>
              <a:t>Cybersécurité</a:t>
            </a:r>
          </a:p>
        </p:txBody>
      </p:sp>
      <p:sp>
        <p:nvSpPr>
          <p:cNvPr id="225" name="La sécurité dans le développement web est cruciale. Notre équipe respectera les standards lors de la conception du site Menu Maker…"/>
          <p:cNvSpPr txBox="1"/>
          <p:nvPr>
            <p:ph type="body" sz="half" idx="1"/>
          </p:nvPr>
        </p:nvSpPr>
        <p:spPr>
          <a:xfrm>
            <a:off x="1206500" y="4248503"/>
            <a:ext cx="9779000" cy="8256014"/>
          </a:xfrm>
          <a:prstGeom prst="rect">
            <a:avLst/>
          </a:prstGeom>
        </p:spPr>
        <p:txBody>
          <a:bodyPr lIns="50800" tIns="50800" rIns="50800" bIns="50800"/>
          <a:lstStyle/>
          <a:p>
            <a:pPr defTabSz="288036">
              <a:spcBef>
                <a:spcPts val="3800"/>
              </a:spcBef>
              <a:defRPr sz="3200">
                <a:latin typeface="Avenir Next Regular"/>
                <a:ea typeface="Avenir Next Regular"/>
                <a:cs typeface="Avenir Next Regular"/>
                <a:sym typeface="Avenir Next Regular"/>
              </a:defRPr>
            </a:pPr>
            <a:r>
              <a:t>La sécurité dans le développement web est cruciale. Notre équipe respectera les standards lors de la conception du site Menu Maker</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L’utilisation de protocole HTTPS et certificat SSL</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La mise en place de sauvegardes régulières </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Encadrements des droits et autorisations d’administration</a:t>
            </a:r>
          </a:p>
          <a:p>
            <a:pPr marL="370331" indent="-370331" defTabSz="288036">
              <a:spcBef>
                <a:spcPts val="3800"/>
              </a:spcBef>
              <a:buSzPct val="100000"/>
              <a:buChar char="•"/>
              <a:defRPr sz="3200">
                <a:latin typeface="Avenir Next Regular"/>
                <a:ea typeface="Avenir Next Regular"/>
                <a:cs typeface="Avenir Next Regular"/>
                <a:sym typeface="Avenir Next Regular"/>
              </a:defRPr>
            </a:pPr>
            <a:r>
              <a:t>Sécurisation des mots de passe</a:t>
            </a:r>
          </a:p>
          <a:p>
            <a:pPr defTabSz="288036">
              <a:spcBef>
                <a:spcPts val="3800"/>
              </a:spcBef>
              <a:defRPr sz="3200">
                <a:latin typeface="Avenir Next Regular"/>
                <a:ea typeface="Avenir Next Regular"/>
                <a:cs typeface="Avenir Next Regular"/>
                <a:sym typeface="Avenir Next Regular"/>
              </a:defRPr>
            </a:pPr>
            <a:r>
              <a:t>Nous verrons encore d’autres protections dans la partie Hébergement.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Capture d’écran 2024-01-09 à 23.58.28.png" descr="Capture d’écran 2024-01-09 à 23.58.28.png"/>
          <p:cNvPicPr>
            <a:picLocks noChangeAspect="1"/>
          </p:cNvPicPr>
          <p:nvPr>
            <p:ph type="pic" idx="21"/>
          </p:nvPr>
        </p:nvPicPr>
        <p:blipFill>
          <a:blip r:embed="rId2">
            <a:extLst/>
          </a:blip>
          <a:srcRect l="2821" t="1298" r="2821" b="24634"/>
          <a:stretch>
            <a:fillRect/>
          </a:stretch>
        </p:blipFill>
        <p:spPr>
          <a:xfrm>
            <a:off x="15766868" y="1741464"/>
            <a:ext cx="8320930" cy="8392873"/>
          </a:xfrm>
          <a:prstGeom prst="rect">
            <a:avLst/>
          </a:prstGeom>
        </p:spPr>
      </p:pic>
      <p:sp>
        <p:nvSpPr>
          <p:cNvPr id="228" name="Hébergement"/>
          <p:cNvSpPr txBox="1"/>
          <p:nvPr>
            <p:ph type="title"/>
          </p:nvPr>
        </p:nvSpPr>
        <p:spPr>
          <a:xfrm>
            <a:off x="1206500" y="1978025"/>
            <a:ext cx="9779000" cy="1689100"/>
          </a:xfrm>
          <a:prstGeom prst="rect">
            <a:avLst/>
          </a:prstGeom>
        </p:spPr>
        <p:txBody>
          <a:bodyPr/>
          <a:lstStyle>
            <a:lvl1pPr defTabSz="2316478">
              <a:defRPr sz="9500"/>
            </a:lvl1pPr>
          </a:lstStyle>
          <a:p>
            <a:pPr/>
            <a:r>
              <a:t>Hébergement</a:t>
            </a:r>
          </a:p>
        </p:txBody>
      </p:sp>
      <p:sp>
        <p:nvSpPr>
          <p:cNvPr id="229" name="Hostinger est l’un des hébergeurs les plus fiables du marché…"/>
          <p:cNvSpPr txBox="1"/>
          <p:nvPr>
            <p:ph type="body" sz="half" idx="1"/>
          </p:nvPr>
        </p:nvSpPr>
        <p:spPr>
          <a:xfrm>
            <a:off x="1206500" y="4248503"/>
            <a:ext cx="10446330" cy="7560902"/>
          </a:xfrm>
          <a:prstGeom prst="rect">
            <a:avLst/>
          </a:prstGeom>
        </p:spPr>
        <p:txBody>
          <a:bodyPr lIns="50800" tIns="50800" rIns="50800" bIns="50800"/>
          <a:lstStyle/>
          <a:p>
            <a:pPr defTabSz="355600">
              <a:spcBef>
                <a:spcPts val="4700"/>
              </a:spcBef>
              <a:defRPr sz="4000">
                <a:latin typeface="Avenir Next Regular"/>
                <a:ea typeface="Avenir Next Regular"/>
                <a:cs typeface="Avenir Next Regular"/>
                <a:sym typeface="Avenir Next Regular"/>
              </a:defRPr>
            </a:pPr>
            <a:r>
              <a:t>Hostinger est l’un des hébergeurs les plus fiables du marché</a:t>
            </a:r>
          </a:p>
          <a:p>
            <a:pPr defTabSz="355600">
              <a:spcBef>
                <a:spcPts val="4700"/>
              </a:spcBef>
              <a:defRPr sz="4000">
                <a:latin typeface="Avenir Next Regular"/>
                <a:ea typeface="Avenir Next Regular"/>
                <a:cs typeface="Avenir Next Regular"/>
                <a:sym typeface="Avenir Next Regular"/>
              </a:defRPr>
            </a:pPr>
            <a:r>
              <a:t>Il proposera une excellente expérience aux utilisateurs avec un site rapide, hébergé en France et prendra en charge une partie de sa sécurité.</a:t>
            </a:r>
          </a:p>
          <a:p>
            <a:pPr defTabSz="355600">
              <a:spcBef>
                <a:spcPts val="4700"/>
              </a:spcBef>
              <a:defRPr sz="4000">
                <a:latin typeface="Avenir Next Regular"/>
                <a:ea typeface="Avenir Next Regular"/>
                <a:cs typeface="Avenir Next Regular"/>
                <a:sym typeface="Avenir Next Regular"/>
              </a:defRPr>
            </a:pPr>
            <a:r>
              <a:t>Son offre Cloud Startup couvrira pleinement les besoins de Menu Maker</a:t>
            </a:r>
          </a:p>
        </p:txBody>
      </p:sp>
      <p:pic>
        <p:nvPicPr>
          <p:cNvPr id="230" name="Capture d’écran 2024-01-09 à 23.59.25.png" descr="Capture d’écran 2024-01-09 à 23.59.25.png"/>
          <p:cNvPicPr>
            <a:picLocks noChangeAspect="1"/>
          </p:cNvPicPr>
          <p:nvPr/>
        </p:nvPicPr>
        <p:blipFill>
          <a:blip r:embed="rId3">
            <a:extLst/>
          </a:blip>
          <a:srcRect l="0" t="0" r="10288" b="0"/>
          <a:stretch>
            <a:fillRect/>
          </a:stretch>
        </p:blipFill>
        <p:spPr>
          <a:xfrm>
            <a:off x="12625806" y="8316662"/>
            <a:ext cx="5392274" cy="5455848"/>
          </a:xfrm>
          <a:prstGeom prst="rect">
            <a:avLst/>
          </a:prstGeom>
          <a:ln w="12700">
            <a:miter lim="400000"/>
          </a:ln>
        </p:spPr>
      </p:pic>
      <p:pic>
        <p:nvPicPr>
          <p:cNvPr id="231" name="Hostinger.jpg" descr="Hostinger.jpg"/>
          <p:cNvPicPr>
            <a:picLocks noChangeAspect="1"/>
          </p:cNvPicPr>
          <p:nvPr/>
        </p:nvPicPr>
        <p:blipFill>
          <a:blip r:embed="rId4">
            <a:extLst/>
          </a:blip>
          <a:srcRect l="16999" t="0" r="16999" b="0"/>
          <a:stretch>
            <a:fillRect/>
          </a:stretch>
        </p:blipFill>
        <p:spPr>
          <a:xfrm>
            <a:off x="12281867" y="760214"/>
            <a:ext cx="4089293" cy="41246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Équipe et Plan de communication"/>
          <p:cNvSpPr txBox="1"/>
          <p:nvPr>
            <p:ph type="title"/>
          </p:nvPr>
        </p:nvSpPr>
        <p:spPr>
          <a:xfrm>
            <a:off x="1206495" y="3911600"/>
            <a:ext cx="21971006" cy="4648200"/>
          </a:xfrm>
          <a:prstGeom prst="rect">
            <a:avLst/>
          </a:prstGeom>
        </p:spPr>
        <p:txBody>
          <a:bodyPr/>
          <a:lstStyle>
            <a:lvl1pPr>
              <a:defRPr spc="-200"/>
            </a:lvl1pPr>
          </a:lstStyle>
          <a:p>
            <a:pPr/>
            <a:r>
              <a:t>Équipe et Plan de communication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0_EODEF6xTWVm5hv-3.jpeg" descr="0_EODEF6xTWVm5hv-3.jpeg"/>
          <p:cNvPicPr>
            <a:picLocks noChangeAspect="1"/>
          </p:cNvPicPr>
          <p:nvPr>
            <p:ph type="pic" idx="21"/>
          </p:nvPr>
        </p:nvPicPr>
        <p:blipFill>
          <a:blip r:embed="rId2">
            <a:extLst/>
          </a:blip>
          <a:srcRect l="3763" t="13280" r="33562" b="22215"/>
          <a:stretch>
            <a:fillRect/>
          </a:stretch>
        </p:blipFill>
        <p:spPr>
          <a:xfrm>
            <a:off x="12964146" y="1196740"/>
            <a:ext cx="9778824" cy="6038578"/>
          </a:xfrm>
          <a:prstGeom prst="rect">
            <a:avLst/>
          </a:prstGeom>
        </p:spPr>
      </p:pic>
      <p:sp>
        <p:nvSpPr>
          <p:cNvPr id="236" name="Composition de l’équipe"/>
          <p:cNvSpPr txBox="1"/>
          <p:nvPr>
            <p:ph type="title"/>
          </p:nvPr>
        </p:nvSpPr>
        <p:spPr>
          <a:xfrm>
            <a:off x="1206500" y="1551482"/>
            <a:ext cx="9779000" cy="1689102"/>
          </a:xfrm>
          <a:prstGeom prst="rect">
            <a:avLst/>
          </a:prstGeom>
        </p:spPr>
        <p:txBody>
          <a:bodyPr/>
          <a:lstStyle>
            <a:lvl1pPr defTabSz="1682494">
              <a:defRPr sz="6900"/>
            </a:lvl1pPr>
          </a:lstStyle>
          <a:p>
            <a:pPr/>
            <a:r>
              <a:t>Composition de l’équipe</a:t>
            </a:r>
          </a:p>
        </p:txBody>
      </p:sp>
      <p:sp>
        <p:nvSpPr>
          <p:cNvPr id="237" name="Au vu des différentes tâches à accomplir…"/>
          <p:cNvSpPr txBox="1"/>
          <p:nvPr>
            <p:ph type="body" sz="half" idx="1"/>
          </p:nvPr>
        </p:nvSpPr>
        <p:spPr>
          <a:xfrm>
            <a:off x="1206500" y="4248503"/>
            <a:ext cx="9779000" cy="8256014"/>
          </a:xfrm>
          <a:prstGeom prst="rect">
            <a:avLst/>
          </a:prstGeom>
        </p:spPr>
        <p:txBody>
          <a:bodyPr lIns="50800" tIns="50800" rIns="50800" bIns="50800"/>
          <a:lstStyle/>
          <a:p>
            <a:pPr defTabSz="348488">
              <a:spcBef>
                <a:spcPts val="4600"/>
              </a:spcBef>
              <a:defRPr sz="3920">
                <a:latin typeface="Avenir Next Regular"/>
                <a:ea typeface="Avenir Next Regular"/>
                <a:cs typeface="Avenir Next Regular"/>
                <a:sym typeface="Avenir Next Regular"/>
              </a:defRPr>
            </a:pPr>
            <a:r>
              <a:t>Au vu des différentes tâches à accomplir </a:t>
            </a:r>
          </a:p>
          <a:p>
            <a:pPr lvl="1" marL="0" indent="448055" defTabSz="348488">
              <a:spcBef>
                <a:spcPts val="4600"/>
              </a:spcBef>
              <a:buSzTx/>
              <a:buNone/>
              <a:defRPr sz="3920">
                <a:latin typeface="Avenir Next Regular"/>
                <a:ea typeface="Avenir Next Regular"/>
                <a:cs typeface="Avenir Next Regular"/>
                <a:sym typeface="Avenir Next Regular"/>
              </a:defRPr>
            </a:pPr>
            <a:r>
              <a:t>1 développeur Front End sera nécessaire pour le développement de l’interface utilisateur</a:t>
            </a:r>
          </a:p>
          <a:p>
            <a:pPr lvl="1" marL="0" indent="448055" defTabSz="348488">
              <a:spcBef>
                <a:spcPts val="4600"/>
              </a:spcBef>
              <a:buSzTx/>
              <a:buNone/>
              <a:defRPr sz="3920">
                <a:latin typeface="Avenir Next Regular"/>
                <a:ea typeface="Avenir Next Regular"/>
                <a:cs typeface="Avenir Next Regular"/>
                <a:sym typeface="Avenir Next Regular"/>
              </a:defRPr>
            </a:pPr>
            <a:r>
              <a:t>1 développeur Back end sera nécessaire pour la conception et la gestion de la base de données et la gestion des APIs</a:t>
            </a:r>
          </a:p>
          <a:p>
            <a:pPr lvl="1" marL="0" indent="448055" defTabSz="348488">
              <a:spcBef>
                <a:spcPts val="4600"/>
              </a:spcBef>
              <a:buSzTx/>
              <a:buNone/>
              <a:defRPr sz="3920">
                <a:latin typeface="Avenir Next Regular"/>
                <a:ea typeface="Avenir Next Regular"/>
                <a:cs typeface="Avenir Next Regular"/>
                <a:sym typeface="Avenir Next Regular"/>
              </a:defRPr>
            </a:pPr>
            <a:r>
              <a:t>1 développeur Full Stack appuiera l’équipe </a:t>
            </a:r>
          </a:p>
        </p:txBody>
      </p:sp>
      <p:pic>
        <p:nvPicPr>
          <p:cNvPr id="238" name="0_EODEF6xTWVm5hv-3.jpeg" descr="0_EODEF6xTWVm5hv-3.jpeg"/>
          <p:cNvPicPr>
            <a:picLocks noChangeAspect="1"/>
          </p:cNvPicPr>
          <p:nvPr/>
        </p:nvPicPr>
        <p:blipFill>
          <a:blip r:embed="rId2">
            <a:extLst/>
          </a:blip>
          <a:srcRect l="66641" t="17747" r="0" b="17747"/>
          <a:stretch>
            <a:fillRect/>
          </a:stretch>
        </p:blipFill>
        <p:spPr>
          <a:xfrm>
            <a:off x="15096158" y="6817250"/>
            <a:ext cx="5514792" cy="639817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agile-methode.jpeg" descr="agile-methode.jpeg"/>
          <p:cNvPicPr>
            <a:picLocks noChangeAspect="1"/>
          </p:cNvPicPr>
          <p:nvPr/>
        </p:nvPicPr>
        <p:blipFill>
          <a:blip r:embed="rId2">
            <a:extLst/>
          </a:blip>
          <a:stretch>
            <a:fillRect/>
          </a:stretch>
        </p:blipFill>
        <p:spPr>
          <a:xfrm>
            <a:off x="11316634" y="8812399"/>
            <a:ext cx="13172520" cy="4901103"/>
          </a:xfrm>
          <a:prstGeom prst="rect">
            <a:avLst/>
          </a:prstGeom>
          <a:ln w="12700">
            <a:miter lim="400000"/>
          </a:ln>
        </p:spPr>
      </p:pic>
      <p:pic>
        <p:nvPicPr>
          <p:cNvPr id="241" name="PrincipesAgiles.png" descr="PrincipesAgiles.png"/>
          <p:cNvPicPr>
            <a:picLocks noChangeAspect="1"/>
          </p:cNvPicPr>
          <p:nvPr>
            <p:ph type="pic" idx="21"/>
          </p:nvPr>
        </p:nvPicPr>
        <p:blipFill>
          <a:blip r:embed="rId3">
            <a:extLst/>
          </a:blip>
          <a:srcRect l="0" t="871" r="34009" b="0"/>
          <a:stretch>
            <a:fillRect/>
          </a:stretch>
        </p:blipFill>
        <p:spPr>
          <a:xfrm>
            <a:off x="18437857" y="586320"/>
            <a:ext cx="7723403" cy="9049411"/>
          </a:xfrm>
          <a:prstGeom prst="rect">
            <a:avLst/>
          </a:prstGeom>
        </p:spPr>
      </p:pic>
      <p:sp>
        <p:nvSpPr>
          <p:cNvPr id="242" name="Méthode de travail"/>
          <p:cNvSpPr txBox="1"/>
          <p:nvPr>
            <p:ph type="title"/>
          </p:nvPr>
        </p:nvSpPr>
        <p:spPr>
          <a:xfrm>
            <a:off x="1206500" y="1006456"/>
            <a:ext cx="9779000" cy="1689101"/>
          </a:xfrm>
          <a:prstGeom prst="rect">
            <a:avLst/>
          </a:prstGeom>
        </p:spPr>
        <p:txBody>
          <a:bodyPr/>
          <a:lstStyle>
            <a:lvl1pPr defTabSz="2194559">
              <a:defRPr sz="9000"/>
            </a:lvl1pPr>
          </a:lstStyle>
          <a:p>
            <a:pPr/>
            <a:r>
              <a:t>Méthode de travail</a:t>
            </a:r>
          </a:p>
        </p:txBody>
      </p:sp>
      <p:sp>
        <p:nvSpPr>
          <p:cNvPr id="243" name="La méthode agile offre une approche flexible et itérative. Elle favorise une collaboration continue entre l’équipe et vous.…"/>
          <p:cNvSpPr txBox="1"/>
          <p:nvPr>
            <p:ph type="body" sz="quarter" idx="1"/>
          </p:nvPr>
        </p:nvSpPr>
        <p:spPr>
          <a:xfrm>
            <a:off x="993228" y="4456288"/>
            <a:ext cx="9779001" cy="6513422"/>
          </a:xfrm>
          <a:prstGeom prst="rect">
            <a:avLst/>
          </a:prstGeom>
        </p:spPr>
        <p:txBody>
          <a:bodyPr lIns="50800" tIns="50800" rIns="50800" bIns="50800"/>
          <a:lstStyle/>
          <a:p>
            <a:pPr defTabSz="355600">
              <a:spcBef>
                <a:spcPts val="4700"/>
              </a:spcBef>
              <a:defRPr sz="4000">
                <a:latin typeface="Avenir Next Regular"/>
                <a:ea typeface="Avenir Next Regular"/>
                <a:cs typeface="Avenir Next Regular"/>
                <a:sym typeface="Avenir Next Regular"/>
              </a:defRPr>
            </a:pPr>
            <a:r>
              <a:t>La méthode agile offre une approche flexible et itérative. Elle favorise une collaboration continue entre l’équipe et vous. </a:t>
            </a:r>
          </a:p>
          <a:p>
            <a:pPr defTabSz="355600">
              <a:spcBef>
                <a:spcPts val="4700"/>
              </a:spcBef>
              <a:defRPr sz="4000">
                <a:latin typeface="Avenir Next Regular"/>
                <a:ea typeface="Avenir Next Regular"/>
                <a:cs typeface="Avenir Next Regular"/>
                <a:sym typeface="Avenir Next Regular"/>
              </a:defRPr>
            </a:pPr>
            <a:r>
              <a:t>La livraison fréquente de fonctionnalités permet de s’adapter aux retours, améliorant sa satisfaction et la qualité du produit final.</a:t>
            </a:r>
          </a:p>
        </p:txBody>
      </p:sp>
      <p:sp>
        <p:nvSpPr>
          <p:cNvPr id="244" name="Méthode AGILE"/>
          <p:cNvSpPr txBox="1"/>
          <p:nvPr/>
        </p:nvSpPr>
        <p:spPr>
          <a:xfrm>
            <a:off x="898883" y="2592758"/>
            <a:ext cx="8670602" cy="10504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a:solidFill>
                  <a:srgbClr val="535860"/>
                </a:solidFill>
                <a:latin typeface="Avenir Next Regular"/>
                <a:ea typeface="Avenir Next Regular"/>
                <a:cs typeface="Avenir Next Regular"/>
                <a:sym typeface="Avenir Next Regular"/>
              </a:defRPr>
            </a:lvl1pPr>
          </a:lstStyle>
          <a:p>
            <a:pPr/>
            <a:r>
              <a:t>Méthode AGILE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Planification"/>
          <p:cNvSpPr txBox="1"/>
          <p:nvPr>
            <p:ph type="title"/>
          </p:nvPr>
        </p:nvSpPr>
        <p:spPr>
          <a:xfrm>
            <a:off x="685169" y="1053850"/>
            <a:ext cx="10370541" cy="1689101"/>
          </a:xfrm>
          <a:prstGeom prst="rect">
            <a:avLst/>
          </a:prstGeom>
        </p:spPr>
        <p:txBody>
          <a:bodyPr/>
          <a:lstStyle>
            <a:lvl1pPr defTabSz="2316478">
              <a:defRPr sz="9500"/>
            </a:lvl1pPr>
          </a:lstStyle>
          <a:p>
            <a:pPr/>
            <a:r>
              <a:t>Planification</a:t>
            </a:r>
          </a:p>
        </p:txBody>
      </p:sp>
      <p:sp>
        <p:nvSpPr>
          <p:cNvPr id="247" name="Au vu de la charge de travail, nous prévoyons 3 sprints de 2 semaines.…"/>
          <p:cNvSpPr txBox="1"/>
          <p:nvPr/>
        </p:nvSpPr>
        <p:spPr>
          <a:xfrm>
            <a:off x="726578" y="2883537"/>
            <a:ext cx="22323502" cy="79489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20038">
              <a:spcBef>
                <a:spcPts val="4200"/>
              </a:spcBef>
              <a:defRPr sz="3600">
                <a:solidFill>
                  <a:srgbClr val="535860"/>
                </a:solidFill>
                <a:latin typeface="Avenir Next Regular"/>
                <a:ea typeface="Avenir Next Regular"/>
                <a:cs typeface="Avenir Next Regular"/>
                <a:sym typeface="Avenir Next Regular"/>
              </a:defRPr>
            </a:pPr>
            <a:r>
              <a:t>Au vu de la charge de travail, nous prévoyons 3 sprints de 2 semaines. </a:t>
            </a:r>
          </a:p>
          <a:p>
            <a:pPr defTabSz="320038">
              <a:spcBef>
                <a:spcPts val="4200"/>
              </a:spcBef>
              <a:defRPr sz="3600">
                <a:solidFill>
                  <a:srgbClr val="535860"/>
                </a:solidFill>
                <a:latin typeface="Avenir Next Regular"/>
                <a:ea typeface="Avenir Next Regular"/>
                <a:cs typeface="Avenir Next Regular"/>
                <a:sym typeface="Avenir Next Regular"/>
              </a:defRPr>
            </a:pPr>
            <a:r>
              <a:t>Durant cette période, l’équipe se réunira brièvement chaque jour pour pouvoir partager ses progrès, discuter des obstacles éventuels et coordonner les activités à venir. Chacun des membres explique rapidement ce qu’il a accompli depuis la dernière réunion, ce sur quoi il travaille actuellement et s’il rencontre des problèmes nécessitant une assistance.</a:t>
            </a:r>
          </a:p>
          <a:p>
            <a:pPr defTabSz="320038">
              <a:spcBef>
                <a:spcPts val="4200"/>
              </a:spcBef>
              <a:defRPr sz="3600">
                <a:solidFill>
                  <a:srgbClr val="535860"/>
                </a:solidFill>
                <a:latin typeface="Avenir Next Regular"/>
                <a:ea typeface="Avenir Next Regular"/>
                <a:cs typeface="Avenir Next Regular"/>
                <a:sym typeface="Avenir Next Regular"/>
              </a:defRPr>
            </a:pPr>
            <a:r>
              <a:t>Elle réalisera les tâches prévues et présentera ses livrables à la fin de chaque sprint. Comme convenu, vous pourrez nous indiquer si nous devrions apporter des modifications. Auquel cas les tâches retourneront en développement.</a:t>
            </a:r>
          </a:p>
          <a:p>
            <a:pPr defTabSz="320038">
              <a:spcBef>
                <a:spcPts val="4200"/>
              </a:spcBef>
              <a:defRPr sz="3600">
                <a:solidFill>
                  <a:srgbClr val="535860"/>
                </a:solidFill>
                <a:latin typeface="Avenir Next Regular"/>
                <a:ea typeface="Avenir Next Regular"/>
                <a:cs typeface="Avenir Next Regular"/>
                <a:sym typeface="Avenir Next Regular"/>
              </a:defRPr>
            </a:pPr>
            <a:r>
              <a:t>La méthode de développement AGILE est itérable donc s’adaptera à vos besoins, si vous souhaitez modifier, ajouter ou supprimer une fonctionnalité, nous pourrons ajouter un nouveau sprint.</a:t>
            </a:r>
          </a:p>
        </p:txBody>
      </p:sp>
      <p:sp>
        <p:nvSpPr>
          <p:cNvPr id="248" name="Lancement de la conception de Menu Maker prévue du —/—/2024 au —/—/2024"/>
          <p:cNvSpPr txBox="1"/>
          <p:nvPr/>
        </p:nvSpPr>
        <p:spPr>
          <a:xfrm>
            <a:off x="798778" y="11407554"/>
            <a:ext cx="16678928" cy="10291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323595">
              <a:spcBef>
                <a:spcPts val="4200"/>
              </a:spcBef>
              <a:defRPr sz="3600">
                <a:solidFill>
                  <a:srgbClr val="535860"/>
                </a:solidFill>
                <a:latin typeface="Avenir Next Regular"/>
                <a:ea typeface="Avenir Next Regular"/>
                <a:cs typeface="Avenir Next Regular"/>
                <a:sym typeface="Avenir Next Regular"/>
              </a:defRPr>
            </a:lvl1pPr>
          </a:lstStyle>
          <a:p>
            <a:pPr/>
            <a:r>
              <a:t>Lancement de la conception de Menu Maker prévue du —/—/2024 au —/—/2024</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0" name="6367dd4a5d859167c786b592_6259f7e78337c725752693cb_Sprint-planning-meeting.png" descr="6367dd4a5d859167c786b592_6259f7e78337c725752693cb_Sprint-planning-meeting.png"/>
          <p:cNvPicPr>
            <a:picLocks noChangeAspect="1"/>
          </p:cNvPicPr>
          <p:nvPr>
            <p:ph type="pic" idx="21"/>
          </p:nvPr>
        </p:nvPicPr>
        <p:blipFill>
          <a:blip r:embed="rId2">
            <a:extLst/>
          </a:blip>
          <a:srcRect l="7215" t="0" r="7215" b="0"/>
          <a:stretch>
            <a:fillRect/>
          </a:stretch>
        </p:blipFill>
        <p:spPr>
          <a:xfrm>
            <a:off x="11837473" y="3517462"/>
            <a:ext cx="12001501" cy="7012831"/>
          </a:xfrm>
          <a:prstGeom prst="rect">
            <a:avLst/>
          </a:prstGeom>
        </p:spPr>
      </p:pic>
      <p:sp>
        <p:nvSpPr>
          <p:cNvPr id="251" name="Collaboration et validation"/>
          <p:cNvSpPr txBox="1"/>
          <p:nvPr>
            <p:ph type="title"/>
          </p:nvPr>
        </p:nvSpPr>
        <p:spPr>
          <a:xfrm>
            <a:off x="1202483" y="1551482"/>
            <a:ext cx="9779001" cy="1689102"/>
          </a:xfrm>
          <a:prstGeom prst="rect">
            <a:avLst/>
          </a:prstGeom>
        </p:spPr>
        <p:txBody>
          <a:bodyPr/>
          <a:lstStyle>
            <a:lvl1pPr defTabSz="1560574">
              <a:defRPr sz="6400"/>
            </a:lvl1pPr>
          </a:lstStyle>
          <a:p>
            <a:pPr/>
            <a:r>
              <a:t>Collaboration et validation</a:t>
            </a:r>
          </a:p>
        </p:txBody>
      </p:sp>
      <p:sp>
        <p:nvSpPr>
          <p:cNvPr id="252" name="Chaque étape sera validée par le Product Owner avant que l’équipe ne passe à la suivante et une rencontre en visioconférence avec vous sera tenue chaque semaine.…"/>
          <p:cNvSpPr txBox="1"/>
          <p:nvPr>
            <p:ph type="body" sz="half" idx="1"/>
          </p:nvPr>
        </p:nvSpPr>
        <p:spPr>
          <a:xfrm>
            <a:off x="1206499" y="3441922"/>
            <a:ext cx="10209580" cy="9379496"/>
          </a:xfrm>
          <a:prstGeom prst="rect">
            <a:avLst/>
          </a:prstGeom>
        </p:spPr>
        <p:txBody>
          <a:bodyPr lIns="50800" tIns="50800" rIns="50800" bIns="50800"/>
          <a:lstStyle/>
          <a:p>
            <a:pPr defTabSz="280924">
              <a:spcBef>
                <a:spcPts val="3700"/>
              </a:spcBef>
              <a:defRPr sz="3100">
                <a:latin typeface="Avenir Next Regular"/>
                <a:ea typeface="Avenir Next Regular"/>
                <a:cs typeface="Avenir Next Regular"/>
                <a:sym typeface="Avenir Next Regular"/>
              </a:defRPr>
            </a:pPr>
            <a:r>
              <a:t>Chaque étape sera validée par le Product Owner avant que l’équipe ne passe à la suivante et une rencontre en visioconférence avec vous sera tenue chaque semaine. </a:t>
            </a:r>
          </a:p>
          <a:p>
            <a:pPr defTabSz="280924">
              <a:spcBef>
                <a:spcPts val="3700"/>
              </a:spcBef>
              <a:defRPr sz="3100">
                <a:latin typeface="Avenir Next Regular"/>
                <a:ea typeface="Avenir Next Regular"/>
                <a:cs typeface="Avenir Next Regular"/>
                <a:sym typeface="Avenir Next Regular"/>
              </a:defRPr>
            </a:pPr>
            <a:r>
              <a:t>Une sprint review organisée en présentielle avec toute l’équipe permettra de vous présenter les résultats du sprint qui vient de prendre fin afin de voir l’évolution du produit ainsi que de donner des retours. Ceci afin de planifier le prochain sprint.</a:t>
            </a:r>
          </a:p>
          <a:p>
            <a:pPr defTabSz="280924">
              <a:spcBef>
                <a:spcPts val="3700"/>
              </a:spcBef>
              <a:defRPr sz="3100">
                <a:latin typeface="Avenir Next Regular"/>
                <a:ea typeface="Avenir Next Regular"/>
                <a:cs typeface="Avenir Next Regular"/>
                <a:sym typeface="Avenir Next Regular"/>
              </a:defRPr>
            </a:pPr>
            <a:r>
              <a:t>Des démonstrations lors de phases de test peuvent  aussi être prévues.</a:t>
            </a:r>
          </a:p>
          <a:p>
            <a:pPr defTabSz="280924">
              <a:spcBef>
                <a:spcPts val="3700"/>
              </a:spcBef>
              <a:defRPr sz="3100">
                <a:latin typeface="Avenir Next Regular"/>
                <a:ea typeface="Avenir Next Regular"/>
                <a:cs typeface="Avenir Next Regular"/>
                <a:sym typeface="Avenir Next Regular"/>
              </a:defRPr>
            </a:pPr>
            <a:r>
              <a:t>Le but est d’avoir une collaboration continue entre l’équipe et vous tout au long du projet afin d’ajuster les priorités et besoins et d’assurer la livraison d’un produit qui vous satisfait pleinement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Planification et communication"/>
          <p:cNvSpPr txBox="1"/>
          <p:nvPr>
            <p:ph type="title"/>
          </p:nvPr>
        </p:nvSpPr>
        <p:spPr>
          <a:xfrm>
            <a:off x="803654" y="635355"/>
            <a:ext cx="21971002" cy="1689102"/>
          </a:xfrm>
          <a:prstGeom prst="rect">
            <a:avLst/>
          </a:prstGeom>
        </p:spPr>
        <p:txBody>
          <a:bodyPr/>
          <a:lstStyle>
            <a:lvl1pPr defTabSz="2316478">
              <a:defRPr sz="9500"/>
            </a:lvl1pPr>
          </a:lstStyle>
          <a:p>
            <a:pPr/>
            <a:r>
              <a:t>Planification et communication</a:t>
            </a:r>
          </a:p>
        </p:txBody>
      </p:sp>
      <p:graphicFrame>
        <p:nvGraphicFramePr>
          <p:cNvPr id="255" name="Tableau 1"/>
          <p:cNvGraphicFramePr/>
          <p:nvPr/>
        </p:nvGraphicFramePr>
        <p:xfrm>
          <a:off x="2061454" y="5126292"/>
          <a:ext cx="19455399" cy="522878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85133"/>
                <a:gridCol w="6485133"/>
                <a:gridCol w="6485133"/>
              </a:tblGrid>
              <a:tr h="948593">
                <a:tc>
                  <a:txBody>
                    <a:bodyPr/>
                    <a:lstStyle/>
                    <a:p>
                      <a:pPr algn="ctr" defTabSz="914400">
                        <a:defRPr sz="1800"/>
                      </a:pPr>
                      <a:r>
                        <a:rPr sz="3200">
                          <a:sym typeface="Produkt Extralight"/>
                        </a:rPr>
                        <a:t>Sprint 1</a:t>
                      </a:r>
                    </a:p>
                  </a:txBody>
                  <a:tcPr marL="50800" marR="50800" marT="50800" marB="50800" anchor="ctr" anchorCtr="0" horzOverflow="overflow">
                    <a:solidFill>
                      <a:srgbClr val="F0D290"/>
                    </a:solidFill>
                  </a:tcPr>
                </a:tc>
                <a:tc>
                  <a:txBody>
                    <a:bodyPr/>
                    <a:lstStyle/>
                    <a:p>
                      <a:pPr algn="ctr" defTabSz="914400">
                        <a:defRPr sz="1800"/>
                      </a:pPr>
                      <a:r>
                        <a:rPr sz="3200">
                          <a:sym typeface="Produkt Extralight"/>
                        </a:rPr>
                        <a:t>Sprint 2</a:t>
                      </a:r>
                    </a:p>
                  </a:txBody>
                  <a:tcPr marL="50800" marR="50800" marT="50800" marB="50800" anchor="ctr" anchorCtr="0" horzOverflow="overflow">
                    <a:solidFill>
                      <a:srgbClr val="F0D290"/>
                    </a:solidFill>
                  </a:tcPr>
                </a:tc>
                <a:tc>
                  <a:txBody>
                    <a:bodyPr/>
                    <a:lstStyle/>
                    <a:p>
                      <a:pPr algn="ctr" defTabSz="914400">
                        <a:defRPr sz="1800"/>
                      </a:pPr>
                      <a:r>
                        <a:rPr sz="3200">
                          <a:sym typeface="Produkt Extralight"/>
                        </a:rPr>
                        <a:t>Sprint 3</a:t>
                      </a:r>
                    </a:p>
                  </a:txBody>
                  <a:tcPr marL="50800" marR="50800" marT="50800" marB="50800" anchor="ctr" anchorCtr="0" horzOverflow="overflow">
                    <a:solidFill>
                      <a:srgbClr val="F0D290"/>
                    </a:solidFill>
                  </a:tcPr>
                </a:tc>
              </a:tr>
              <a:tr h="2140095">
                <a:tc>
                  <a:txBody>
                    <a:bodyPr/>
                    <a:lstStyle/>
                    <a:p>
                      <a:pPr algn="ctr" defTabSz="914400">
                        <a:defRPr sz="1800"/>
                      </a:pPr>
                      <a:r>
                        <a:rPr sz="3200">
                          <a:sym typeface="Produkt Extralight"/>
                        </a:rPr>
                        <a:t>Semaine 1 : Rencontre en visioconférence</a:t>
                      </a:r>
                    </a:p>
                  </a:txBody>
                  <a:tcPr marL="50800" marR="50800" marT="50800" marB="50800" anchor="ctr" anchorCtr="0" horzOverflow="overflow">
                    <a:solidFill>
                      <a:srgbClr val="C5D2E1"/>
                    </a:solidFill>
                  </a:tcPr>
                </a:tc>
                <a:tc>
                  <a:txBody>
                    <a:bodyPr/>
                    <a:lstStyle/>
                    <a:p>
                      <a:pPr algn="ctr" defTabSz="914400">
                        <a:defRPr sz="1800"/>
                      </a:pPr>
                      <a:r>
                        <a:rPr sz="3200">
                          <a:sym typeface="Produkt Extralight"/>
                        </a:rPr>
                        <a:t>Semaine 1 : Rencontre en visioconférence</a:t>
                      </a:r>
                    </a:p>
                  </a:txBody>
                  <a:tcPr marL="50800" marR="50800" marT="50800" marB="50800" anchor="ctr" anchorCtr="0" horzOverflow="overflow">
                    <a:solidFill>
                      <a:srgbClr val="C5D2E1"/>
                    </a:solidFill>
                  </a:tcPr>
                </a:tc>
                <a:tc>
                  <a:txBody>
                    <a:bodyPr/>
                    <a:lstStyle/>
                    <a:p>
                      <a:pPr algn="ctr" defTabSz="914400">
                        <a:defRPr sz="1800"/>
                      </a:pPr>
                      <a:r>
                        <a:rPr sz="3200">
                          <a:sym typeface="Produkt Extralight"/>
                        </a:rPr>
                        <a:t>Semaine 1 : Rencontre en visioconférence</a:t>
                      </a:r>
                    </a:p>
                  </a:txBody>
                  <a:tcPr marL="50800" marR="50800" marT="50800" marB="50800" anchor="ctr" anchorCtr="0" horzOverflow="overflow">
                    <a:solidFill>
                      <a:srgbClr val="C5D2E1"/>
                    </a:solidFill>
                  </a:tcPr>
                </a:tc>
              </a:tr>
              <a:tr h="2140095">
                <a:tc>
                  <a:txBody>
                    <a:bodyPr/>
                    <a:lstStyle/>
                    <a:p>
                      <a:pPr algn="ctr" defTabSz="914400">
                        <a:defRPr sz="1800"/>
                      </a:pPr>
                      <a:r>
                        <a:rPr sz="3200">
                          <a:sym typeface="Produkt Extralight"/>
                        </a:rPr>
                        <a:t>Semaine 2 : Rencontre en présentiel pour la Sprint Review</a:t>
                      </a:r>
                    </a:p>
                  </a:txBody>
                  <a:tcPr marL="50800" marR="50800" marT="50800" marB="50800" anchor="ctr" anchorCtr="0" horzOverflow="overflow">
                    <a:solidFill>
                      <a:srgbClr val="C5D2E1"/>
                    </a:solidFill>
                  </a:tcPr>
                </a:tc>
                <a:tc>
                  <a:txBody>
                    <a:bodyPr/>
                    <a:lstStyle/>
                    <a:p>
                      <a:pPr algn="ctr" defTabSz="914400">
                        <a:defRPr sz="1800"/>
                      </a:pPr>
                      <a:r>
                        <a:rPr sz="3200">
                          <a:sym typeface="Produkt Extralight"/>
                        </a:rPr>
                        <a:t>Semaine 2 : Rencontre en présentiel pour la Sprint Review</a:t>
                      </a:r>
                    </a:p>
                  </a:txBody>
                  <a:tcPr marL="50800" marR="50800" marT="50800" marB="50800" anchor="ctr" anchorCtr="0" horzOverflow="overflow">
                    <a:solidFill>
                      <a:srgbClr val="C5D2E1"/>
                    </a:solidFill>
                  </a:tcPr>
                </a:tc>
                <a:tc>
                  <a:txBody>
                    <a:bodyPr/>
                    <a:lstStyle/>
                    <a:p>
                      <a:pPr algn="ctr" defTabSz="914400">
                        <a:defRPr sz="1800"/>
                      </a:pPr>
                      <a:r>
                        <a:rPr sz="3200">
                          <a:sym typeface="Produkt Extralight"/>
                        </a:rPr>
                        <a:t>Semaine 2 : Rencontre en présentiel pour la Sprint Review</a:t>
                      </a:r>
                    </a:p>
                  </a:txBody>
                  <a:tcPr marL="50800" marR="50800" marT="50800" marB="50800" anchor="ctr" anchorCtr="0" horzOverflow="overflow">
                    <a:solidFill>
                      <a:srgbClr val="C5D2E1"/>
                    </a:solidFill>
                  </a:tcPr>
                </a:tc>
              </a:tr>
            </a:tbl>
          </a:graphicData>
        </a:graphic>
      </p:graphicFrame>
      <p:sp>
        <p:nvSpPr>
          <p:cNvPr id="256" name="Lancement de la conception de Menu Maker prévue du —/—/2024 au —/—/2024"/>
          <p:cNvSpPr txBox="1"/>
          <p:nvPr/>
        </p:nvSpPr>
        <p:spPr>
          <a:xfrm>
            <a:off x="917261" y="2521257"/>
            <a:ext cx="18425120" cy="10291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a:solidFill>
                  <a:srgbClr val="535860"/>
                </a:solidFill>
                <a:latin typeface="Avenir Next Regular"/>
                <a:ea typeface="Avenir Next Regular"/>
                <a:cs typeface="Avenir Next Regular"/>
                <a:sym typeface="Avenir Next Regular"/>
              </a:defRPr>
            </a:lvl1pPr>
          </a:lstStyle>
          <a:p>
            <a:pPr/>
            <a:r>
              <a:t>Lancement de la conception de Menu Maker prévue du —/—/2024 au —/—/2024</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in de la présentation"/>
          <p:cNvSpPr txBox="1"/>
          <p:nvPr>
            <p:ph type="title" idx="4294967295"/>
          </p:nvPr>
        </p:nvSpPr>
        <p:spPr>
          <a:xfrm>
            <a:off x="1206500" y="1156329"/>
            <a:ext cx="21971000" cy="1689102"/>
          </a:xfrm>
          <a:prstGeom prst="rect">
            <a:avLst/>
          </a:prstGeom>
        </p:spPr>
        <p:txBody>
          <a:bodyPr/>
          <a:lstStyle>
            <a:lvl1pPr defTabSz="2316478">
              <a:defRPr sz="9500"/>
            </a:lvl1pPr>
          </a:lstStyle>
          <a:p>
            <a:pPr/>
            <a:r>
              <a:t>Fin de la présentation</a:t>
            </a:r>
          </a:p>
        </p:txBody>
      </p:sp>
      <p:sp>
        <p:nvSpPr>
          <p:cNvPr id="259" name="En route vers Menu Maker"/>
          <p:cNvSpPr txBox="1"/>
          <p:nvPr>
            <p:ph type="body" sz="quarter" idx="4294967295"/>
          </p:nvPr>
        </p:nvSpPr>
        <p:spPr>
          <a:xfrm>
            <a:off x="1762092" y="11486687"/>
            <a:ext cx="21676074" cy="1531880"/>
          </a:xfrm>
          <a:prstGeom prst="rect">
            <a:avLst/>
          </a:prstGeom>
        </p:spPr>
        <p:txBody>
          <a:bodyPr/>
          <a:lstStyle>
            <a:lvl1pPr marL="0" indent="0" algn="r" defTabSz="2097022">
              <a:lnSpc>
                <a:spcPct val="90000"/>
              </a:lnSpc>
              <a:spcBef>
                <a:spcPts val="0"/>
              </a:spcBef>
              <a:buSzTx/>
              <a:buNone/>
              <a:defRPr spc="-100" sz="8600">
                <a:latin typeface="Produkt Extralight"/>
                <a:ea typeface="Produkt Extralight"/>
                <a:cs typeface="Produkt Extralight"/>
                <a:sym typeface="Produkt Extralight"/>
              </a:defRPr>
            </a:lvl1pPr>
          </a:lstStyle>
          <a:p>
            <a:pPr/>
            <a:r>
              <a:t>En route vers Menu Maker</a:t>
            </a:r>
          </a:p>
        </p:txBody>
      </p:sp>
      <p:pic>
        <p:nvPicPr>
          <p:cNvPr id="260" name="Capture d’écran 2024-01-09 à 20.14.27.png" descr="Capture d’écran 2024-01-09 à 20.14.27.png"/>
          <p:cNvPicPr>
            <a:picLocks noChangeAspect="1"/>
          </p:cNvPicPr>
          <p:nvPr>
            <p:ph type="pic" idx="23"/>
          </p:nvPr>
        </p:nvPicPr>
        <p:blipFill>
          <a:blip r:embed="rId2">
            <a:extLst/>
          </a:blip>
          <a:srcRect l="0" t="9384" r="0" b="9384"/>
          <a:stretch>
            <a:fillRect/>
          </a:stretch>
        </p:blipFill>
        <p:spPr>
          <a:xfrm>
            <a:off x="5851525" y="3595770"/>
            <a:ext cx="12680805" cy="7140577"/>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Voici la présentation des solutions techniques prévues pour la réalisation du site Menu Maker by Qwenta…"/>
          <p:cNvSpPr txBox="1"/>
          <p:nvPr>
            <p:ph type="body" sz="half" idx="1"/>
          </p:nvPr>
        </p:nvSpPr>
        <p:spPr>
          <a:xfrm>
            <a:off x="1157134" y="5101587"/>
            <a:ext cx="22069732" cy="4590061"/>
          </a:xfrm>
          <a:prstGeom prst="rect">
            <a:avLst/>
          </a:prstGeom>
        </p:spPr>
        <p:txBody>
          <a:bodyPr lIns="50800" tIns="50800" rIns="50800" bIns="50800"/>
          <a:lstStyle/>
          <a:p>
            <a:pPr defTabSz="355600">
              <a:spcBef>
                <a:spcPts val="6000"/>
              </a:spcBef>
              <a:defRPr sz="5000">
                <a:latin typeface="Avenir Next Regular"/>
                <a:ea typeface="Avenir Next Regular"/>
                <a:cs typeface="Avenir Next Regular"/>
                <a:sym typeface="Avenir Next Regular"/>
              </a:defRPr>
            </a:pPr>
            <a:r>
              <a:t>Voici la présentation des solutions techniques prévues pour la réalisation du site Menu Maker by Qwenta</a:t>
            </a:r>
          </a:p>
          <a:p>
            <a:pPr defTabSz="355600">
              <a:spcBef>
                <a:spcPts val="6000"/>
              </a:spcBef>
              <a:defRPr sz="5000">
                <a:latin typeface="Avenir Next Regular"/>
                <a:ea typeface="Avenir Next Regular"/>
                <a:cs typeface="Avenir Next Regular"/>
                <a:sym typeface="Avenir Next Regular"/>
              </a:defRPr>
            </a:pPr>
            <a:r>
              <a:t>Un site permettant aux restaurateurs d’afficher et de mettre en page leurs menus facilement, en quelques clics. </a:t>
            </a:r>
          </a:p>
        </p:txBody>
      </p:sp>
      <p:sp>
        <p:nvSpPr>
          <p:cNvPr id="176" name="Préambule"/>
          <p:cNvSpPr txBox="1"/>
          <p:nvPr>
            <p:ph type="title"/>
          </p:nvPr>
        </p:nvSpPr>
        <p:spPr>
          <a:xfrm>
            <a:off x="1206500" y="2357172"/>
            <a:ext cx="21971000" cy="1689102"/>
          </a:xfrm>
          <a:prstGeom prst="rect">
            <a:avLst/>
          </a:prstGeom>
        </p:spPr>
        <p:txBody>
          <a:bodyPr/>
          <a:lstStyle>
            <a:lvl1pPr defTabSz="2316478">
              <a:defRPr sz="9500"/>
            </a:lvl1pPr>
          </a:lstStyle>
          <a:p>
            <a:pPr/>
            <a:r>
              <a:t>Préambule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Nous avions à notre disposition les documents qui synthétisent vos besoins pour la conception de votre site Menu Maker.…"/>
          <p:cNvSpPr txBox="1"/>
          <p:nvPr>
            <p:ph type="body" sz="quarter" idx="1"/>
          </p:nvPr>
        </p:nvSpPr>
        <p:spPr>
          <a:xfrm>
            <a:off x="1917402" y="2447546"/>
            <a:ext cx="7841269" cy="8256014"/>
          </a:xfrm>
          <a:prstGeom prst="rect">
            <a:avLst/>
          </a:prstGeom>
        </p:spPr>
        <p:txBody>
          <a:bodyPr lIns="50800" tIns="50800" rIns="50800" bIns="50800"/>
          <a:lstStyle/>
          <a:p>
            <a:pPr defTabSz="337820">
              <a:spcBef>
                <a:spcPts val="5700"/>
              </a:spcBef>
              <a:defRPr sz="4700">
                <a:latin typeface="Avenir Next Regular"/>
                <a:ea typeface="Avenir Next Regular"/>
                <a:cs typeface="Avenir Next Regular"/>
                <a:sym typeface="Avenir Next Regular"/>
              </a:defRPr>
            </a:pPr>
            <a:r>
              <a:t>Nous avions à notre disposition les documents qui synthétisent vos besoins pour la conception de votre site Menu Maker.</a:t>
            </a:r>
          </a:p>
          <a:p>
            <a:pPr defTabSz="337820">
              <a:spcBef>
                <a:spcPts val="5700"/>
              </a:spcBef>
              <a:defRPr sz="4700">
                <a:latin typeface="Avenir Next Regular"/>
                <a:ea typeface="Avenir Next Regular"/>
                <a:cs typeface="Avenir Next Regular"/>
                <a:sym typeface="Avenir Next Regular"/>
              </a:defRPr>
            </a:pPr>
            <a:r>
              <a:t>La solution technique permet de présenter les technologies choisies pour répondre à vos attentes.</a:t>
            </a:r>
          </a:p>
        </p:txBody>
      </p:sp>
      <p:pic>
        <p:nvPicPr>
          <p:cNvPr id="179" name="Capture d’écran 2024-01-09 à 20.40.07.png" descr="Capture d’écran 2024-01-09 à 20.40.07.png"/>
          <p:cNvPicPr>
            <a:picLocks noChangeAspect="1"/>
          </p:cNvPicPr>
          <p:nvPr/>
        </p:nvPicPr>
        <p:blipFill>
          <a:blip r:embed="rId2">
            <a:extLst/>
          </a:blip>
          <a:srcRect l="0" t="10165" r="0" b="10165"/>
          <a:stretch>
            <a:fillRect/>
          </a:stretch>
        </p:blipFill>
        <p:spPr>
          <a:xfrm>
            <a:off x="18365381" y="4204110"/>
            <a:ext cx="2861117" cy="3269848"/>
          </a:xfrm>
          <a:prstGeom prst="rect">
            <a:avLst/>
          </a:prstGeom>
          <a:ln w="12700">
            <a:miter lim="400000"/>
          </a:ln>
        </p:spPr>
      </p:pic>
      <p:pic>
        <p:nvPicPr>
          <p:cNvPr id="180" name="Capture d’écran 2024-01-09 à 20.40.51.png" descr="Capture d’écran 2024-01-09 à 20.40.51.png"/>
          <p:cNvPicPr>
            <a:picLocks noChangeAspect="1"/>
          </p:cNvPicPr>
          <p:nvPr/>
        </p:nvPicPr>
        <p:blipFill>
          <a:blip r:embed="rId3">
            <a:extLst/>
          </a:blip>
          <a:srcRect l="443" t="0" r="443" b="0"/>
          <a:stretch>
            <a:fillRect/>
          </a:stretch>
        </p:blipFill>
        <p:spPr>
          <a:xfrm>
            <a:off x="17151497" y="6092232"/>
            <a:ext cx="2971686" cy="2125545"/>
          </a:xfrm>
          <a:prstGeom prst="rect">
            <a:avLst/>
          </a:prstGeom>
          <a:ln w="12700">
            <a:miter lim="400000"/>
          </a:ln>
        </p:spPr>
      </p:pic>
      <p:pic>
        <p:nvPicPr>
          <p:cNvPr id="181" name="Capture d’écran 2024-01-09 à 20.40.22.png" descr="Capture d’écran 2024-01-09 à 20.40.22.png"/>
          <p:cNvPicPr>
            <a:picLocks noChangeAspect="1"/>
          </p:cNvPicPr>
          <p:nvPr/>
        </p:nvPicPr>
        <p:blipFill>
          <a:blip r:embed="rId4">
            <a:extLst/>
          </a:blip>
          <a:srcRect l="2430" t="0" r="2430" b="0"/>
          <a:stretch>
            <a:fillRect/>
          </a:stretch>
        </p:blipFill>
        <p:spPr>
          <a:xfrm>
            <a:off x="19605341" y="6808144"/>
            <a:ext cx="2583191" cy="1689099"/>
          </a:xfrm>
          <a:prstGeom prst="rect">
            <a:avLst/>
          </a:prstGeom>
          <a:ln w="12700">
            <a:miter lim="400000"/>
          </a:ln>
        </p:spPr>
      </p:pic>
      <p:pic>
        <p:nvPicPr>
          <p:cNvPr id="182" name="Capture d’écran 2024-01-09 à 20.47.36.png" descr="Capture d’écran 2024-01-09 à 20.47.36.png"/>
          <p:cNvPicPr>
            <a:picLocks noChangeAspect="1"/>
          </p:cNvPicPr>
          <p:nvPr/>
        </p:nvPicPr>
        <p:blipFill>
          <a:blip r:embed="rId5">
            <a:extLst/>
          </a:blip>
          <a:srcRect l="1545" t="697" r="1545" b="13935"/>
          <a:stretch>
            <a:fillRect/>
          </a:stretch>
        </p:blipFill>
        <p:spPr>
          <a:xfrm>
            <a:off x="13202527" y="2586384"/>
            <a:ext cx="2619558" cy="3269955"/>
          </a:xfrm>
          <a:prstGeom prst="rect">
            <a:avLst/>
          </a:prstGeom>
          <a:ln w="12700">
            <a:miter lim="400000"/>
          </a:ln>
        </p:spPr>
      </p:pic>
      <p:sp>
        <p:nvSpPr>
          <p:cNvPr id="183" name="Les maquettes"/>
          <p:cNvSpPr txBox="1"/>
          <p:nvPr/>
        </p:nvSpPr>
        <p:spPr>
          <a:xfrm>
            <a:off x="18038415" y="8901590"/>
            <a:ext cx="3515005" cy="6889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41808">
              <a:spcBef>
                <a:spcPts val="4000"/>
              </a:spcBef>
              <a:defRPr sz="3400">
                <a:solidFill>
                  <a:srgbClr val="535860"/>
                </a:solidFill>
                <a:latin typeface="Avenir Next Regular"/>
                <a:ea typeface="Avenir Next Regular"/>
                <a:cs typeface="Avenir Next Regular"/>
                <a:sym typeface="Avenir Next Regular"/>
              </a:defRPr>
            </a:lvl1pPr>
          </a:lstStyle>
          <a:p>
            <a:pPr/>
            <a:r>
              <a:t>Les maquettes</a:t>
            </a:r>
          </a:p>
        </p:txBody>
      </p:sp>
      <p:sp>
        <p:nvSpPr>
          <p:cNvPr id="184" name="Les spécifications fonctionnelles"/>
          <p:cNvSpPr txBox="1"/>
          <p:nvPr/>
        </p:nvSpPr>
        <p:spPr>
          <a:xfrm>
            <a:off x="12867030" y="5941719"/>
            <a:ext cx="3290370" cy="12676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24026">
              <a:spcBef>
                <a:spcPts val="3700"/>
              </a:spcBef>
              <a:defRPr sz="3100">
                <a:solidFill>
                  <a:srgbClr val="535860"/>
                </a:solidFill>
                <a:latin typeface="Avenir Next Regular"/>
                <a:ea typeface="Avenir Next Regular"/>
                <a:cs typeface="Avenir Next Regular"/>
                <a:sym typeface="Avenir Next Regular"/>
              </a:defRPr>
            </a:lvl1pPr>
          </a:lstStyle>
          <a:p>
            <a:pPr/>
            <a:r>
              <a:t>Les spécifications fonctionnelles</a:t>
            </a:r>
          </a:p>
        </p:txBody>
      </p:sp>
      <p:pic>
        <p:nvPicPr>
          <p:cNvPr id="185" name="Capture d’écran 2024-01-09 à 20.59.19.png" descr="Capture d’écran 2024-01-09 à 20.59.19.png"/>
          <p:cNvPicPr>
            <a:picLocks noChangeAspect="1"/>
          </p:cNvPicPr>
          <p:nvPr/>
        </p:nvPicPr>
        <p:blipFill>
          <a:blip r:embed="rId6">
            <a:extLst/>
          </a:blip>
          <a:srcRect l="6487" t="0" r="6487" b="0"/>
          <a:stretch>
            <a:fillRect/>
          </a:stretch>
        </p:blipFill>
        <p:spPr>
          <a:xfrm>
            <a:off x="13854132" y="8192571"/>
            <a:ext cx="2619558" cy="3269954"/>
          </a:xfrm>
          <a:prstGeom prst="rect">
            <a:avLst/>
          </a:prstGeom>
          <a:ln w="12700">
            <a:miter lim="400000"/>
          </a:ln>
        </p:spPr>
      </p:pic>
      <p:sp>
        <p:nvSpPr>
          <p:cNvPr id="186" name="Les user stories"/>
          <p:cNvSpPr txBox="1"/>
          <p:nvPr/>
        </p:nvSpPr>
        <p:spPr>
          <a:xfrm>
            <a:off x="13406319" y="11711009"/>
            <a:ext cx="3515005" cy="6889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41808">
              <a:spcBef>
                <a:spcPts val="4000"/>
              </a:spcBef>
              <a:defRPr sz="3400">
                <a:solidFill>
                  <a:srgbClr val="535860"/>
                </a:solidFill>
                <a:latin typeface="Avenir Next Regular"/>
                <a:ea typeface="Avenir Next Regular"/>
                <a:cs typeface="Avenir Next Regular"/>
                <a:sym typeface="Avenir Next Regular"/>
              </a:defRPr>
            </a:lvl1pPr>
          </a:lstStyle>
          <a:p>
            <a:pPr/>
            <a:r>
              <a:t>Les user stories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pécifications techniques"/>
          <p:cNvSpPr txBox="1"/>
          <p:nvPr>
            <p:ph type="title"/>
          </p:nvPr>
        </p:nvSpPr>
        <p:spPr>
          <a:xfrm>
            <a:off x="1206495" y="3911600"/>
            <a:ext cx="21971006" cy="4648200"/>
          </a:xfrm>
          <a:prstGeom prst="rect">
            <a:avLst/>
          </a:prstGeom>
        </p:spPr>
        <p:txBody>
          <a:bodyPr/>
          <a:lstStyle>
            <a:lvl1pPr>
              <a:defRPr spc="-200"/>
            </a:lvl1pPr>
          </a:lstStyle>
          <a:p>
            <a:pPr/>
            <a:r>
              <a:t>Spécifications techniques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maxresdefault.jpg" descr="maxresdefault.jpg"/>
          <p:cNvPicPr>
            <a:picLocks noChangeAspect="1"/>
          </p:cNvPicPr>
          <p:nvPr>
            <p:ph type="pic" idx="21"/>
          </p:nvPr>
        </p:nvPicPr>
        <p:blipFill>
          <a:blip r:embed="rId2">
            <a:extLst/>
          </a:blip>
          <a:srcRect l="59181" t="21292" r="2314" b="477"/>
          <a:stretch>
            <a:fillRect/>
          </a:stretch>
        </p:blipFill>
        <p:spPr>
          <a:xfrm>
            <a:off x="12874304" y="-1"/>
            <a:ext cx="12001501" cy="13716002"/>
          </a:xfrm>
          <a:prstGeom prst="rect">
            <a:avLst/>
          </a:prstGeom>
        </p:spPr>
      </p:pic>
      <p:sp>
        <p:nvSpPr>
          <p:cNvPr id="191" name="Technologies"/>
          <p:cNvSpPr txBox="1"/>
          <p:nvPr>
            <p:ph type="title"/>
          </p:nvPr>
        </p:nvSpPr>
        <p:spPr>
          <a:xfrm>
            <a:off x="1206500" y="1796141"/>
            <a:ext cx="9779000" cy="1689102"/>
          </a:xfrm>
          <a:prstGeom prst="rect">
            <a:avLst/>
          </a:prstGeom>
        </p:spPr>
        <p:txBody>
          <a:bodyPr/>
          <a:lstStyle>
            <a:lvl1pPr defTabSz="2316478">
              <a:defRPr sz="9500"/>
            </a:lvl1pPr>
          </a:lstStyle>
          <a:p>
            <a:pPr/>
            <a:r>
              <a:t>Technologies</a:t>
            </a:r>
          </a:p>
        </p:txBody>
      </p:sp>
      <p:sp>
        <p:nvSpPr>
          <p:cNvPr id="192" name="Pour le développement du site Menu Maker, nous avons opté pour un ensemble de technologie couramment utilisée pour le développement web, comprenant la base de données MongoDB, le framework ExpressJS, la bibliothèque React et Node.js.…"/>
          <p:cNvSpPr txBox="1"/>
          <p:nvPr>
            <p:ph type="body" sz="half" idx="1"/>
          </p:nvPr>
        </p:nvSpPr>
        <p:spPr>
          <a:xfrm>
            <a:off x="1206500" y="4248503"/>
            <a:ext cx="9779000" cy="8256014"/>
          </a:xfrm>
          <a:prstGeom prst="rect">
            <a:avLst/>
          </a:prstGeom>
        </p:spPr>
        <p:txBody>
          <a:bodyPr lIns="50800" tIns="50800" rIns="50800" bIns="50800"/>
          <a:lstStyle/>
          <a:p>
            <a:pPr defTabSz="355600">
              <a:spcBef>
                <a:spcPts val="4700"/>
              </a:spcBef>
              <a:defRPr sz="4000">
                <a:latin typeface="Avenir Next Regular"/>
                <a:ea typeface="Avenir Next Regular"/>
                <a:cs typeface="Avenir Next Regular"/>
                <a:sym typeface="Avenir Next Regular"/>
              </a:defRPr>
            </a:pPr>
            <a:r>
              <a:t>Pour le développement du site Menu Maker, nous avons opté pour un ensemble de technologie couramment utilisée pour le développement web, comprenant la base de données MongoDB, le framework ExpressJS, la bibliothèque React et Node.js.</a:t>
            </a:r>
          </a:p>
          <a:p>
            <a:pPr defTabSz="355600">
              <a:spcBef>
                <a:spcPts val="4700"/>
              </a:spcBef>
              <a:defRPr sz="4000">
                <a:latin typeface="Avenir Next Regular"/>
                <a:ea typeface="Avenir Next Regular"/>
                <a:cs typeface="Avenir Next Regular"/>
                <a:sym typeface="Avenir Next Regular"/>
              </a:defRPr>
            </a:pPr>
            <a:r>
              <a:t>Ensemble, ces technologies permettent de créer des sites web modernes et évolutifs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React"/>
          <p:cNvSpPr txBox="1"/>
          <p:nvPr>
            <p:ph type="body" sz="quarter" idx="1"/>
          </p:nvPr>
        </p:nvSpPr>
        <p:spPr>
          <a:prstGeom prst="rect">
            <a:avLst/>
          </a:prstGeom>
        </p:spPr>
        <p:txBody>
          <a:bodyPr/>
          <a:lstStyle>
            <a:lvl1pPr defTabSz="1341119">
              <a:lnSpc>
                <a:spcPct val="90000"/>
              </a:lnSpc>
              <a:defRPr spc="-99"/>
            </a:lvl1pPr>
          </a:lstStyle>
          <a:p>
            <a:pPr/>
            <a:r>
              <a:t>React</a:t>
            </a:r>
          </a:p>
        </p:txBody>
      </p:sp>
      <p:sp>
        <p:nvSpPr>
          <p:cNvPr id="195" name="Front end"/>
          <p:cNvSpPr txBox="1"/>
          <p:nvPr>
            <p:ph type="title"/>
          </p:nvPr>
        </p:nvSpPr>
        <p:spPr>
          <a:prstGeom prst="rect">
            <a:avLst/>
          </a:prstGeom>
        </p:spPr>
        <p:txBody>
          <a:bodyPr/>
          <a:lstStyle>
            <a:lvl1pPr defTabSz="2316478">
              <a:defRPr sz="9500"/>
            </a:lvl1pPr>
          </a:lstStyle>
          <a:p>
            <a:pPr/>
            <a:r>
              <a:t>Front end</a:t>
            </a:r>
          </a:p>
        </p:txBody>
      </p:sp>
      <p:sp>
        <p:nvSpPr>
          <p:cNvPr id="196" name="React est l’une des bibliothèques JavaScript les plus populaires pour construire des interfaces web.…"/>
          <p:cNvSpPr txBox="1"/>
          <p:nvPr>
            <p:ph type="body" idx="22"/>
          </p:nvPr>
        </p:nvSpPr>
        <p:spPr>
          <a:xfrm>
            <a:off x="1206500" y="3824154"/>
            <a:ext cx="9779000" cy="8256014"/>
          </a:xfrm>
          <a:prstGeom prst="rect">
            <a:avLst/>
          </a:prstGeom>
          <a:extLst>
            <a:ext uri="{C572A759-6A51-4108-AA02-DFA0A04FC94B}">
              <ma14:wrappingTextBoxFlag xmlns:ma14="http://schemas.microsoft.com/office/mac/drawingml/2011/main" val="1"/>
            </a:ext>
          </a:extLst>
        </p:spPr>
        <p:txBody>
          <a:bodyPr/>
          <a:lstStyle/>
          <a:p>
            <a:pPr marL="0" indent="0" defTabSz="305815">
              <a:spcBef>
                <a:spcPts val="4000"/>
              </a:spcBef>
              <a:buSzTx/>
              <a:buNone/>
              <a:defRPr sz="3400"/>
            </a:pPr>
            <a:r>
              <a:t>React est l’une des bibliothèques JavaScript les plus populaires pour construire des interfaces web. </a:t>
            </a:r>
          </a:p>
          <a:p>
            <a:pPr marL="0" indent="0" defTabSz="305815">
              <a:spcBef>
                <a:spcPts val="4000"/>
              </a:spcBef>
              <a:buSzTx/>
              <a:buNone/>
              <a:defRPr sz="3400"/>
            </a:pPr>
            <a:r>
              <a:t>Elle permettra de créer la partie visible de  l’ensemble des pages du site.</a:t>
            </a:r>
          </a:p>
          <a:p>
            <a:pPr marL="0" indent="0" defTabSz="305815">
              <a:spcBef>
                <a:spcPts val="4000"/>
              </a:spcBef>
              <a:buSzTx/>
              <a:buNone/>
              <a:defRPr sz="3400"/>
            </a:pPr>
            <a:r>
              <a:t>Utilisée par les entreprises géantes de la Tech comme Facebook, X ou Netflix. </a:t>
            </a:r>
          </a:p>
          <a:p>
            <a:pPr marL="0" indent="0" defTabSz="305815">
              <a:spcBef>
                <a:spcPts val="4000"/>
              </a:spcBef>
              <a:buSzTx/>
              <a:buNone/>
              <a:defRPr sz="3400"/>
            </a:pPr>
            <a:r>
              <a:t>Son approche par composants réutilisables en fait un outil particulièrement modulaire pour  un développement  qui s’adaptera en fonction du résultat souhaité.</a:t>
            </a:r>
          </a:p>
        </p:txBody>
      </p:sp>
      <p:pic>
        <p:nvPicPr>
          <p:cNvPr id="197" name="1691237436149.png" descr="1691237436149.png"/>
          <p:cNvPicPr>
            <a:picLocks noChangeAspect="1"/>
          </p:cNvPicPr>
          <p:nvPr/>
        </p:nvPicPr>
        <p:blipFill>
          <a:blip r:embed="rId2">
            <a:extLst/>
          </a:blip>
          <a:srcRect l="5805" t="0" r="2628" b="0"/>
          <a:stretch>
            <a:fillRect/>
          </a:stretch>
        </p:blipFill>
        <p:spPr>
          <a:xfrm>
            <a:off x="11327658" y="6641782"/>
            <a:ext cx="13659846" cy="6072469"/>
          </a:xfrm>
          <a:prstGeom prst="rect">
            <a:avLst/>
          </a:prstGeom>
          <a:ln w="12700">
            <a:miter lim="400000"/>
          </a:ln>
        </p:spPr>
      </p:pic>
      <p:pic>
        <p:nvPicPr>
          <p:cNvPr id="198" name="thumb_bigger_formation-react.png" descr="thumb_bigger_formation-react.png"/>
          <p:cNvPicPr>
            <a:picLocks noChangeAspect="1"/>
          </p:cNvPicPr>
          <p:nvPr/>
        </p:nvPicPr>
        <p:blipFill>
          <a:blip r:embed="rId3">
            <a:extLst/>
          </a:blip>
          <a:stretch>
            <a:fillRect/>
          </a:stretch>
        </p:blipFill>
        <p:spPr>
          <a:xfrm>
            <a:off x="15868693" y="1263509"/>
            <a:ext cx="4719955" cy="42142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1_opB5yQEB-0cEReKU4aNWCQ.jpeg" descr="1_opB5yQEB-0cEReKU4aNWCQ.jpeg"/>
          <p:cNvPicPr>
            <a:picLocks noChangeAspect="1"/>
          </p:cNvPicPr>
          <p:nvPr>
            <p:ph type="pic" idx="21"/>
          </p:nvPr>
        </p:nvPicPr>
        <p:blipFill>
          <a:blip r:embed="rId2">
            <a:extLst/>
          </a:blip>
          <a:srcRect l="15" t="1703" r="0" b="1703"/>
          <a:stretch>
            <a:fillRect/>
          </a:stretch>
        </p:blipFill>
        <p:spPr>
          <a:xfrm>
            <a:off x="10625987" y="4669536"/>
            <a:ext cx="13819588" cy="7979228"/>
          </a:xfrm>
          <a:prstGeom prst="rect">
            <a:avLst/>
          </a:prstGeom>
        </p:spPr>
      </p:pic>
      <p:sp>
        <p:nvSpPr>
          <p:cNvPr id="201" name="NodeJS et ExpressJS"/>
          <p:cNvSpPr txBox="1"/>
          <p:nvPr>
            <p:ph type="body" sz="quarter" idx="1"/>
          </p:nvPr>
        </p:nvSpPr>
        <p:spPr>
          <a:prstGeom prst="rect">
            <a:avLst/>
          </a:prstGeom>
        </p:spPr>
        <p:txBody>
          <a:bodyPr/>
          <a:lstStyle/>
          <a:p>
            <a:pPr/>
            <a:r>
              <a:t>NodeJS et ExpressJS</a:t>
            </a:r>
          </a:p>
        </p:txBody>
      </p:sp>
      <p:sp>
        <p:nvSpPr>
          <p:cNvPr id="202" name="Back end"/>
          <p:cNvSpPr txBox="1"/>
          <p:nvPr>
            <p:ph type="title"/>
          </p:nvPr>
        </p:nvSpPr>
        <p:spPr>
          <a:prstGeom prst="rect">
            <a:avLst/>
          </a:prstGeom>
        </p:spPr>
        <p:txBody>
          <a:bodyPr/>
          <a:lstStyle>
            <a:lvl1pPr defTabSz="2316478">
              <a:defRPr sz="9500"/>
            </a:lvl1pPr>
          </a:lstStyle>
          <a:p>
            <a:pPr/>
            <a:r>
              <a:t>Back end</a:t>
            </a:r>
          </a:p>
        </p:txBody>
      </p:sp>
      <p:sp>
        <p:nvSpPr>
          <p:cNvPr id="203" name="NodeJS est une plateforme de développement et ExpressJS est un framework web assistant NodeJS.…"/>
          <p:cNvSpPr txBox="1"/>
          <p:nvPr>
            <p:ph type="body" idx="22"/>
          </p:nvPr>
        </p:nvSpPr>
        <p:spPr>
          <a:xfrm>
            <a:off x="1206499" y="4177224"/>
            <a:ext cx="9301852" cy="8914983"/>
          </a:xfrm>
          <a:prstGeom prst="rect">
            <a:avLst/>
          </a:prstGeom>
          <a:extLst>
            <a:ext uri="{C572A759-6A51-4108-AA02-DFA0A04FC94B}">
              <ma14:wrappingTextBoxFlag xmlns:ma14="http://schemas.microsoft.com/office/mac/drawingml/2011/main" val="1"/>
            </a:ext>
          </a:extLst>
        </p:spPr>
        <p:txBody>
          <a:bodyPr/>
          <a:lstStyle/>
          <a:p>
            <a:pPr marL="0" indent="0" defTabSz="337820">
              <a:spcBef>
                <a:spcPts val="4400"/>
              </a:spcBef>
              <a:buSzTx/>
              <a:buNone/>
              <a:defRPr sz="3800"/>
            </a:pPr>
            <a:r>
              <a:t>NodeJS est une plateforme de développement et ExpressJS est un framework web assistant NodeJS.</a:t>
            </a:r>
          </a:p>
          <a:p>
            <a:pPr marL="0" indent="0" defTabSz="337820">
              <a:spcBef>
                <a:spcPts val="4400"/>
              </a:spcBef>
              <a:buSzTx/>
              <a:buNone/>
              <a:defRPr sz="3800"/>
            </a:pPr>
            <a:r>
              <a:t>Nous les utiliserons pour créer une API qui est une interface qui simplifiera les interactions de l’utilisateur depuis son navigateur vers notre serveur. </a:t>
            </a:r>
          </a:p>
          <a:p>
            <a:pPr marL="0" indent="0" defTabSz="337820">
              <a:spcBef>
                <a:spcPts val="4400"/>
              </a:spcBef>
              <a:buSzTx/>
              <a:buNone/>
              <a:defRPr sz="3800"/>
            </a:pPr>
            <a:r>
              <a:t>Comme par exemple les demandes de création, modification et suppression de menus ou catégories ou même leurs demandes de connexion et déconnexion.</a:t>
            </a:r>
          </a:p>
        </p:txBody>
      </p:sp>
      <p:pic>
        <p:nvPicPr>
          <p:cNvPr id="204" name="1*f7ztMaMM0etsFHpEfkdiwA.png" descr="1*f7ztMaMM0etsFHpEfkdiwA.png"/>
          <p:cNvPicPr>
            <a:picLocks noChangeAspect="1"/>
          </p:cNvPicPr>
          <p:nvPr/>
        </p:nvPicPr>
        <p:blipFill>
          <a:blip r:embed="rId3">
            <a:extLst/>
          </a:blip>
          <a:srcRect l="1" t="0" r="0" b="0"/>
          <a:stretch>
            <a:fillRect/>
          </a:stretch>
        </p:blipFill>
        <p:spPr>
          <a:xfrm rot="34913">
            <a:off x="14777307" y="499873"/>
            <a:ext cx="5155407" cy="3642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 y="0"/>
                </a:moveTo>
                <a:lnTo>
                  <a:pt x="0" y="10667"/>
                </a:lnTo>
                <a:lnTo>
                  <a:pt x="2" y="21475"/>
                </a:lnTo>
                <a:lnTo>
                  <a:pt x="10042" y="21600"/>
                </a:lnTo>
                <a:lnTo>
                  <a:pt x="21533" y="21598"/>
                </a:lnTo>
                <a:lnTo>
                  <a:pt x="21600" y="10801"/>
                </a:lnTo>
                <a:lnTo>
                  <a:pt x="21600" y="125"/>
                </a:lnTo>
                <a:lnTo>
                  <a:pt x="11558" y="0"/>
                </a:lnTo>
                <a:lnTo>
                  <a:pt x="67" y="0"/>
                </a:lnTo>
                <a:close/>
              </a:path>
            </a:pathLst>
          </a:cu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hierachy.png" descr="hierachy.png"/>
          <p:cNvPicPr>
            <a:picLocks noChangeAspect="1"/>
          </p:cNvPicPr>
          <p:nvPr>
            <p:ph type="pic" idx="21"/>
          </p:nvPr>
        </p:nvPicPr>
        <p:blipFill>
          <a:blip r:embed="rId2">
            <a:extLst/>
          </a:blip>
          <a:stretch>
            <a:fillRect/>
          </a:stretch>
        </p:blipFill>
        <p:spPr>
          <a:xfrm>
            <a:off x="11265027" y="4720742"/>
            <a:ext cx="13118973" cy="8018610"/>
          </a:xfrm>
          <a:prstGeom prst="rect">
            <a:avLst/>
          </a:prstGeom>
        </p:spPr>
      </p:pic>
      <p:sp>
        <p:nvSpPr>
          <p:cNvPr id="207" name="MongoDB"/>
          <p:cNvSpPr txBox="1"/>
          <p:nvPr>
            <p:ph type="body" sz="quarter" idx="1"/>
          </p:nvPr>
        </p:nvSpPr>
        <p:spPr>
          <a:prstGeom prst="rect">
            <a:avLst/>
          </a:prstGeom>
        </p:spPr>
        <p:txBody>
          <a:bodyPr/>
          <a:lstStyle>
            <a:lvl1pPr defTabSz="1341119">
              <a:lnSpc>
                <a:spcPct val="90000"/>
              </a:lnSpc>
              <a:defRPr spc="-99"/>
            </a:lvl1pPr>
          </a:lstStyle>
          <a:p>
            <a:pPr/>
            <a:r>
              <a:t>MongoDB</a:t>
            </a:r>
          </a:p>
        </p:txBody>
      </p:sp>
      <p:sp>
        <p:nvSpPr>
          <p:cNvPr id="208" name="Base de donnée"/>
          <p:cNvSpPr txBox="1"/>
          <p:nvPr>
            <p:ph type="title"/>
          </p:nvPr>
        </p:nvSpPr>
        <p:spPr>
          <a:prstGeom prst="rect">
            <a:avLst/>
          </a:prstGeom>
        </p:spPr>
        <p:txBody>
          <a:bodyPr/>
          <a:lstStyle>
            <a:lvl1pPr defTabSz="2316478">
              <a:defRPr sz="9500"/>
            </a:lvl1pPr>
          </a:lstStyle>
          <a:p>
            <a:pPr/>
            <a:r>
              <a:t>Base de donnée</a:t>
            </a:r>
          </a:p>
        </p:txBody>
      </p:sp>
      <p:sp>
        <p:nvSpPr>
          <p:cNvPr id="209" name="MongoDB est une base de données NoSQL qui permet de stocker les données nécessaires au fonctionnement du site.…"/>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marL="0" indent="0" defTabSz="330708">
              <a:spcBef>
                <a:spcPts val="4300"/>
              </a:spcBef>
              <a:buSzTx/>
              <a:buNone/>
              <a:defRPr sz="3700"/>
            </a:pPr>
            <a:r>
              <a:t>MongoDB est une base de données NoSQL qui permet de stocker les données nécessaires au fonctionnement du site. </a:t>
            </a:r>
          </a:p>
          <a:p>
            <a:pPr marL="0" indent="0" defTabSz="330708">
              <a:spcBef>
                <a:spcPts val="4300"/>
              </a:spcBef>
              <a:buSzTx/>
              <a:buNone/>
              <a:defRPr sz="3700"/>
            </a:pPr>
            <a:r>
              <a:t>Elle permettra par exemple de stocker les comptes utilisateurs avec les adresses mail et mots de passe,  ainsi que les menus créés. </a:t>
            </a:r>
          </a:p>
          <a:p>
            <a:pPr marL="0" indent="0" defTabSz="330708">
              <a:spcBef>
                <a:spcPts val="4300"/>
              </a:spcBef>
              <a:buSzTx/>
              <a:buNone/>
              <a:defRPr sz="3700"/>
            </a:pPr>
            <a:r>
              <a:t>Elle pourra évoluer dans le temps et l’on pourra ajouter un nouveaux types de données sans perturber sa structure existante ni interruptions de service.</a:t>
            </a:r>
          </a:p>
        </p:txBody>
      </p:sp>
      <p:pic>
        <p:nvPicPr>
          <p:cNvPr id="210" name="mongodb-logo-rgb.jpg" descr="mongodb-logo-rgb.jpg"/>
          <p:cNvPicPr>
            <a:picLocks noChangeAspect="1"/>
          </p:cNvPicPr>
          <p:nvPr/>
        </p:nvPicPr>
        <p:blipFill>
          <a:blip r:embed="rId3">
            <a:extLst/>
          </a:blip>
          <a:stretch>
            <a:fillRect/>
          </a:stretch>
        </p:blipFill>
        <p:spPr>
          <a:xfrm>
            <a:off x="14377547" y="1842296"/>
            <a:ext cx="6894032" cy="196680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L’ensemble de ces technologies forment l’acronyme MERN. Cette solution est très appréciée dans le domaine du développement Web et s’adapte parfaitement à la conception du site Menu Maker by Qwenta."/>
          <p:cNvSpPr txBox="1"/>
          <p:nvPr>
            <p:ph type="body" sz="quarter" idx="4294967295"/>
          </p:nvPr>
        </p:nvSpPr>
        <p:spPr>
          <a:xfrm>
            <a:off x="1206500" y="10924172"/>
            <a:ext cx="21971000" cy="2234483"/>
          </a:xfrm>
          <a:prstGeom prst="rect">
            <a:avLst/>
          </a:prstGeom>
        </p:spPr>
        <p:txBody>
          <a:bodyPr/>
          <a:lstStyle>
            <a:lvl1pPr marL="0" indent="0">
              <a:buSzTx/>
              <a:buNone/>
            </a:lvl1pPr>
          </a:lstStyle>
          <a:p>
            <a:pPr/>
            <a:r>
              <a:t>L’ensemble de ces technologies forment l’acronyme MERN. Cette solution est très appréciée dans le domaine du développement Web et s’adapte parfaitement à la conception du site Menu Maker by Qwenta.</a:t>
            </a:r>
          </a:p>
        </p:txBody>
      </p:sp>
      <p:pic>
        <p:nvPicPr>
          <p:cNvPr id="213" name="MERN_Stack_9437df2ba9_62af1dd3fc.png" descr="MERN_Stack_9437df2ba9_62af1dd3fc.png"/>
          <p:cNvPicPr>
            <a:picLocks noChangeAspect="1"/>
          </p:cNvPicPr>
          <p:nvPr>
            <p:ph type="pic" idx="23"/>
          </p:nvPr>
        </p:nvPicPr>
        <p:blipFill>
          <a:blip r:embed="rId2">
            <a:extLst/>
          </a:blip>
          <a:srcRect l="0" t="0" r="657" b="0"/>
          <a:stretch>
            <a:fillRect/>
          </a:stretch>
        </p:blipFill>
        <p:spPr>
          <a:xfrm>
            <a:off x="5173707" y="2218571"/>
            <a:ext cx="14036701" cy="7947912"/>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Helvetica Neue"/>
        <a:ea typeface="Helvetica Neue"/>
        <a:cs typeface="Helvetica Neue"/>
      </a:majorFont>
      <a:minorFont>
        <a:latin typeface="Helvetica"/>
        <a:ea typeface="Helvetica"/>
        <a:cs typeface="Helvetica"/>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F3E0C"/>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A7A7A7"/>
      </a:dk2>
      <a:lt2>
        <a:srgbClr val="535353"/>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Helvetica Neue"/>
        <a:ea typeface="Helvetica Neue"/>
        <a:cs typeface="Helvetica Neue"/>
      </a:majorFont>
      <a:minorFont>
        <a:latin typeface="Helvetica"/>
        <a:ea typeface="Helvetica"/>
        <a:cs typeface="Helvetica"/>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F3E0C"/>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53585F"/>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