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4"/>
    <p:restoredTop sz="94650"/>
  </p:normalViewPr>
  <p:slideViewPr>
    <p:cSldViewPr snapToGrid="0">
      <p:cViewPr varScale="1">
        <p:scale>
          <a:sx n="57" d="100"/>
          <a:sy n="57" d="100"/>
        </p:scale>
        <p:origin x="184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558F60-C9B3-4EB1-9B28-D0EDCD9B7821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8E6E996-EB26-40F4-AA96-6F44271B75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Credit</a:t>
          </a:r>
          <a:r>
            <a:rPr lang="en-US" baseline="0" dirty="0"/>
            <a:t> card company has fraudulent transactions affecting their customers accounts</a:t>
          </a:r>
          <a:endParaRPr lang="en-US" dirty="0"/>
        </a:p>
      </dgm:t>
    </dgm:pt>
    <dgm:pt modelId="{D903530E-18A0-4E10-B308-6D19E4C40D83}" type="parTrans" cxnId="{1D461D8A-6441-415A-BBC8-71EB53092444}">
      <dgm:prSet/>
      <dgm:spPr/>
      <dgm:t>
        <a:bodyPr/>
        <a:lstStyle/>
        <a:p>
          <a:endParaRPr lang="en-US"/>
        </a:p>
      </dgm:t>
    </dgm:pt>
    <dgm:pt modelId="{1791F62D-0BCC-4C33-A4ED-102A8638D2D1}" type="sibTrans" cxnId="{1D461D8A-6441-415A-BBC8-71EB530924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C89548-AE7A-4744-AEDD-29D9B685C2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were given a data set filled with many transactions that have been settled as fraudulent or not to help prevent future frauds</a:t>
          </a:r>
        </a:p>
      </dgm:t>
    </dgm:pt>
    <dgm:pt modelId="{72913849-A555-4E82-938A-722FEF754F0A}" type="parTrans" cxnId="{EEF9734D-21EA-40A4-A2B1-A651D452931A}">
      <dgm:prSet/>
      <dgm:spPr/>
      <dgm:t>
        <a:bodyPr/>
        <a:lstStyle/>
        <a:p>
          <a:endParaRPr lang="en-US"/>
        </a:p>
      </dgm:t>
    </dgm:pt>
    <dgm:pt modelId="{DABFEB6C-82DB-4AF3-8E6C-91AB8D9AED0A}" type="sibTrans" cxnId="{EEF9734D-21EA-40A4-A2B1-A651D452931A}">
      <dgm:prSet/>
      <dgm:spPr/>
      <dgm:t>
        <a:bodyPr/>
        <a:lstStyle/>
        <a:p>
          <a:endParaRPr lang="en-US"/>
        </a:p>
      </dgm:t>
    </dgm:pt>
    <dgm:pt modelId="{C62B00CA-F53C-B440-BC90-4691E9FE05A9}" type="pres">
      <dgm:prSet presAssocID="{84558F60-C9B3-4EB1-9B28-D0EDCD9B7821}" presName="vert0" presStyleCnt="0">
        <dgm:presLayoutVars>
          <dgm:dir/>
          <dgm:animOne val="branch"/>
          <dgm:animLvl val="lvl"/>
        </dgm:presLayoutVars>
      </dgm:prSet>
      <dgm:spPr/>
    </dgm:pt>
    <dgm:pt modelId="{0409123D-303B-9048-87E2-0C7F580EB0BD}" type="pres">
      <dgm:prSet presAssocID="{08E6E996-EB26-40F4-AA96-6F44271B75F3}" presName="thickLine" presStyleLbl="alignNode1" presStyleIdx="0" presStyleCnt="2"/>
      <dgm:spPr/>
    </dgm:pt>
    <dgm:pt modelId="{DFC4BF68-30E2-D74B-B123-7F770FCE938A}" type="pres">
      <dgm:prSet presAssocID="{08E6E996-EB26-40F4-AA96-6F44271B75F3}" presName="horz1" presStyleCnt="0"/>
      <dgm:spPr/>
    </dgm:pt>
    <dgm:pt modelId="{658F3A52-CC3A-144D-9B72-B101E537733B}" type="pres">
      <dgm:prSet presAssocID="{08E6E996-EB26-40F4-AA96-6F44271B75F3}" presName="tx1" presStyleLbl="revTx" presStyleIdx="0" presStyleCnt="2"/>
      <dgm:spPr/>
    </dgm:pt>
    <dgm:pt modelId="{C3757897-8490-D148-B35D-32834023A51C}" type="pres">
      <dgm:prSet presAssocID="{08E6E996-EB26-40F4-AA96-6F44271B75F3}" presName="vert1" presStyleCnt="0"/>
      <dgm:spPr/>
    </dgm:pt>
    <dgm:pt modelId="{26083B09-FD3F-3740-B9C5-DFC33EA4322A}" type="pres">
      <dgm:prSet presAssocID="{BCC89548-AE7A-4744-AEDD-29D9B685C2FB}" presName="thickLine" presStyleLbl="alignNode1" presStyleIdx="1" presStyleCnt="2"/>
      <dgm:spPr/>
    </dgm:pt>
    <dgm:pt modelId="{687B9725-3102-D748-A98E-614C33448D54}" type="pres">
      <dgm:prSet presAssocID="{BCC89548-AE7A-4744-AEDD-29D9B685C2FB}" presName="horz1" presStyleCnt="0"/>
      <dgm:spPr/>
    </dgm:pt>
    <dgm:pt modelId="{08DBAEB0-560A-F54C-8DFE-653F61149D41}" type="pres">
      <dgm:prSet presAssocID="{BCC89548-AE7A-4744-AEDD-29D9B685C2FB}" presName="tx1" presStyleLbl="revTx" presStyleIdx="1" presStyleCnt="2"/>
      <dgm:spPr/>
    </dgm:pt>
    <dgm:pt modelId="{94088F97-2330-F442-B87E-10CFA95BF83E}" type="pres">
      <dgm:prSet presAssocID="{BCC89548-AE7A-4744-AEDD-29D9B685C2FB}" presName="vert1" presStyleCnt="0"/>
      <dgm:spPr/>
    </dgm:pt>
  </dgm:ptLst>
  <dgm:cxnLst>
    <dgm:cxn modelId="{EEF9734D-21EA-40A4-A2B1-A651D452931A}" srcId="{84558F60-C9B3-4EB1-9B28-D0EDCD9B7821}" destId="{BCC89548-AE7A-4744-AEDD-29D9B685C2FB}" srcOrd="1" destOrd="0" parTransId="{72913849-A555-4E82-938A-722FEF754F0A}" sibTransId="{DABFEB6C-82DB-4AF3-8E6C-91AB8D9AED0A}"/>
    <dgm:cxn modelId="{BE3EFB86-FAE6-6D45-AF1B-A7863EC3412B}" type="presOf" srcId="{BCC89548-AE7A-4744-AEDD-29D9B685C2FB}" destId="{08DBAEB0-560A-F54C-8DFE-653F61149D41}" srcOrd="0" destOrd="0" presId="urn:microsoft.com/office/officeart/2008/layout/LinedList"/>
    <dgm:cxn modelId="{1D461D8A-6441-415A-BBC8-71EB53092444}" srcId="{84558F60-C9B3-4EB1-9B28-D0EDCD9B7821}" destId="{08E6E996-EB26-40F4-AA96-6F44271B75F3}" srcOrd="0" destOrd="0" parTransId="{D903530E-18A0-4E10-B308-6D19E4C40D83}" sibTransId="{1791F62D-0BCC-4C33-A4ED-102A8638D2D1}"/>
    <dgm:cxn modelId="{103647CB-D472-384E-BAAB-BC18CDEE4262}" type="presOf" srcId="{84558F60-C9B3-4EB1-9B28-D0EDCD9B7821}" destId="{C62B00CA-F53C-B440-BC90-4691E9FE05A9}" srcOrd="0" destOrd="0" presId="urn:microsoft.com/office/officeart/2008/layout/LinedList"/>
    <dgm:cxn modelId="{62F0F2E5-E7E1-C04A-8362-86137068E9A4}" type="presOf" srcId="{08E6E996-EB26-40F4-AA96-6F44271B75F3}" destId="{658F3A52-CC3A-144D-9B72-B101E537733B}" srcOrd="0" destOrd="0" presId="urn:microsoft.com/office/officeart/2008/layout/LinedList"/>
    <dgm:cxn modelId="{C597AF15-A7D0-9548-AFB0-C245B00EF202}" type="presParOf" srcId="{C62B00CA-F53C-B440-BC90-4691E9FE05A9}" destId="{0409123D-303B-9048-87E2-0C7F580EB0BD}" srcOrd="0" destOrd="0" presId="urn:microsoft.com/office/officeart/2008/layout/LinedList"/>
    <dgm:cxn modelId="{6BA8722A-80DF-824B-ABB1-0D710C169BE0}" type="presParOf" srcId="{C62B00CA-F53C-B440-BC90-4691E9FE05A9}" destId="{DFC4BF68-30E2-D74B-B123-7F770FCE938A}" srcOrd="1" destOrd="0" presId="urn:microsoft.com/office/officeart/2008/layout/LinedList"/>
    <dgm:cxn modelId="{1019AFEE-9249-5446-86D6-7EE49D5B2BC1}" type="presParOf" srcId="{DFC4BF68-30E2-D74B-B123-7F770FCE938A}" destId="{658F3A52-CC3A-144D-9B72-B101E537733B}" srcOrd="0" destOrd="0" presId="urn:microsoft.com/office/officeart/2008/layout/LinedList"/>
    <dgm:cxn modelId="{14F5C340-1E4B-5A44-B849-8C3644FE8F0F}" type="presParOf" srcId="{DFC4BF68-30E2-D74B-B123-7F770FCE938A}" destId="{C3757897-8490-D148-B35D-32834023A51C}" srcOrd="1" destOrd="0" presId="urn:microsoft.com/office/officeart/2008/layout/LinedList"/>
    <dgm:cxn modelId="{16640BEE-E2EC-5D48-BED3-F02CCAB1783E}" type="presParOf" srcId="{C62B00CA-F53C-B440-BC90-4691E9FE05A9}" destId="{26083B09-FD3F-3740-B9C5-DFC33EA4322A}" srcOrd="2" destOrd="0" presId="urn:microsoft.com/office/officeart/2008/layout/LinedList"/>
    <dgm:cxn modelId="{F2176823-A9A3-C84F-9D02-452365693C3E}" type="presParOf" srcId="{C62B00CA-F53C-B440-BC90-4691E9FE05A9}" destId="{687B9725-3102-D748-A98E-614C33448D54}" srcOrd="3" destOrd="0" presId="urn:microsoft.com/office/officeart/2008/layout/LinedList"/>
    <dgm:cxn modelId="{36430403-AC63-7B4C-9CB5-5C34FDC63F3E}" type="presParOf" srcId="{687B9725-3102-D748-A98E-614C33448D54}" destId="{08DBAEB0-560A-F54C-8DFE-653F61149D41}" srcOrd="0" destOrd="0" presId="urn:microsoft.com/office/officeart/2008/layout/LinedList"/>
    <dgm:cxn modelId="{A751142A-49D9-E247-AE4E-F4B137CFA43F}" type="presParOf" srcId="{687B9725-3102-D748-A98E-614C33448D54}" destId="{94088F97-2330-F442-B87E-10CFA95BF8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9123D-303B-9048-87E2-0C7F580EB0BD}">
      <dsp:nvSpPr>
        <dsp:cNvPr id="0" name=""/>
        <dsp:cNvSpPr/>
      </dsp:nvSpPr>
      <dsp:spPr>
        <a:xfrm>
          <a:off x="0" y="0"/>
          <a:ext cx="44758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F3A52-CC3A-144D-9B72-B101E537733B}">
      <dsp:nvSpPr>
        <dsp:cNvPr id="0" name=""/>
        <dsp:cNvSpPr/>
      </dsp:nvSpPr>
      <dsp:spPr>
        <a:xfrm>
          <a:off x="0" y="0"/>
          <a:ext cx="4475892" cy="1521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Credit</a:t>
          </a:r>
          <a:r>
            <a:rPr lang="en-US" sz="2200" kern="1200" baseline="0" dirty="0"/>
            <a:t> card company has fraudulent transactions affecting their customers accounts</a:t>
          </a:r>
          <a:endParaRPr lang="en-US" sz="2200" kern="1200" dirty="0"/>
        </a:p>
      </dsp:txBody>
      <dsp:txXfrm>
        <a:off x="0" y="0"/>
        <a:ext cx="4475892" cy="1521273"/>
      </dsp:txXfrm>
    </dsp:sp>
    <dsp:sp modelId="{26083B09-FD3F-3740-B9C5-DFC33EA4322A}">
      <dsp:nvSpPr>
        <dsp:cNvPr id="0" name=""/>
        <dsp:cNvSpPr/>
      </dsp:nvSpPr>
      <dsp:spPr>
        <a:xfrm>
          <a:off x="0" y="1521273"/>
          <a:ext cx="44758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BAEB0-560A-F54C-8DFE-653F61149D41}">
      <dsp:nvSpPr>
        <dsp:cNvPr id="0" name=""/>
        <dsp:cNvSpPr/>
      </dsp:nvSpPr>
      <dsp:spPr>
        <a:xfrm>
          <a:off x="0" y="1521273"/>
          <a:ext cx="4475892" cy="1521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were given a data set filled with many transactions that have been settled as fraudulent or not to help prevent future frauds</a:t>
          </a:r>
        </a:p>
      </dsp:txBody>
      <dsp:txXfrm>
        <a:off x="0" y="1521273"/>
        <a:ext cx="4475892" cy="1521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D8E3F-DBAD-4274-817D-36EA149815DB}" type="datetimeFigureOut">
              <a:rPr lang="en-IN" smtClean="0"/>
              <a:t>24/04/24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09E5-D277-40CC-9A75-12D0DE8BD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68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A7A5-62B2-4A86-AADA-C9AAB386C6C4}" type="datetime1">
              <a:rPr lang="en-US" smtClean="0"/>
              <a:t>4/24/24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2580-E36E-4280-ADE4-587A135697AE}" type="datetime1">
              <a:rPr lang="en-US" smtClean="0"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0807-EADA-467C-B06B-07B7913EB866}" type="datetime1">
              <a:rPr lang="en-US" smtClean="0"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B110-9935-4F60-9402-FD09016D1CD2}" type="datetime1">
              <a:rPr lang="en-US" smtClean="0"/>
              <a:t>4/24/24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0BFF-5FEA-4550-8AE4-CDC8A1D6181D}" type="datetime1">
              <a:rPr lang="en-US" smtClean="0"/>
              <a:t>4/24/24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47C0-F83B-4813-A146-D1F44080121E}" type="datetime1">
              <a:rPr lang="en-US" smtClean="0"/>
              <a:t>4/24/24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50AD9-860C-4181-A7A2-693CD11FD404}" type="datetime1">
              <a:rPr lang="en-US" smtClean="0"/>
              <a:t>4/24/24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C4E4-3991-4235-A8E2-9269FE030276}" type="datetime1">
              <a:rPr lang="en-US" smtClean="0"/>
              <a:t>4/24/24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B854-4C45-4077-8220-BD6185381B4E}" type="datetime1">
              <a:rPr lang="en-US" smtClean="0"/>
              <a:t>4/24/24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71D1-6117-4AF5-B4C1-FDD9D09B1626}" type="datetime1">
              <a:rPr lang="en-US" smtClean="0"/>
              <a:t>4/24/24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6B98C21-6F95-4D32-B21A-AE22CDC57CC5}" type="datetime1">
              <a:rPr lang="en-US" smtClean="0"/>
              <a:t>4/24/24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143381D-9D4C-419A-9341-AA19AFCBF941}" type="datetime1">
              <a:rPr lang="en-US" smtClean="0"/>
              <a:t>4/24/24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artoon character carrying a credit card&#10;&#10;Description automatically generated">
            <a:extLst>
              <a:ext uri="{FF2B5EF4-FFF2-40B4-BE49-F238E27FC236}">
                <a16:creationId xmlns:a16="http://schemas.microsoft.com/office/drawing/2014/main" id="{F46D7FC9-C3E1-3E51-5EFD-D4CB0D0DC0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</a:blip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>
            <a:gsLst>
              <a:gs pos="58000">
                <a:schemeClr val="accent2">
                  <a:lumMod val="60000"/>
                  <a:lumOff val="40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77459F-D8BC-B155-29EE-3C6D054C6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>
            <a:normAutofit/>
          </a:bodyPr>
          <a:lstStyle/>
          <a:p>
            <a:r>
              <a:rPr lang="en-US"/>
              <a:t>Credit card fraud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55F71-AAD5-6B2C-90FB-188C7ED4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#6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Raul Garcia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Mude Gayathri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B2675-6D14-4376-9FAE-9D982794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96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DD7F-7DB3-21DE-625D-DA363A83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000" dirty="0"/>
              <a:t>Gradient boosting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0E319-DDF5-9C5D-D91B-CFA3DB5C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Same preprocessing</a:t>
            </a:r>
          </a:p>
          <a:p>
            <a:r>
              <a:rPr lang="en-US" dirty="0"/>
              <a:t>Chose this model to compare another tree-based model to random forest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B97D7CF0-3A37-719B-72F4-83F65786F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673825"/>
            <a:ext cx="6227064" cy="351829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F7980-C3E5-41CB-928B-22B1CC77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6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8FDDD-A6D7-DE1A-940B-ED04FD9E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Gradient boosting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42B6-CC10-F678-17C1-53C16007B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Accuracy = 0.9007</a:t>
            </a:r>
          </a:p>
          <a:p>
            <a:r>
              <a:rPr lang="en-US" dirty="0">
                <a:solidFill>
                  <a:schemeClr val="bg1"/>
                </a:solidFill>
              </a:rPr>
              <a:t>Precision = 0.68</a:t>
            </a:r>
          </a:p>
          <a:p>
            <a:r>
              <a:rPr lang="en-US" dirty="0">
                <a:solidFill>
                  <a:schemeClr val="bg1"/>
                </a:solidFill>
              </a:rPr>
              <a:t>Recall = 0.22</a:t>
            </a:r>
          </a:p>
          <a:p>
            <a:r>
              <a:rPr lang="en-US" dirty="0">
                <a:solidFill>
                  <a:schemeClr val="bg1"/>
                </a:solidFill>
              </a:rPr>
              <a:t>F1 = 0.33</a:t>
            </a:r>
          </a:p>
          <a:p>
            <a:r>
              <a:rPr lang="en-US" dirty="0">
                <a:solidFill>
                  <a:schemeClr val="bg1"/>
                </a:solidFill>
              </a:rPr>
              <a:t>AUC= 0.844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41B94F-21F1-453A-6F8B-8F043C62A54E}"/>
              </a:ext>
            </a:extLst>
          </p:cNvPr>
          <p:cNvGrpSpPr/>
          <p:nvPr/>
        </p:nvGrpSpPr>
        <p:grpSpPr>
          <a:xfrm>
            <a:off x="7892565" y="280224"/>
            <a:ext cx="3951520" cy="6232086"/>
            <a:chOff x="8240480" y="638946"/>
            <a:chExt cx="3196579" cy="5414720"/>
          </a:xfrm>
        </p:grpSpPr>
        <p:pic>
          <p:nvPicPr>
            <p:cNvPr id="7" name="Picture 6" descr="A blue squares with white text&#10;&#10;Description automatically generated">
              <a:extLst>
                <a:ext uri="{FF2B5EF4-FFF2-40B4-BE49-F238E27FC236}">
                  <a16:creationId xmlns:a16="http://schemas.microsoft.com/office/drawing/2014/main" id="{CF3C07B1-F9AE-1D94-BA31-443E34119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0480" y="638946"/>
              <a:ext cx="3196579" cy="2629187"/>
            </a:xfrm>
            <a:prstGeom prst="rect">
              <a:avLst/>
            </a:prstGeom>
          </p:spPr>
        </p:pic>
        <p:pic>
          <p:nvPicPr>
            <p:cNvPr id="5" name="Picture 4" descr="A graph of a curve&#10;&#10;Description automatically generated">
              <a:extLst>
                <a:ext uri="{FF2B5EF4-FFF2-40B4-BE49-F238E27FC236}">
                  <a16:creationId xmlns:a16="http://schemas.microsoft.com/office/drawing/2014/main" id="{3A57A577-427A-A5DC-D66C-2A4BF7705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3693" y="3589867"/>
              <a:ext cx="3070154" cy="2463799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AFD4A-FD47-4EC9-A74F-E61814D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86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16A15-5E4F-FF60-0E2F-00056BCC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A143-36A6-9C8A-CA54-C46003ED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Used the GBM model</a:t>
            </a:r>
          </a:p>
          <a:p>
            <a:r>
              <a:rPr lang="en-US" dirty="0">
                <a:solidFill>
                  <a:schemeClr val="bg1"/>
                </a:solidFill>
              </a:rPr>
              <a:t>{0: 9575, 1: 426} (results of the model on test data)</a:t>
            </a:r>
          </a:p>
        </p:txBody>
      </p:sp>
      <p:pic>
        <p:nvPicPr>
          <p:cNvPr id="4" name="Picture 3" descr="A graph of a distribution of classes&#10;&#10;Description automatically generated">
            <a:extLst>
              <a:ext uri="{FF2B5EF4-FFF2-40B4-BE49-F238E27FC236}">
                <a16:creationId xmlns:a16="http://schemas.microsoft.com/office/drawing/2014/main" id="{B36CB498-5B9B-50AB-D23C-8DB7672C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45232"/>
            <a:ext cx="6250769" cy="340666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C2CE3-C053-4CB8-9AA6-AC557E3B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936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C7BCD-694F-CE56-2558-CBD3D84E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570F-5A73-AC5D-78AE-2DA51FCAF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learned a lot about preprocessing data and how to apply it to both the training data and testing data set</a:t>
            </a:r>
          </a:p>
          <a:p>
            <a:r>
              <a:rPr lang="en-US" dirty="0">
                <a:solidFill>
                  <a:schemeClr val="bg1"/>
                </a:solidFill>
              </a:rPr>
              <a:t>We learned how to overcome errors when it comes to preprocessing data </a:t>
            </a:r>
          </a:p>
          <a:p>
            <a:r>
              <a:rPr lang="en-US" dirty="0">
                <a:solidFill>
                  <a:schemeClr val="bg1"/>
                </a:solidFill>
              </a:rPr>
              <a:t>We learned it is a good idea to turn in your CSV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E003B0-060D-B987-7A3D-08E0498A97FB}"/>
              </a:ext>
            </a:extLst>
          </p:cNvPr>
          <p:cNvGrpSpPr/>
          <p:nvPr/>
        </p:nvGrpSpPr>
        <p:grpSpPr>
          <a:xfrm>
            <a:off x="4452019" y="0"/>
            <a:ext cx="9264452" cy="5410199"/>
            <a:chOff x="4432801" y="-283659"/>
            <a:chExt cx="10385334" cy="6452540"/>
          </a:xfrm>
          <a:blipFill dpi="0" rotWithShape="1">
            <a:blip r:embed="rId2"/>
            <a:srcRect/>
            <a:stretch>
              <a:fillRect l="-6000" t="17000" b="-3000"/>
            </a:stretch>
          </a:blip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E5D061-6BFA-B0E4-CBE1-4DA110FCBDBB}"/>
                </a:ext>
              </a:extLst>
            </p:cNvPr>
            <p:cNvSpPr/>
            <p:nvPr/>
          </p:nvSpPr>
          <p:spPr>
            <a:xfrm rot="19821114">
              <a:off x="4641665" y="-283659"/>
              <a:ext cx="6414757" cy="16603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94DBD0-76D6-FEA8-78A4-AF1BBF5F70CB}"/>
                </a:ext>
              </a:extLst>
            </p:cNvPr>
            <p:cNvSpPr/>
            <p:nvPr/>
          </p:nvSpPr>
          <p:spPr>
            <a:xfrm rot="19821114">
              <a:off x="4459400" y="1115818"/>
              <a:ext cx="9099637" cy="16603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673B07-C345-CEC2-8110-6EBE043BED6E}"/>
                </a:ext>
              </a:extLst>
            </p:cNvPr>
            <p:cNvSpPr/>
            <p:nvPr/>
          </p:nvSpPr>
          <p:spPr>
            <a:xfrm rot="19821114">
              <a:off x="4432801" y="3022856"/>
              <a:ext cx="9605433" cy="16603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6B4EBC-FF67-B019-0FD3-77E6EE44AE81}"/>
                </a:ext>
              </a:extLst>
            </p:cNvPr>
            <p:cNvSpPr/>
            <p:nvPr/>
          </p:nvSpPr>
          <p:spPr>
            <a:xfrm rot="19821114">
              <a:off x="5718498" y="4508523"/>
              <a:ext cx="9099637" cy="16603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C6DE7-1EBC-48FF-98CA-F33192D1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hand writing on a blackboard&#10;&#10;Description automatically generated">
            <a:extLst>
              <a:ext uri="{FF2B5EF4-FFF2-40B4-BE49-F238E27FC236}">
                <a16:creationId xmlns:a16="http://schemas.microsoft.com/office/drawing/2014/main" id="{428D7BD1-B826-7F66-594F-4957F4838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506" y="1271016"/>
            <a:ext cx="7672832" cy="431596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DF1A0-BAE6-0805-7757-730B821D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Thank you!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6D4DA7-37D7-477C-AD00-C890B83A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9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tx1"/>
            </a:gs>
            <a:gs pos="3000">
              <a:schemeClr val="tx1"/>
            </a:gs>
            <a:gs pos="94000">
              <a:schemeClr val="tx1"/>
            </a:gs>
            <a:gs pos="72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0E137481-C7E7-4BBB-8AF9-0C3357C2E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D1322-F45D-024C-5236-490EA220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F3B515-F5AC-4297-8486-8FFBA4DE8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258A091-499F-4524-83A8-6EF1DFDD8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D0E6BAC-4F73-4603-946D-8EBF2F787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DFD3CD-1838-4759-BAF0-558A2C71E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7573" y="4157447"/>
            <a:ext cx="3206709" cy="2378820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0BF7683-AA0C-FE06-F7B4-BD593A42B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90743"/>
              </p:ext>
            </p:extLst>
          </p:nvPr>
        </p:nvGraphicFramePr>
        <p:xfrm>
          <a:off x="804672" y="2858703"/>
          <a:ext cx="4475892" cy="3042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1" name="Rectangle 90">
            <a:extLst>
              <a:ext uri="{FF2B5EF4-FFF2-40B4-BE49-F238E27FC236}">
                <a16:creationId xmlns:a16="http://schemas.microsoft.com/office/drawing/2014/main" id="{14E6B8E8-8657-D68C-2F8D-4D50B3CF6140}"/>
              </a:ext>
            </a:extLst>
          </p:cNvPr>
          <p:cNvSpPr/>
          <p:nvPr/>
        </p:nvSpPr>
        <p:spPr>
          <a:xfrm>
            <a:off x="6096000" y="-2"/>
            <a:ext cx="6096000" cy="68580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F78AD22-2F57-4F80-A83A-D1C104F07851}"/>
              </a:ext>
            </a:extLst>
          </p:cNvPr>
          <p:cNvGrpSpPr/>
          <p:nvPr/>
        </p:nvGrpSpPr>
        <p:grpSpPr>
          <a:xfrm>
            <a:off x="6119087" y="-148010"/>
            <a:ext cx="6049828" cy="7154020"/>
            <a:chOff x="7180996" y="31656"/>
            <a:chExt cx="4699028" cy="6644295"/>
          </a:xfrm>
          <a:blipFill>
            <a:blip r:embed="rId7"/>
            <a:stretch>
              <a:fillRect/>
            </a:stretch>
          </a:blipFill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8C98379-E037-5CEC-71EF-410F5CC43CE1}"/>
                </a:ext>
              </a:extLst>
            </p:cNvPr>
            <p:cNvGrpSpPr/>
            <p:nvPr/>
          </p:nvGrpSpPr>
          <p:grpSpPr>
            <a:xfrm>
              <a:off x="7206551" y="31656"/>
              <a:ext cx="4673473" cy="1549402"/>
              <a:chOff x="6855714" y="0"/>
              <a:chExt cx="4862322" cy="1528785"/>
            </a:xfrm>
            <a:grpFill/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C21B821-2F25-D169-643D-0375C4A644FF}"/>
                  </a:ext>
                </a:extLst>
              </p:cNvPr>
              <p:cNvSpPr/>
              <p:nvPr/>
            </p:nvSpPr>
            <p:spPr>
              <a:xfrm>
                <a:off x="6855714" y="0"/>
                <a:ext cx="1524000" cy="15287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D00138E-F81F-72BA-F362-7D25F74CB13B}"/>
                  </a:ext>
                </a:extLst>
              </p:cNvPr>
              <p:cNvSpPr/>
              <p:nvPr/>
            </p:nvSpPr>
            <p:spPr>
              <a:xfrm>
                <a:off x="8532114" y="0"/>
                <a:ext cx="1524000" cy="15287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8D687DC-50E6-5FE3-3FBA-3D1157E931ED}"/>
                  </a:ext>
                </a:extLst>
              </p:cNvPr>
              <p:cNvSpPr/>
              <p:nvPr/>
            </p:nvSpPr>
            <p:spPr>
              <a:xfrm>
                <a:off x="10194036" y="0"/>
                <a:ext cx="1524000" cy="15287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755EEB6-A8C3-D356-C7F1-41B12302D67C}"/>
                </a:ext>
              </a:extLst>
            </p:cNvPr>
            <p:cNvGrpSpPr/>
            <p:nvPr/>
          </p:nvGrpSpPr>
          <p:grpSpPr>
            <a:xfrm>
              <a:off x="7206551" y="1721263"/>
              <a:ext cx="4673473" cy="1549402"/>
              <a:chOff x="6855714" y="0"/>
              <a:chExt cx="4862322" cy="1528785"/>
            </a:xfrm>
            <a:grpFill/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2DD1E15-7B7B-E14D-4555-C50A4F7EDB1A}"/>
                  </a:ext>
                </a:extLst>
              </p:cNvPr>
              <p:cNvSpPr/>
              <p:nvPr/>
            </p:nvSpPr>
            <p:spPr>
              <a:xfrm>
                <a:off x="6855714" y="0"/>
                <a:ext cx="1524000" cy="15287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7B1C713-EDE0-1E7D-7530-DFD92D85ED93}"/>
                  </a:ext>
                </a:extLst>
              </p:cNvPr>
              <p:cNvSpPr/>
              <p:nvPr/>
            </p:nvSpPr>
            <p:spPr>
              <a:xfrm>
                <a:off x="8532114" y="0"/>
                <a:ext cx="1524000" cy="15287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4698D64-661E-CA10-9535-1A2D34EE2C53}"/>
                  </a:ext>
                </a:extLst>
              </p:cNvPr>
              <p:cNvSpPr/>
              <p:nvPr/>
            </p:nvSpPr>
            <p:spPr>
              <a:xfrm>
                <a:off x="10194036" y="0"/>
                <a:ext cx="1524000" cy="15287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A235D26-8C2E-0F8A-CB45-DE1CFD64B333}"/>
                </a:ext>
              </a:extLst>
            </p:cNvPr>
            <p:cNvGrpSpPr/>
            <p:nvPr/>
          </p:nvGrpSpPr>
          <p:grpSpPr>
            <a:xfrm>
              <a:off x="7206551" y="3428999"/>
              <a:ext cx="4673473" cy="1549402"/>
              <a:chOff x="6855714" y="0"/>
              <a:chExt cx="4862322" cy="1528785"/>
            </a:xfrm>
            <a:grpFill/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B1EDACA-A14F-D6CA-F6CC-E6427C9F43BD}"/>
                  </a:ext>
                </a:extLst>
              </p:cNvPr>
              <p:cNvSpPr/>
              <p:nvPr/>
            </p:nvSpPr>
            <p:spPr>
              <a:xfrm>
                <a:off x="6855714" y="0"/>
                <a:ext cx="1524000" cy="15287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836846F-19EF-1078-4D24-7A37BC816BA0}"/>
                  </a:ext>
                </a:extLst>
              </p:cNvPr>
              <p:cNvSpPr/>
              <p:nvPr/>
            </p:nvSpPr>
            <p:spPr>
              <a:xfrm>
                <a:off x="8532114" y="0"/>
                <a:ext cx="1524000" cy="15287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6DE40F9-C70A-C1ED-2238-EAAFF92023AF}"/>
                  </a:ext>
                </a:extLst>
              </p:cNvPr>
              <p:cNvSpPr/>
              <p:nvPr/>
            </p:nvSpPr>
            <p:spPr>
              <a:xfrm>
                <a:off x="10194036" y="0"/>
                <a:ext cx="1524000" cy="15287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72B5EF0-254E-A60F-BC90-0AA9425A908C}"/>
                </a:ext>
              </a:extLst>
            </p:cNvPr>
            <p:cNvGrpSpPr/>
            <p:nvPr/>
          </p:nvGrpSpPr>
          <p:grpSpPr>
            <a:xfrm>
              <a:off x="7180996" y="5126549"/>
              <a:ext cx="4673473" cy="1549402"/>
              <a:chOff x="6855714" y="0"/>
              <a:chExt cx="4862322" cy="1528785"/>
            </a:xfrm>
            <a:grp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8A35936-B5CE-9CE0-1768-5BDB17E20A11}"/>
                  </a:ext>
                </a:extLst>
              </p:cNvPr>
              <p:cNvSpPr/>
              <p:nvPr/>
            </p:nvSpPr>
            <p:spPr>
              <a:xfrm>
                <a:off x="6855714" y="0"/>
                <a:ext cx="1524000" cy="15287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EDB6198-6A2A-1E26-2C6E-0BB91B98BF0E}"/>
                  </a:ext>
                </a:extLst>
              </p:cNvPr>
              <p:cNvSpPr/>
              <p:nvPr/>
            </p:nvSpPr>
            <p:spPr>
              <a:xfrm>
                <a:off x="8532114" y="0"/>
                <a:ext cx="1524000" cy="15287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D6402C6-E3CC-A07D-1364-7BE01589A0DA}"/>
                  </a:ext>
                </a:extLst>
              </p:cNvPr>
              <p:cNvSpPr/>
              <p:nvPr/>
            </p:nvSpPr>
            <p:spPr>
              <a:xfrm>
                <a:off x="10194036" y="0"/>
                <a:ext cx="1524000" cy="15287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7BA132-362C-456A-88E8-A7EDDE67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12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624F-DC7D-A714-A8E0-517C5877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0028-140A-345C-B712-182253F8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The objective of this project is to create an effective model that can detect If future transactions have experienced fraud or not.</a:t>
            </a:r>
          </a:p>
          <a:p>
            <a:r>
              <a:rPr lang="en-US" dirty="0"/>
              <a:t>We were given 160,000 transactions with 200 parameters which we will analyze to create a working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4B782F-E112-A888-20B7-C65BCA15D801}"/>
              </a:ext>
            </a:extLst>
          </p:cNvPr>
          <p:cNvSpPr/>
          <p:nvPr/>
        </p:nvSpPr>
        <p:spPr>
          <a:xfrm>
            <a:off x="4657802" y="1128683"/>
            <a:ext cx="6558192" cy="460857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B43A62-3FDA-2038-7B2D-D17CCFD48C9E}"/>
              </a:ext>
            </a:extLst>
          </p:cNvPr>
          <p:cNvGrpSpPr/>
          <p:nvPr/>
        </p:nvGrpSpPr>
        <p:grpSpPr>
          <a:xfrm>
            <a:off x="4664683" y="1120741"/>
            <a:ext cx="6558191" cy="4616518"/>
            <a:chOff x="4657804" y="1165953"/>
            <a:chExt cx="6280913" cy="4571306"/>
          </a:xfrm>
          <a:blipFill>
            <a:blip r:embed="rId2"/>
            <a:stretch>
              <a:fillRect/>
            </a:stretch>
          </a:blip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6F8D06-C13E-2293-5668-BD17CA878215}"/>
                </a:ext>
              </a:extLst>
            </p:cNvPr>
            <p:cNvSpPr/>
            <p:nvPr/>
          </p:nvSpPr>
          <p:spPr>
            <a:xfrm rot="16200000">
              <a:off x="3130803" y="2692954"/>
              <a:ext cx="4563364" cy="15093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585111-E254-6057-14C8-2BD4E7A896E8}"/>
                </a:ext>
              </a:extLst>
            </p:cNvPr>
            <p:cNvSpPr/>
            <p:nvPr/>
          </p:nvSpPr>
          <p:spPr>
            <a:xfrm rot="16200000">
              <a:off x="4724496" y="2699924"/>
              <a:ext cx="4563364" cy="15093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68FBB9-1ADD-FC24-6A7A-C656376A58BB}"/>
                </a:ext>
              </a:extLst>
            </p:cNvPr>
            <p:cNvSpPr/>
            <p:nvPr/>
          </p:nvSpPr>
          <p:spPr>
            <a:xfrm rot="16200000">
              <a:off x="6318186" y="2699925"/>
              <a:ext cx="4563364" cy="15093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8B9A54-DD81-EE00-16F0-6787DFA80857}"/>
                </a:ext>
              </a:extLst>
            </p:cNvPr>
            <p:cNvSpPr/>
            <p:nvPr/>
          </p:nvSpPr>
          <p:spPr>
            <a:xfrm rot="16200000">
              <a:off x="7902355" y="2700896"/>
              <a:ext cx="4563364" cy="15093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6A396-D6F2-4AA2-A375-4C04734F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3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data processing&#10;&#10;Description automatically generated">
            <a:extLst>
              <a:ext uri="{FF2B5EF4-FFF2-40B4-BE49-F238E27FC236}">
                <a16:creationId xmlns:a16="http://schemas.microsoft.com/office/drawing/2014/main" id="{5C830B1C-821A-178B-31C3-0B2EC767F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2" r="1" b="3190"/>
          <a:stretch/>
        </p:blipFill>
        <p:spPr>
          <a:xfrm>
            <a:off x="4650910" y="11"/>
            <a:ext cx="754109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4A639-DC4C-9717-400E-5BF7A69C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3134-F973-C4BF-3B59-1F798F60B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Identified and filled in missing data</a:t>
            </a:r>
          </a:p>
          <a:p>
            <a:r>
              <a:rPr lang="en-US" dirty="0">
                <a:solidFill>
                  <a:schemeClr val="bg1"/>
                </a:solidFill>
              </a:rPr>
              <a:t>Binary code (0 – 141959, 1- 18040)</a:t>
            </a:r>
          </a:p>
          <a:p>
            <a:r>
              <a:rPr lang="en-US" dirty="0">
                <a:solidFill>
                  <a:schemeClr val="bg1"/>
                </a:solidFill>
              </a:rPr>
              <a:t>Standard scaler </a:t>
            </a:r>
          </a:p>
          <a:p>
            <a:r>
              <a:rPr lang="en-US" dirty="0">
                <a:solidFill>
                  <a:schemeClr val="bg1"/>
                </a:solidFill>
              </a:rPr>
              <a:t>70/30 training and testing data split</a:t>
            </a:r>
          </a:p>
          <a:p>
            <a:r>
              <a:rPr lang="en-US" dirty="0">
                <a:solidFill>
                  <a:schemeClr val="bg1"/>
                </a:solidFill>
              </a:rPr>
              <a:t>Smote to balance out the data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CF07F-78F2-4402-90E0-C64CFFFE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4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CF91B-6E3C-0275-8C3E-5B5BE439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Preprocessing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05B1-33C3-3093-7A64-0E2CCF278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image (violin plot)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Represents variable x28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Most frequent between 0 and 5</a:t>
            </a:r>
          </a:p>
          <a:p>
            <a:r>
              <a:rPr lang="en-US" dirty="0">
                <a:solidFill>
                  <a:schemeClr val="bg1"/>
                </a:solidFill>
              </a:rPr>
              <a:t>Bottom image (Box plot)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Represents variable x2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There is no apparent skew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Many positive and negative outliers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D7860ED5-02D3-8C9F-7B02-F43740116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8" y="660258"/>
            <a:ext cx="3419524" cy="2586562"/>
          </a:xfrm>
          <a:prstGeom prst="rect">
            <a:avLst/>
          </a:prstGeom>
        </p:spPr>
      </p:pic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DA7CC28A-F426-2AFB-BAF2-8C04D9BE4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294" y="3589867"/>
            <a:ext cx="3304951" cy="24637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0EF0-1B52-4B16-9277-910C1C0C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84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3A40-C00B-0408-4C42-FF68168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000"/>
              <a:t>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3EE2-010B-9474-B866-7A42F9D56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 used smote to balance data </a:t>
            </a:r>
          </a:p>
          <a:p>
            <a:r>
              <a:rPr lang="en-US" dirty="0"/>
              <a:t>70/30 training and test split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 descr="A line graph with red dots&#10;&#10;Description automatically generated">
            <a:extLst>
              <a:ext uri="{FF2B5EF4-FFF2-40B4-BE49-F238E27FC236}">
                <a16:creationId xmlns:a16="http://schemas.microsoft.com/office/drawing/2014/main" id="{E41342A6-7682-4257-4BE6-32260E00D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795856"/>
            <a:ext cx="6227064" cy="32742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D44BC-22BB-418A-952E-D9A97B04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17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3C943FB-FA0B-5F83-1892-8514ECC18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59" y="3363160"/>
            <a:ext cx="3915525" cy="32205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70283-027D-C79A-24B8-CB2B4079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Linear regression results</a:t>
            </a:r>
          </a:p>
        </p:txBody>
      </p:sp>
      <p:pic>
        <p:nvPicPr>
          <p:cNvPr id="4" name="Picture 3" descr="A blue line with black text&#10;&#10;Description automatically generated">
            <a:extLst>
              <a:ext uri="{FF2B5EF4-FFF2-40B4-BE49-F238E27FC236}">
                <a16:creationId xmlns:a16="http://schemas.microsoft.com/office/drawing/2014/main" id="{4C70E58F-6C80-41CD-CE65-CC74A675F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59" y="139582"/>
            <a:ext cx="3915524" cy="298558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81054F-F14B-52EF-A446-EBBC4D8A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Accuracy = 0.787125</a:t>
            </a:r>
          </a:p>
          <a:p>
            <a:r>
              <a:rPr lang="en-US">
                <a:solidFill>
                  <a:srgbClr val="FFFFFF"/>
                </a:solidFill>
              </a:rPr>
              <a:t>Precision = 0.31199</a:t>
            </a:r>
          </a:p>
          <a:p>
            <a:r>
              <a:rPr lang="en-US">
                <a:solidFill>
                  <a:srgbClr val="FFFFFF"/>
                </a:solidFill>
              </a:rPr>
              <a:t>Recall = 0.7693</a:t>
            </a:r>
          </a:p>
          <a:p>
            <a:r>
              <a:rPr lang="en-US">
                <a:solidFill>
                  <a:srgbClr val="FFFFFF"/>
                </a:solidFill>
              </a:rPr>
              <a:t>F1 = 0.4439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859099-7586-4FF9-8772-CCFB73A7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33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E389B-F31B-2BA5-8230-5E48668D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59DB-6CA1-F042-8199-B83966DC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Same pre processing</a:t>
            </a:r>
          </a:p>
          <a:p>
            <a:r>
              <a:rPr lang="en-US" dirty="0">
                <a:solidFill>
                  <a:schemeClr val="bg1"/>
                </a:solidFill>
              </a:rPr>
              <a:t>Deliverable 2 to compare trees models performance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46A77-1419-07C9-47FE-6B0CB0503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25253"/>
            <a:ext cx="6250769" cy="384662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A15EA-1988-47BE-8CC4-0FF2793F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51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C3653-1895-BFB3-F6B3-E5343BCF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Random forest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BEE4-D31B-1905-2797-EFB5CE009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Accuracy = 0.8876</a:t>
            </a:r>
          </a:p>
          <a:p>
            <a:r>
              <a:rPr lang="en-US">
                <a:solidFill>
                  <a:schemeClr val="bg1"/>
                </a:solidFill>
              </a:rPr>
              <a:t>Precision = 1</a:t>
            </a:r>
          </a:p>
          <a:p>
            <a:r>
              <a:rPr lang="en-US">
                <a:solidFill>
                  <a:schemeClr val="bg1"/>
                </a:solidFill>
              </a:rPr>
              <a:t>Recall = 0.0003117</a:t>
            </a:r>
          </a:p>
          <a:p>
            <a:r>
              <a:rPr lang="en-US">
                <a:solidFill>
                  <a:schemeClr val="bg1"/>
                </a:solidFill>
              </a:rPr>
              <a:t>F1 = 0.000623</a:t>
            </a:r>
          </a:p>
          <a:p>
            <a:r>
              <a:rPr lang="en-US">
                <a:solidFill>
                  <a:schemeClr val="bg1"/>
                </a:solidFill>
              </a:rPr>
              <a:t>AUC = 0.818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DE385A-7204-7826-A14A-B6400ADED168}"/>
              </a:ext>
            </a:extLst>
          </p:cNvPr>
          <p:cNvGrpSpPr/>
          <p:nvPr/>
        </p:nvGrpSpPr>
        <p:grpSpPr>
          <a:xfrm>
            <a:off x="7755053" y="274320"/>
            <a:ext cx="4226544" cy="6214749"/>
            <a:chOff x="8129007" y="547260"/>
            <a:chExt cx="3538773" cy="5377557"/>
          </a:xfrm>
        </p:grpSpPr>
        <p:pic>
          <p:nvPicPr>
            <p:cNvPr id="7" name="Picture 6" descr="A diagram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59CF9819-80B2-3E98-91F1-12B233D9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0480" y="547260"/>
              <a:ext cx="3308053" cy="2720874"/>
            </a:xfrm>
            <a:prstGeom prst="rect">
              <a:avLst/>
            </a:prstGeom>
          </p:spPr>
        </p:pic>
        <p:pic>
          <p:nvPicPr>
            <p:cNvPr id="6" name="Picture 5" descr="A graph of a curve&#10;&#10;Description automatically generated">
              <a:extLst>
                <a:ext uri="{FF2B5EF4-FFF2-40B4-BE49-F238E27FC236}">
                  <a16:creationId xmlns:a16="http://schemas.microsoft.com/office/drawing/2014/main" id="{83479D5F-5BFC-D50B-1DED-DCA4845E53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559" r="3" b="12051"/>
            <a:stretch/>
          </p:blipFill>
          <p:spPr>
            <a:xfrm>
              <a:off x="8129007" y="3641782"/>
              <a:ext cx="3538773" cy="2283035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D8753-5969-42F1-B16F-33788C2B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028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869</TotalTime>
  <Words>335</Words>
  <Application>Microsoft Macintosh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Credit card fraud</vt:lpstr>
      <vt:lpstr>Problem</vt:lpstr>
      <vt:lpstr>Objective</vt:lpstr>
      <vt:lpstr>Preprocessing</vt:lpstr>
      <vt:lpstr>Preprocessing visuals</vt:lpstr>
      <vt:lpstr>Linear regression model</vt:lpstr>
      <vt:lpstr>Linear regression results</vt:lpstr>
      <vt:lpstr>Random forest model</vt:lpstr>
      <vt:lpstr>Random forest model results</vt:lpstr>
      <vt:lpstr>Gradient boosting model</vt:lpstr>
      <vt:lpstr>Gradient boosting results</vt:lpstr>
      <vt:lpstr>Testing Data</vt:lpstr>
      <vt:lpstr>Lessons learned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</dc:title>
  <dc:creator>Raul Garcia</dc:creator>
  <cp:lastModifiedBy>Raul Garcia</cp:lastModifiedBy>
  <cp:revision>5</cp:revision>
  <dcterms:created xsi:type="dcterms:W3CDTF">2024-04-22T12:47:45Z</dcterms:created>
  <dcterms:modified xsi:type="dcterms:W3CDTF">2024-04-24T20:40:51Z</dcterms:modified>
</cp:coreProperties>
</file>