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465" r:id="rId2"/>
    <p:sldId id="462" r:id="rId3"/>
    <p:sldId id="387" r:id="rId4"/>
    <p:sldId id="368" r:id="rId5"/>
    <p:sldId id="411" r:id="rId6"/>
    <p:sldId id="412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427" r:id="rId15"/>
    <p:sldId id="428" r:id="rId16"/>
    <p:sldId id="332" r:id="rId17"/>
    <p:sldId id="335" r:id="rId18"/>
    <p:sldId id="337" r:id="rId19"/>
    <p:sldId id="429" r:id="rId20"/>
    <p:sldId id="430" r:id="rId21"/>
    <p:sldId id="431" r:id="rId22"/>
    <p:sldId id="432" r:id="rId23"/>
    <p:sldId id="426" r:id="rId24"/>
    <p:sldId id="403" r:id="rId25"/>
    <p:sldId id="404" r:id="rId26"/>
    <p:sldId id="341" r:id="rId27"/>
    <p:sldId id="436" r:id="rId28"/>
    <p:sldId id="354" r:id="rId29"/>
    <p:sldId id="356" r:id="rId30"/>
    <p:sldId id="357" r:id="rId31"/>
    <p:sldId id="358" r:id="rId32"/>
    <p:sldId id="359" r:id="rId33"/>
    <p:sldId id="361" r:id="rId34"/>
    <p:sldId id="438" r:id="rId35"/>
    <p:sldId id="362" r:id="rId36"/>
    <p:sldId id="363" r:id="rId37"/>
    <p:sldId id="440" r:id="rId38"/>
    <p:sldId id="366" r:id="rId39"/>
    <p:sldId id="437" r:id="rId40"/>
    <p:sldId id="367" r:id="rId41"/>
    <p:sldId id="466" r:id="rId42"/>
    <p:sldId id="467" r:id="rId43"/>
    <p:sldId id="470" r:id="rId44"/>
    <p:sldId id="468" r:id="rId45"/>
    <p:sldId id="469" r:id="rId46"/>
    <p:sldId id="471" r:id="rId47"/>
    <p:sldId id="47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31BF98-493D-AF4A-802A-D843206EAD63}">
          <p14:sldIdLst>
            <p14:sldId id="465"/>
            <p14:sldId id="462"/>
            <p14:sldId id="387"/>
            <p14:sldId id="368"/>
          </p14:sldIdLst>
        </p14:section>
        <p14:section name="Lecture 4" id="{1371834A-DA99-A14C-AFC3-084C1FB12BE6}">
          <p14:sldIdLst>
            <p14:sldId id="411"/>
            <p14:sldId id="412"/>
            <p14:sldId id="324"/>
            <p14:sldId id="325"/>
            <p14:sldId id="326"/>
            <p14:sldId id="327"/>
            <p14:sldId id="328"/>
            <p14:sldId id="329"/>
            <p14:sldId id="330"/>
            <p14:sldId id="427"/>
            <p14:sldId id="428"/>
            <p14:sldId id="332"/>
            <p14:sldId id="335"/>
            <p14:sldId id="337"/>
            <p14:sldId id="429"/>
            <p14:sldId id="430"/>
            <p14:sldId id="431"/>
            <p14:sldId id="432"/>
            <p14:sldId id="426"/>
            <p14:sldId id="403"/>
            <p14:sldId id="404"/>
            <p14:sldId id="341"/>
            <p14:sldId id="436"/>
            <p14:sldId id="354"/>
            <p14:sldId id="356"/>
            <p14:sldId id="357"/>
            <p14:sldId id="358"/>
            <p14:sldId id="359"/>
            <p14:sldId id="361"/>
            <p14:sldId id="438"/>
            <p14:sldId id="362"/>
            <p14:sldId id="363"/>
            <p14:sldId id="440"/>
            <p14:sldId id="366"/>
            <p14:sldId id="437"/>
            <p14:sldId id="367"/>
            <p14:sldId id="466"/>
            <p14:sldId id="467"/>
            <p14:sldId id="470"/>
            <p14:sldId id="468"/>
            <p14:sldId id="469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/>
    <p:restoredTop sz="93929"/>
  </p:normalViewPr>
  <p:slideViewPr>
    <p:cSldViewPr snapToGrid="0" snapToObjects="1">
      <p:cViewPr varScale="1">
        <p:scale>
          <a:sx n="90" d="100"/>
          <a:sy n="90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6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11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12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14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16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17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20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21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26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27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28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29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30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31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32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33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34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35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36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37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38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97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9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30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7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8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9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10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4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Advanced SQL </a:t>
            </a:r>
            <a:r>
              <a:rPr lang="mr-IN" dirty="0" smtClean="0"/>
              <a:t>–</a:t>
            </a:r>
            <a:r>
              <a:rPr lang="en-US" dirty="0" smtClean="0"/>
              <a:t> Part II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10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11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12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0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053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1408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14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75747"/>
              </p:ext>
            </p:extLst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711"/>
              </p:ext>
            </p:extLst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16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17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18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19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Problem Set #1 is released!</a:t>
            </a:r>
          </a:p>
          <a:p>
            <a:pPr lvl="1"/>
            <a:r>
              <a:rPr lang="en-US" dirty="0" smtClean="0">
                <a:latin typeface="+mj-lt"/>
              </a:rPr>
              <a:t>We will </a:t>
            </a:r>
            <a:r>
              <a:rPr lang="en-US" dirty="0" smtClean="0">
                <a:latin typeface="+mj-lt"/>
              </a:rPr>
              <a:t>discuss </a:t>
            </a:r>
            <a:r>
              <a:rPr lang="en-US" dirty="0" smtClean="0">
                <a:latin typeface="+mj-lt"/>
              </a:rPr>
              <a:t>some of the </a:t>
            </a:r>
            <a:r>
              <a:rPr lang="en-US" smtClean="0">
                <a:latin typeface="+mj-lt"/>
              </a:rPr>
              <a:t>questions at the end of this lecture</a:t>
            </a:r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Project group assignments</a:t>
            </a:r>
          </a:p>
          <a:p>
            <a:pPr lvl="1"/>
            <a:r>
              <a:rPr lang="en-US" dirty="0" smtClean="0">
                <a:latin typeface="+mj-lt"/>
              </a:rPr>
              <a:t>Does everybody have a team?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Ask questions, Go to office hours, </a:t>
            </a:r>
            <a:r>
              <a:rPr lang="en-US" smtClean="0">
                <a:latin typeface="+mj-lt"/>
              </a:rPr>
              <a:t>Engage </a:t>
            </a:r>
            <a:r>
              <a:rPr lang="en-US" smtClean="0">
                <a:latin typeface="+mj-lt"/>
              </a:rPr>
              <a:t>on Piazza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95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20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21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Activity-4-1.ipynb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26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quantifier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309307"/>
            <a:ext cx="3695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28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29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4:</a:t>
            </a:r>
            <a:br>
              <a:rPr lang="en-US" dirty="0"/>
            </a:br>
            <a:r>
              <a:rPr lang="en-US" dirty="0"/>
              <a:t>Advanced SQL </a:t>
            </a:r>
            <a:r>
              <a:rPr lang="mr-IN" dirty="0"/>
              <a:t>–</a:t>
            </a:r>
            <a:r>
              <a:rPr lang="en-US" dirty="0"/>
              <a:t> Part II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69285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97547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Won’t return e.g</a:t>
            </a:r>
            <a:r>
              <a:rPr lang="en-US" sz="2000" dirty="0">
                <a:latin typeface="+mj-lt"/>
              </a:rPr>
              <a:t>.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(age=20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height=</a:t>
            </a:r>
            <a:r>
              <a:rPr lang="en-US" sz="2000" dirty="0">
                <a:latin typeface="+mj-lt"/>
              </a:rPr>
              <a:t>NULL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weight=200)!</a:t>
            </a: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4660" y="5708134"/>
            <a:ext cx="66259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Rule in SQL: include only tuples that yield </a:t>
            </a:r>
            <a:r>
              <a:rPr lang="en-US" sz="2400" dirty="0" smtClean="0">
                <a:latin typeface="+mj-lt"/>
              </a:rPr>
              <a:t>TRUE 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smtClean="0">
                <a:latin typeface="+mj-lt"/>
              </a:rPr>
              <a:t>1.0)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31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32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33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34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35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37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38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Activity-4-2.ipynb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Problem Set #1 Overview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2, 3, &amp; 4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Problem Set #1: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SQL Uber </a:t>
            </a:r>
            <a:r>
              <a:rPr lang="en-US" dirty="0" err="1" smtClean="0"/>
              <a:t>Alles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182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Problem Set #1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4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PS#1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182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Problem Set #1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4"/>
            <a:ext cx="10515600" cy="417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Linear algebra in SQL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Precipitation data and nested queries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traveling SQL salesman: Graph traversals in SQL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Simple joins with aggregations</a:t>
            </a:r>
            <a:endParaRPr lang="en-US" b="1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Hint 1: Using aliases leads to clean SQL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Hint 2: SQL supports many operations over numeric attributes (in the SELECT part of an SFW query)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182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Problem Set #1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20603" y="4909375"/>
            <a:ext cx="497999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MAX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A.val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B.val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A, B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A.i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B.i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A.j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B.j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77" y="4833007"/>
            <a:ext cx="3657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data and 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Aggregates inside nested queries. Remember SQL is </a:t>
            </a:r>
            <a:r>
              <a:rPr lang="en-US" b="1" dirty="0" smtClean="0">
                <a:latin typeface="+mj-lt"/>
              </a:rPr>
              <a:t>compositional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Hint 1: Break down query description to steps (</a:t>
            </a:r>
            <a:r>
              <a:rPr lang="en-US" dirty="0" err="1" smtClean="0">
                <a:latin typeface="+mj-lt"/>
              </a:rPr>
              <a:t>subproblems</a:t>
            </a:r>
            <a:r>
              <a:rPr lang="en-US" dirty="0" smtClean="0">
                <a:latin typeface="+mj-lt"/>
              </a:rPr>
              <a:t>)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Hint 2: Whenever in doubt always go back to the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182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Problem Set #1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7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data and 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860"/>
            <a:ext cx="7001656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Example: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“Using </a:t>
            </a:r>
            <a:r>
              <a:rPr lang="en-US" dirty="0">
                <a:latin typeface="+mj-lt"/>
              </a:rPr>
              <a:t>a </a:t>
            </a:r>
            <a:r>
              <a:rPr lang="en-US" i="1" dirty="0">
                <a:latin typeface="+mj-lt"/>
              </a:rPr>
              <a:t>single SQL query</a:t>
            </a:r>
            <a:r>
              <a:rPr lang="en-US" dirty="0">
                <a:latin typeface="+mj-lt"/>
              </a:rPr>
              <a:t>, find all of the stations that had the highest daily precipitation (across all stations) on any given </a:t>
            </a:r>
            <a:r>
              <a:rPr lang="en-US" dirty="0" smtClean="0">
                <a:latin typeface="+mj-lt"/>
              </a:rPr>
              <a:t>day.”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182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Problem Set #1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55521" y="4165760"/>
            <a:ext cx="848095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day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recipitation,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day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maxd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MAX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(precipitation)AS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maxp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day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maxd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precipitation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maxp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58094" y="1465860"/>
            <a:ext cx="3448211" cy="2448303"/>
            <a:chOff x="647579" y="2791423"/>
            <a:chExt cx="3448211" cy="24483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579" y="3183263"/>
              <a:ext cx="3448211" cy="205646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40300" y="2791423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Precipitation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418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The traveling SQL salesman: Graph traversals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Views: Details in the description. Nothing more than temp aliases for queries. Remember: SQL is compositional!</a:t>
            </a:r>
          </a:p>
          <a:p>
            <a:pPr marL="514350" indent="-514350">
              <a:buAutoNum type="arabicPeriod"/>
            </a:pPr>
            <a:endParaRPr lang="en-US" b="1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Self-joins are very powerful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182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Problem Set #1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4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5860"/>
            <a:ext cx="4498298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Example: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“Find all paths of size two in a directed graph”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182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Problem Set #1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55520" y="3930173"/>
            <a:ext cx="848095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e1.src, e1.trg, e2.trg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edges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e1, edges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e2, 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e1.trg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e2.src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The traveling SQL salesman: Graph traversals in SQL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60210"/>
              </p:ext>
            </p:extLst>
          </p:nvPr>
        </p:nvGraphicFramePr>
        <p:xfrm>
          <a:off x="7700145" y="1853910"/>
          <a:ext cx="430884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6280"/>
                <a:gridCol w="1436280"/>
                <a:gridCol w="1436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edge</a:t>
                      </a:r>
                      <a:r>
                        <a:rPr lang="en-US" baseline="0" dirty="0" err="1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489272" y="1465860"/>
            <a:ext cx="73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Edges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826613" y="5548588"/>
            <a:ext cx="8538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Some more examples: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www.fusionbox.com</a:t>
            </a:r>
            <a:r>
              <a:rPr lang="en-US" dirty="0"/>
              <a:t>/blog/detail/graph-algorithms-in-a-database-recursive-ctes-and-topological-sort-with-postgres/620/</a:t>
            </a:r>
          </a:p>
        </p:txBody>
      </p:sp>
    </p:spTree>
    <p:extLst>
      <p:ext uri="{BB962C8B-B14F-4D97-AF65-F5344CB8AC3E}">
        <p14:creationId xmlns:p14="http://schemas.microsoft.com/office/powerpoint/2010/main" val="5835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7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8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9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2219</Words>
  <Application>Microsoft Macintosh PowerPoint</Application>
  <PresentationFormat>Widescreen</PresentationFormat>
  <Paragraphs>658</Paragraphs>
  <Slides>47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Calibri</vt:lpstr>
      <vt:lpstr>Calibri Light</vt:lpstr>
      <vt:lpstr>Mangal</vt:lpstr>
      <vt:lpstr>Menlo</vt:lpstr>
      <vt:lpstr>Symbol</vt:lpstr>
      <vt:lpstr>Times New Roman</vt:lpstr>
      <vt:lpstr>Wingdings</vt:lpstr>
      <vt:lpstr>Arial</vt:lpstr>
      <vt:lpstr>Office Theme</vt:lpstr>
      <vt:lpstr>Lecture 4: Advanced SQL – Part II</vt:lpstr>
      <vt:lpstr>Announcements!</vt:lpstr>
      <vt:lpstr>Lecture 4: Advanced SQL – Part II</vt:lpstr>
      <vt:lpstr>Today’s Lecture</vt:lpstr>
      <vt:lpstr>1.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Activity-4-1.ipynb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Activity-4-2.ipynb</vt:lpstr>
      <vt:lpstr>Summary</vt:lpstr>
      <vt:lpstr>Problem Set #1: SQL Uber Alles</vt:lpstr>
      <vt:lpstr>Problems in PS#1</vt:lpstr>
      <vt:lpstr>Linear algebra in SQL</vt:lpstr>
      <vt:lpstr>Precipitation data and nested queries</vt:lpstr>
      <vt:lpstr>Precipitation data and nested queries</vt:lpstr>
      <vt:lpstr>The traveling SQL salesman: Graph traversals in SQL</vt:lpstr>
      <vt:lpstr>The traveling SQL salesman: Graph traversals in SQL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Theodoros Rekatsinas</cp:lastModifiedBy>
  <cp:revision>283</cp:revision>
  <dcterms:created xsi:type="dcterms:W3CDTF">2015-09-12T15:05:51Z</dcterms:created>
  <dcterms:modified xsi:type="dcterms:W3CDTF">2017-09-14T19:59:02Z</dcterms:modified>
</cp:coreProperties>
</file>