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367" r:id="rId2"/>
    <p:sldId id="578" r:id="rId3"/>
    <p:sldId id="459" r:id="rId4"/>
    <p:sldId id="460" r:id="rId5"/>
    <p:sldId id="461" r:id="rId6"/>
    <p:sldId id="462" r:id="rId7"/>
    <p:sldId id="368" r:id="rId8"/>
    <p:sldId id="369" r:id="rId9"/>
    <p:sldId id="370" r:id="rId10"/>
    <p:sldId id="371" r:id="rId11"/>
    <p:sldId id="467" r:id="rId12"/>
    <p:sldId id="468" r:id="rId13"/>
    <p:sldId id="470" r:id="rId14"/>
    <p:sldId id="469" r:id="rId15"/>
    <p:sldId id="373" r:id="rId16"/>
    <p:sldId id="520" r:id="rId17"/>
    <p:sldId id="374" r:id="rId18"/>
    <p:sldId id="471" r:id="rId19"/>
    <p:sldId id="473" r:id="rId20"/>
    <p:sldId id="474" r:id="rId21"/>
    <p:sldId id="476" r:id="rId22"/>
    <p:sldId id="375" r:id="rId23"/>
    <p:sldId id="380" r:id="rId24"/>
    <p:sldId id="477" r:id="rId25"/>
    <p:sldId id="383" r:id="rId26"/>
    <p:sldId id="384" r:id="rId27"/>
    <p:sldId id="385" r:id="rId28"/>
    <p:sldId id="541" r:id="rId29"/>
    <p:sldId id="516" r:id="rId30"/>
    <p:sldId id="517" r:id="rId31"/>
    <p:sldId id="387" r:id="rId32"/>
    <p:sldId id="478" r:id="rId33"/>
    <p:sldId id="390" r:id="rId34"/>
    <p:sldId id="479" r:id="rId35"/>
    <p:sldId id="480" r:id="rId36"/>
    <p:sldId id="392" r:id="rId37"/>
    <p:sldId id="391" r:id="rId38"/>
    <p:sldId id="482" r:id="rId39"/>
    <p:sldId id="394" r:id="rId40"/>
    <p:sldId id="395" r:id="rId41"/>
    <p:sldId id="396" r:id="rId42"/>
    <p:sldId id="398" r:id="rId43"/>
    <p:sldId id="400" r:id="rId44"/>
    <p:sldId id="401" r:id="rId45"/>
    <p:sldId id="483" r:id="rId46"/>
    <p:sldId id="484" r:id="rId47"/>
    <p:sldId id="485" r:id="rId48"/>
    <p:sldId id="522" r:id="rId49"/>
    <p:sldId id="407" r:id="rId50"/>
    <p:sldId id="408" r:id="rId51"/>
    <p:sldId id="486" r:id="rId52"/>
    <p:sldId id="487" r:id="rId53"/>
    <p:sldId id="488" r:id="rId54"/>
    <p:sldId id="489" r:id="rId55"/>
    <p:sldId id="523" r:id="rId56"/>
    <p:sldId id="533" r:id="rId57"/>
    <p:sldId id="534" r:id="rId58"/>
    <p:sldId id="518" r:id="rId59"/>
    <p:sldId id="519" r:id="rId60"/>
    <p:sldId id="410" r:id="rId61"/>
    <p:sldId id="490" r:id="rId62"/>
    <p:sldId id="491" r:id="rId63"/>
    <p:sldId id="492" r:id="rId64"/>
    <p:sldId id="493" r:id="rId65"/>
    <p:sldId id="414" r:id="rId66"/>
    <p:sldId id="415" r:id="rId67"/>
    <p:sldId id="416" r:id="rId68"/>
    <p:sldId id="417" r:id="rId69"/>
    <p:sldId id="494" r:id="rId70"/>
    <p:sldId id="53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9" autoAdjust="0"/>
    <p:restoredTop sz="93806"/>
  </p:normalViewPr>
  <p:slideViewPr>
    <p:cSldViewPr snapToGrid="0" snapToObjects="1">
      <p:cViewPr varScale="1">
        <p:scale>
          <a:sx n="81" d="100"/>
          <a:sy n="81" d="100"/>
        </p:scale>
        <p:origin x="20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3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516A3-725B-7B45-A471-88ECDEC9BBD8}" type="slidenum">
              <a:rPr lang="en-US">
                <a:solidFill>
                  <a:prstClr val="black"/>
                </a:solidFill>
                <a:latin typeface="Calibri"/>
              </a:rPr>
              <a:pPr/>
              <a:t>60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2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61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3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6:</a:t>
            </a:r>
            <a:br>
              <a:rPr lang="en-US" dirty="0" smtClean="0"/>
            </a:br>
            <a:r>
              <a:rPr lang="en-US" dirty="0" smtClean="0"/>
              <a:t>Design Theory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 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4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Data Anomalies &amp; Constraints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6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720327"/>
            <a:ext cx="257562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every course is in only one room, contains </a:t>
            </a:r>
            <a:r>
              <a:rPr lang="en-US" sz="2400" b="1" i="1" u="sng" dirty="0">
                <a:latin typeface="+mj-lt"/>
              </a:rPr>
              <a:t>redundant</a:t>
            </a:r>
            <a:r>
              <a:rPr lang="en-US" sz="2400" dirty="0">
                <a:latin typeface="+mj-lt"/>
              </a:rPr>
              <a:t> information!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94576" y="2734056"/>
            <a:ext cx="1444752" cy="247802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8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20717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80577" y="3233735"/>
            <a:ext cx="257556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we update the room number for one tuple, we get inconsistent data = an </a:t>
            </a:r>
            <a:r>
              <a:rPr lang="en-US" sz="2400" b="1" i="1" u="sng" dirty="0" smtClean="0">
                <a:latin typeface="+mj-lt"/>
              </a:rPr>
              <a:t>update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67144" y="3924339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0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3598"/>
              </p:ext>
            </p:extLst>
          </p:nvPr>
        </p:nvGraphicFramePr>
        <p:xfrm>
          <a:off x="3943513" y="2907831"/>
          <a:ext cx="4304974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3842" y="4541327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everyone drops the class, we lose what room the class is in! = a </a:t>
            </a:r>
            <a:r>
              <a:rPr lang="en-US" sz="2400" b="1" i="1" u="sng" dirty="0" smtClean="0">
                <a:latin typeface="+mj-lt"/>
              </a:rPr>
              <a:t>delete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88983" y="3386367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2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411507"/>
            <a:ext cx="237141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Similarly, we can’t reserve a room without students = an </a:t>
            </a:r>
            <a:r>
              <a:rPr lang="en-US" sz="2400" b="1" i="1" u="sng" dirty="0" smtClean="0">
                <a:latin typeface="+mj-lt"/>
              </a:rPr>
              <a:t>insert </a:t>
            </a:r>
            <a:r>
              <a:rPr lang="en-US" sz="2400" b="1" u="sng" dirty="0" smtClean="0">
                <a:latin typeface="+mj-lt"/>
              </a:rPr>
              <a:t>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8775"/>
              </p:ext>
            </p:extLst>
          </p:nvPr>
        </p:nvGraphicFramePr>
        <p:xfrm>
          <a:off x="374305" y="4980471"/>
          <a:ext cx="283530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119"/>
                <a:gridCol w="1228145"/>
                <a:gridCol w="875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800" dirty="0" smtClean="0"/>
                        <a:t>CS368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346704" y="5102352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3464" y="4950518"/>
            <a:ext cx="82415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3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17278"/>
              </p:ext>
            </p:extLst>
          </p:nvPr>
        </p:nvGraphicFramePr>
        <p:xfrm>
          <a:off x="1562765" y="2340121"/>
          <a:ext cx="2976358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20942"/>
              </p:ext>
            </p:extLst>
          </p:nvPr>
        </p:nvGraphicFramePr>
        <p:xfrm>
          <a:off x="5023705" y="2762415"/>
          <a:ext cx="2650717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2800" dirty="0" smtClean="0"/>
                        <a:t>CS368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3385" y="5388622"/>
            <a:ext cx="824523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Today: develop theory to understand why this design may be  better </a:t>
            </a:r>
            <a:r>
              <a:rPr lang="en-US" sz="2800" b="1" dirty="0">
                <a:latin typeface="+mj-lt"/>
              </a:rPr>
              <a:t>and</a:t>
            </a:r>
            <a:r>
              <a:rPr lang="en-US" sz="2800" dirty="0">
                <a:latin typeface="+mj-lt"/>
              </a:rPr>
              <a:t> how to find this </a:t>
            </a:r>
            <a:r>
              <a:rPr lang="en-US" sz="2800" i="1" dirty="0">
                <a:latin typeface="+mj-lt"/>
              </a:rPr>
              <a:t>decomposition</a:t>
            </a:r>
            <a:r>
              <a:rPr lang="en-US" sz="2800" dirty="0">
                <a:latin typeface="+mj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7917" y="2198688"/>
            <a:ext cx="3258437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Is this form better?</a:t>
            </a:r>
          </a:p>
          <a:p>
            <a:endParaRPr lang="en-US" sz="26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 smtClean="0">
                <a:latin typeface="+mj-lt"/>
              </a:rPr>
              <a:t>Redundancy</a:t>
            </a:r>
            <a:r>
              <a:rPr lang="en-US" sz="2600" dirty="0">
                <a:latin typeface="+mj-lt"/>
              </a:rPr>
              <a:t>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Update anomaly?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Delete anomaly?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Insert anomaly?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4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199" y="5331301"/>
            <a:ext cx="8229599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latin typeface="+mj-lt"/>
              </a:rPr>
              <a:t>A-&gt;B means that </a:t>
            </a:r>
          </a:p>
          <a:p>
            <a:pPr algn="ctr"/>
            <a:r>
              <a:rPr lang="en-US" sz="2600" i="1" dirty="0">
                <a:latin typeface="+mj-lt"/>
              </a:rPr>
              <a:t>“whenever two tuples agree on A then they agree on B.”</a:t>
            </a:r>
            <a:endParaRPr lang="en-US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5351" y="1793054"/>
            <a:ext cx="732129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+mj-lt"/>
              </a:rPr>
              <a:t>Def</a:t>
            </a:r>
            <a:r>
              <a:rPr lang="en-US" sz="2800" b="1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Let </a:t>
            </a:r>
            <a:r>
              <a:rPr lang="en-US" sz="2800" dirty="0">
                <a:latin typeface="+mj-lt"/>
              </a:rPr>
              <a:t>A,B be </a:t>
            </a:r>
            <a:r>
              <a:rPr lang="en-US" sz="2800" i="1" dirty="0">
                <a:latin typeface="+mj-lt"/>
              </a:rPr>
              <a:t>sets</a:t>
            </a:r>
            <a:r>
              <a:rPr lang="en-US" sz="2800" dirty="0">
                <a:latin typeface="+mj-lt"/>
              </a:rPr>
              <a:t> of </a:t>
            </a:r>
            <a:r>
              <a:rPr lang="en-US" sz="2800" dirty="0" smtClean="0">
                <a:latin typeface="+mj-lt"/>
              </a:rPr>
              <a:t>attributes</a:t>
            </a:r>
          </a:p>
          <a:p>
            <a:r>
              <a:rPr lang="en-US" sz="2800" dirty="0" smtClean="0">
                <a:latin typeface="+mj-lt"/>
              </a:rPr>
              <a:t>We </a:t>
            </a:r>
            <a:r>
              <a:rPr lang="en-US" sz="2800" dirty="0">
                <a:latin typeface="+mj-lt"/>
              </a:rPr>
              <a:t>write 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or say </a:t>
            </a:r>
            <a:r>
              <a:rPr lang="en-US" sz="2800" dirty="0">
                <a:latin typeface="+mj-lt"/>
              </a:rPr>
              <a:t>A </a:t>
            </a:r>
            <a:r>
              <a:rPr lang="en-US" sz="2800" b="1" i="1" dirty="0">
                <a:latin typeface="+mj-lt"/>
              </a:rPr>
              <a:t>functionally determines </a:t>
            </a:r>
            <a:r>
              <a:rPr lang="en-US" sz="2800" dirty="0">
                <a:latin typeface="+mj-lt"/>
              </a:rPr>
              <a:t>B </a:t>
            </a:r>
            <a:r>
              <a:rPr lang="en-US" sz="2800" dirty="0" smtClean="0">
                <a:latin typeface="+mj-lt"/>
              </a:rPr>
              <a:t>if,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and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: 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</a:t>
            </a:r>
            <a:r>
              <a:rPr lang="en-US" sz="2800" dirty="0">
                <a:latin typeface="+mj-lt"/>
              </a:rPr>
              <a:t>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[A] implies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[B]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[B</a:t>
            </a:r>
            <a:r>
              <a:rPr lang="en-US" sz="2800" dirty="0" smtClean="0">
                <a:latin typeface="+mj-lt"/>
              </a:rPr>
              <a:t>]</a:t>
            </a:r>
          </a:p>
          <a:p>
            <a:r>
              <a:rPr lang="en-US" sz="2800" dirty="0" smtClean="0">
                <a:latin typeface="+mj-lt"/>
              </a:rPr>
              <a:t>and we call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functional dependency</a:t>
            </a:r>
            <a:endParaRPr lang="en-US" sz="2800" b="1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24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8630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76702" y="994334"/>
            <a:ext cx="5169409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  <a:endParaRPr lang="en-US" sz="260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5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17327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R:</a:t>
            </a:r>
          </a:p>
          <a:p>
            <a:endParaRPr lang="en-US" sz="260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208660" y="2269552"/>
            <a:ext cx="748407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13" y="616226"/>
            <a:ext cx="10817087" cy="556073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Announcements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Solutions </a:t>
            </a:r>
            <a:r>
              <a:rPr lang="en-US" dirty="0" smtClean="0"/>
              <a:t>to PS1 are posted online. Grades coming soon!</a:t>
            </a:r>
          </a:p>
          <a:p>
            <a:endParaRPr lang="en-US" dirty="0" smtClean="0"/>
          </a:p>
          <a:p>
            <a:r>
              <a:rPr lang="en-US" dirty="0" smtClean="0"/>
              <a:t>Project part 1 is out.</a:t>
            </a:r>
          </a:p>
          <a:p>
            <a:pPr lvl="1"/>
            <a:r>
              <a:rPr lang="en-US" dirty="0" smtClean="0"/>
              <a:t>Check your groups and let us know if you have any issues.</a:t>
            </a:r>
          </a:p>
          <a:p>
            <a:pPr lvl="1"/>
            <a:r>
              <a:rPr lang="en-US" dirty="0" smtClean="0"/>
              <a:t>We have assigned people to groups that had only two members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Activities and Notebooks are there for your benefit!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7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]=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 AND …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 smtClean="0"/>
              <a:t>]</a:t>
            </a:r>
            <a:endParaRPr lang="en-US" sz="26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9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if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[A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]=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 AND …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 smtClean="0">
                <a:latin typeface="+mj-lt"/>
              </a:rPr>
              <a:t>]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then</a:t>
            </a:r>
            <a:r>
              <a:rPr lang="en-US" sz="2600" b="1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]=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 AND …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</a:t>
            </a:r>
            <a:endParaRPr lang="en-US" sz="2600" dirty="0">
              <a:latin typeface="+mj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40022" y="5045749"/>
            <a:ext cx="253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…they also </a:t>
            </a:r>
            <a:r>
              <a:rPr lang="en-US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4612285" y="3872161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837984" y="2860423"/>
            <a:ext cx="1938943" cy="128740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224018" y="3271425"/>
            <a:ext cx="821684" cy="46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Model its </a:t>
            </a:r>
            <a:r>
              <a:rPr lang="en-US" i="1" dirty="0" smtClean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the possibility of anomalies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0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282761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Note: </a:t>
            </a:r>
            <a:r>
              <a:rPr lang="en-US" sz="2600" dirty="0">
                <a:latin typeface="+mj-lt"/>
              </a:rPr>
              <a:t>The FD {Course} -&gt; {Room} </a:t>
            </a:r>
            <a:r>
              <a:rPr lang="en-US" sz="2600" b="1" i="1" dirty="0" smtClean="0">
                <a:latin typeface="+mj-lt"/>
              </a:rPr>
              <a:t>holds on this instance</a:t>
            </a:r>
            <a:endParaRPr lang="en-US" sz="2600" b="1" i="1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393886"/>
            <a:ext cx="5215128" cy="400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 </a:t>
            </a:r>
            <a:r>
              <a:rPr lang="en-US" b="1" dirty="0" smtClean="0"/>
              <a:t>functional dependency </a:t>
            </a:r>
            <a:r>
              <a:rPr lang="en-US" dirty="0" smtClean="0"/>
              <a:t>is a form of </a:t>
            </a:r>
            <a:r>
              <a:rPr lang="en-US" b="1" dirty="0" smtClean="0"/>
              <a:t>constraint</a:t>
            </a:r>
            <a:r>
              <a:rPr lang="en-US" dirty="0" smtClean="0"/>
              <a:t> 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Holds</a:t>
            </a:r>
            <a:r>
              <a:rPr lang="en-US" dirty="0" smtClean="0"/>
              <a:t> on some instances not others.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 of the schema, helps define a valid </a:t>
            </a:r>
            <a:r>
              <a:rPr lang="en-US" i="1" dirty="0" smtClean="0"/>
              <a:t>instance</a:t>
            </a:r>
            <a:r>
              <a:rPr lang="en-US" dirty="0" smtClean="0"/>
              <a:t>.</a:t>
            </a:r>
          </a:p>
          <a:p>
            <a:pPr marL="457200" lvl="1" indent="0">
              <a:buFont typeface="Arial"/>
              <a:buNone/>
            </a:pPr>
            <a:endParaRPr lang="en-US" b="1" dirty="0" smtClean="0"/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2906" y="5815239"/>
            <a:ext cx="60657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Recall</a:t>
            </a:r>
            <a:r>
              <a:rPr lang="en-US" sz="2400" i="1" dirty="0">
                <a:latin typeface="+mj-lt"/>
              </a:rPr>
              <a:t>: an </a:t>
            </a:r>
            <a:r>
              <a:rPr lang="en-US" sz="2400" b="1" i="1" u="sng" dirty="0">
                <a:latin typeface="+mj-lt"/>
              </a:rPr>
              <a:t>instance</a:t>
            </a:r>
            <a:r>
              <a:rPr lang="en-US" sz="2400" i="1" dirty="0">
                <a:latin typeface="+mj-lt"/>
              </a:rPr>
              <a:t> of a schema is 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of tuples conforming to </a:t>
            </a:r>
            <a:r>
              <a:rPr lang="en-US" sz="2400" i="1" dirty="0" smtClean="0">
                <a:latin typeface="+mj-lt"/>
              </a:rPr>
              <a:t>that schema</a:t>
            </a:r>
            <a:r>
              <a:rPr lang="en-US" sz="2400" i="1" dirty="0">
                <a:latin typeface="+mj-lt"/>
              </a:rPr>
              <a:t>, </a:t>
            </a:r>
            <a:r>
              <a:rPr lang="en-US" sz="2400" b="1" i="1" dirty="0">
                <a:latin typeface="+mj-lt"/>
              </a:rPr>
              <a:t>i.e. a table</a:t>
            </a:r>
          </a:p>
        </p:txBody>
      </p:sp>
    </p:spTree>
    <p:extLst>
      <p:ext uri="{BB962C8B-B14F-4D97-AF65-F5344CB8AC3E}">
        <p14:creationId xmlns:p14="http://schemas.microsoft.com/office/powerpoint/2010/main" val="20951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590609" cy="1692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However, cannot </a:t>
            </a:r>
            <a:r>
              <a:rPr lang="en-US" sz="2600" i="1" dirty="0" smtClean="0">
                <a:latin typeface="+mj-lt"/>
              </a:rPr>
              <a:t>prove </a:t>
            </a:r>
            <a:r>
              <a:rPr lang="en-US" sz="2600" dirty="0" smtClean="0">
                <a:latin typeface="+mj-lt"/>
              </a:rPr>
              <a:t>that the </a:t>
            </a:r>
            <a:r>
              <a:rPr lang="en-US" sz="2600" dirty="0">
                <a:latin typeface="+mj-lt"/>
              </a:rPr>
              <a:t>FD {Course} -&gt; {Room} </a:t>
            </a:r>
            <a:r>
              <a:rPr lang="en-US" sz="2600" dirty="0" smtClean="0">
                <a:latin typeface="+mj-lt"/>
              </a:rPr>
              <a:t>is </a:t>
            </a:r>
            <a:r>
              <a:rPr lang="en-US" sz="2600" b="1" i="1" dirty="0" smtClean="0">
                <a:latin typeface="+mj-lt"/>
              </a:rPr>
              <a:t>part of the schema</a:t>
            </a:r>
            <a:endParaRPr lang="en-US" sz="26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5215128" cy="4710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Note that: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check if an FD is </a:t>
            </a:r>
            <a:r>
              <a:rPr lang="en-US" b="1" dirty="0"/>
              <a:t>violated</a:t>
            </a:r>
            <a:r>
              <a:rPr lang="en-US" dirty="0"/>
              <a:t> by examining a single instance;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However, you </a:t>
            </a:r>
            <a:r>
              <a:rPr lang="en-US" b="1" dirty="0"/>
              <a:t>cannot prove</a:t>
            </a:r>
            <a:r>
              <a:rPr lang="en-US" dirty="0"/>
              <a:t> that an FD is part of the schema by examining a single instance.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This would require checking every valid instance</a:t>
            </a:r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25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1939925" y="1533525"/>
            <a:ext cx="8093374" cy="9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An FD is a constraint which </a:t>
            </a:r>
            <a:r>
              <a:rPr lang="en-US" sz="2800" u="sng" dirty="0"/>
              <a:t>holds</a:t>
            </a:r>
            <a:r>
              <a:rPr lang="en-US" sz="2800" dirty="0"/>
              <a:t>, or </a:t>
            </a:r>
            <a:r>
              <a:rPr lang="en-US" sz="2800" u="sng" dirty="0"/>
              <a:t>does not hold</a:t>
            </a:r>
            <a:r>
              <a:rPr lang="en-US" sz="2800" dirty="0"/>
              <a:t> on an </a:t>
            </a:r>
            <a:r>
              <a:rPr lang="en-US" sz="2800" dirty="0" smtClean="0"/>
              <a:t>instance: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10395"/>
              </p:ext>
            </p:extLst>
          </p:nvPr>
        </p:nvGraphicFramePr>
        <p:xfrm>
          <a:off x="2671912" y="2579832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1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2BEC-9D06-BE4B-A2C5-7F502B174E52}" type="slidenum">
              <a:rPr lang="en-US"/>
              <a:pPr/>
              <a:t>26</a:t>
            </a:fld>
            <a:endParaRPr lang="en-US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194050" y="2319339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4729164" y="2319339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4719639" y="2319339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4738688" y="2319339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6034089" y="2319339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7391400" y="2319339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6034089" y="2319339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3194050" y="2805114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4729164" y="2805114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4719639" y="2805114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4738688" y="2805114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6034089" y="2805114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3" name="Rectangle 15"/>
          <p:cNvSpPr>
            <a:spLocks noChangeArrowheads="1"/>
          </p:cNvSpPr>
          <p:nvPr/>
        </p:nvSpPr>
        <p:spPr bwMode="auto">
          <a:xfrm>
            <a:off x="7391400" y="2805114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6034089" y="280670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6034089" y="327342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>
            <a:off x="6034089" y="328295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6034089" y="374967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6034089" y="3759201"/>
            <a:ext cx="7937" cy="468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9" name="Rectangle 21"/>
          <p:cNvSpPr>
            <a:spLocks noChangeArrowheads="1"/>
          </p:cNvSpPr>
          <p:nvPr/>
        </p:nvSpPr>
        <p:spPr bwMode="auto">
          <a:xfrm>
            <a:off x="3176588" y="4227514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0" name="Rectangle 22"/>
          <p:cNvSpPr>
            <a:spLocks noChangeArrowheads="1"/>
          </p:cNvSpPr>
          <p:nvPr/>
        </p:nvSpPr>
        <p:spPr bwMode="auto">
          <a:xfrm>
            <a:off x="3194050" y="4227514"/>
            <a:ext cx="15255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1" name="Rectangle 23"/>
          <p:cNvSpPr>
            <a:spLocks noChangeArrowheads="1"/>
          </p:cNvSpPr>
          <p:nvPr/>
        </p:nvSpPr>
        <p:spPr bwMode="auto">
          <a:xfrm>
            <a:off x="4719639" y="42275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2" name="Rectangle 24"/>
          <p:cNvSpPr>
            <a:spLocks noChangeArrowheads="1"/>
          </p:cNvSpPr>
          <p:nvPr/>
        </p:nvSpPr>
        <p:spPr bwMode="auto">
          <a:xfrm>
            <a:off x="4729164" y="4227514"/>
            <a:ext cx="13049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3" name="Rectangle 25"/>
          <p:cNvSpPr>
            <a:spLocks noChangeArrowheads="1"/>
          </p:cNvSpPr>
          <p:nvPr/>
        </p:nvSpPr>
        <p:spPr bwMode="auto">
          <a:xfrm>
            <a:off x="6034089" y="4227514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4" name="Rectangle 26"/>
          <p:cNvSpPr>
            <a:spLocks noChangeArrowheads="1"/>
          </p:cNvSpPr>
          <p:nvPr/>
        </p:nvSpPr>
        <p:spPr bwMode="auto">
          <a:xfrm>
            <a:off x="6042026" y="4227514"/>
            <a:ext cx="13493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5" name="Rectangle 27"/>
          <p:cNvSpPr>
            <a:spLocks noChangeArrowheads="1"/>
          </p:cNvSpPr>
          <p:nvPr/>
        </p:nvSpPr>
        <p:spPr bwMode="auto">
          <a:xfrm>
            <a:off x="7391400" y="4227514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6" name="Rectangle 28"/>
          <p:cNvSpPr>
            <a:spLocks noChangeArrowheads="1"/>
          </p:cNvSpPr>
          <p:nvPr/>
        </p:nvSpPr>
        <p:spPr bwMode="auto">
          <a:xfrm>
            <a:off x="7399338" y="4227514"/>
            <a:ext cx="17065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7" name="Rectangle 29"/>
          <p:cNvSpPr>
            <a:spLocks noChangeArrowheads="1"/>
          </p:cNvSpPr>
          <p:nvPr/>
        </p:nvSpPr>
        <p:spPr bwMode="auto">
          <a:xfrm>
            <a:off x="9105901" y="4227514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429903" y="5610882"/>
            <a:ext cx="3332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smtClean="0"/>
              <a:t>{Position}  </a:t>
            </a:r>
            <a:r>
              <a:rPr lang="en-US" sz="2800" smtClean="0">
                <a:sym typeface="Wingdings" charset="2"/>
              </a:rPr>
              <a:t></a:t>
            </a:r>
            <a:r>
              <a:rPr lang="en-US" sz="2800">
                <a:sym typeface="Wingdings" charset="2"/>
              </a:rPr>
              <a:t> </a:t>
            </a:r>
            <a:r>
              <a:rPr lang="en-US" sz="2800" smtClean="0">
                <a:sym typeface="Wingdings" charset="2"/>
              </a:rPr>
              <a:t>{</a:t>
            </a:r>
            <a:r>
              <a:rPr lang="en-US" sz="2800" smtClean="0"/>
              <a:t>Phone}</a:t>
            </a:r>
            <a:endParaRPr lang="en-US" sz="2800" dirty="0"/>
          </a:p>
        </p:txBody>
      </p:sp>
      <p:graphicFrame>
        <p:nvGraphicFramePr>
          <p:cNvPr id="3246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35723"/>
              </p:ext>
            </p:extLst>
          </p:nvPr>
        </p:nvGraphicFramePr>
        <p:xfrm>
          <a:off x="2710244" y="2014601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897879" y="2931192"/>
            <a:ext cx="3538729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3F8A-F28B-714D-8BF1-454F387264E7}" type="slidenum">
              <a:rPr lang="en-US"/>
              <a:pPr/>
              <a:t>27</a:t>
            </a:fld>
            <a:endParaRPr lang="en-US"/>
          </a:p>
        </p:txBody>
      </p:sp>
      <p:graphicFrame>
        <p:nvGraphicFramePr>
          <p:cNvPr id="32566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9227"/>
              </p:ext>
            </p:extLst>
          </p:nvPr>
        </p:nvGraphicFramePr>
        <p:xfrm>
          <a:off x="2781300" y="2042319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5695" name="Rectangle 63"/>
          <p:cNvSpPr>
            <a:spLocks noChangeArrowheads="1"/>
          </p:cNvSpPr>
          <p:nvPr/>
        </p:nvSpPr>
        <p:spPr bwMode="auto">
          <a:xfrm>
            <a:off x="3743976" y="5257800"/>
            <a:ext cx="4617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7C80"/>
                </a:solidFill>
              </a:rPr>
              <a:t> </a:t>
            </a:r>
            <a:r>
              <a:rPr lang="en-US" sz="2800" dirty="0"/>
              <a:t>but </a:t>
            </a:r>
            <a:r>
              <a:rPr lang="en-US" sz="2800" i="1" dirty="0"/>
              <a:t>not</a:t>
            </a:r>
            <a:r>
              <a:rPr lang="en-US" sz="2800" dirty="0"/>
              <a:t> </a:t>
            </a:r>
            <a:r>
              <a:rPr lang="en-US" sz="2800" dirty="0" smtClean="0"/>
              <a:t>{Phone}  </a:t>
            </a:r>
            <a:r>
              <a:rPr lang="en-US" sz="2800" dirty="0">
                <a:sym typeface="Wingdings" charset="2"/>
              </a:rPr>
              <a:t></a:t>
            </a:r>
            <a:r>
              <a:rPr lang="en-US" sz="2800" dirty="0"/>
              <a:t>  </a:t>
            </a:r>
            <a:r>
              <a:rPr lang="en-US" sz="2800" dirty="0" smtClean="0"/>
              <a:t>{Position}</a:t>
            </a:r>
            <a:endParaRPr lang="en-US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943599" y="2467231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25311" y="4066176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0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1652"/>
              </p:ext>
            </p:extLst>
          </p:nvPr>
        </p:nvGraphicFramePr>
        <p:xfrm>
          <a:off x="449909" y="2009900"/>
          <a:ext cx="5646091" cy="3059398"/>
        </p:xfrm>
        <a:graphic>
          <a:graphicData uri="http://schemas.openxmlformats.org/drawingml/2006/table">
            <a:tbl>
              <a:tblPr/>
              <a:tblGrid>
                <a:gridCol w="1084724"/>
                <a:gridCol w="988828"/>
                <a:gridCol w="1275907"/>
                <a:gridCol w="1190846"/>
                <a:gridCol w="1105786"/>
              </a:tblGrid>
              <a:tr h="58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17673" y="1740617"/>
            <a:ext cx="4629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at least </a:t>
            </a:r>
            <a:r>
              <a:rPr lang="en-US" sz="2800" i="1" dirty="0" smtClean="0">
                <a:latin typeface="+mj-lt"/>
              </a:rPr>
              <a:t>three</a:t>
            </a:r>
            <a:r>
              <a:rPr lang="en-US" sz="2800" dirty="0" smtClean="0">
                <a:latin typeface="+mj-lt"/>
              </a:rPr>
              <a:t> FDs which </a:t>
            </a:r>
            <a:r>
              <a:rPr lang="en-US" sz="2800" smtClean="0">
                <a:latin typeface="+mj-lt"/>
              </a:rPr>
              <a:t>are violated on </a:t>
            </a:r>
            <a:r>
              <a:rPr lang="en-US" sz="2800" dirty="0" smtClean="0">
                <a:latin typeface="+mj-lt"/>
              </a:rPr>
              <a:t>this instance:</a:t>
            </a:r>
            <a:endParaRPr lang="en-US" sz="2800" dirty="0">
              <a:latin typeface="+mj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917673" y="2939434"/>
            <a:ext cx="308756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Finding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2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6:</a:t>
            </a:r>
            <a:br>
              <a:rPr lang="en-US" dirty="0" smtClean="0"/>
            </a:br>
            <a:r>
              <a:rPr lang="en-US" dirty="0" smtClean="0"/>
              <a:t>Design Theory 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“Good” vs. “Bad” FDs: Intuition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Finding FDs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Compute the closures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9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31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Minimal redundancy, less possibility of anomalies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30935" y="2986056"/>
            <a:ext cx="5943601" cy="214447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32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409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But </a:t>
            </a:r>
            <a:r>
              <a:rPr lang="en-US" sz="2600" dirty="0">
                <a:latin typeface="+mj-lt"/>
              </a:rPr>
              <a:t>Position -&gt; Phone </a:t>
            </a:r>
            <a:r>
              <a:rPr lang="en-US" sz="2600" i="1" dirty="0">
                <a:latin typeface="+mj-lt"/>
              </a:rPr>
              <a:t>is a “bad FD</a:t>
            </a:r>
            <a:r>
              <a:rPr lang="en-US" sz="2600" i="1" dirty="0" smtClean="0">
                <a:latin typeface="+mj-lt"/>
              </a:rPr>
              <a:t>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Redundancy!  Possibility of data anomalies</a:t>
            </a:r>
            <a:endParaRPr lang="en-US" sz="2600" b="1" i="1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68036" y="3435240"/>
            <a:ext cx="3033350" cy="125563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6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6254"/>
              </p:ext>
            </p:extLst>
          </p:nvPr>
        </p:nvGraphicFramePr>
        <p:xfrm>
          <a:off x="1090302" y="1690688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2000" y="5099539"/>
            <a:ext cx="784224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Given a set of FDs (from user) our goal is to: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Find all FDs, and 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Eliminate the “Bad Ones".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1562672"/>
            <a:ext cx="49560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Returning to our original example… can you see how the “bad FD” {Course} -&gt; {Room} could lead to an: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Update </a:t>
            </a:r>
            <a:r>
              <a:rPr lang="en-US" sz="2600" dirty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Insert 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Delete </a:t>
            </a:r>
            <a:r>
              <a:rPr lang="en-US" sz="2600" dirty="0" smtClean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9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possibility of anomalies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133856" y="3273552"/>
            <a:ext cx="6254496" cy="7223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80832" y="3401568"/>
            <a:ext cx="31729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This part can </a:t>
            </a:r>
            <a:r>
              <a:rPr lang="en-US" sz="2400" i="1" smtClean="0"/>
              <a:t>be tricky!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898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2072513"/>
            <a:ext cx="10515600" cy="4351338"/>
          </a:xfrm>
        </p:spPr>
        <p:txBody>
          <a:bodyPr/>
          <a:lstStyle/>
          <a:p>
            <a:r>
              <a:rPr lang="en-US" dirty="0" smtClean="0"/>
              <a:t>There can be a very </a:t>
            </a:r>
            <a:r>
              <a:rPr lang="en-US" b="1" dirty="0" smtClean="0"/>
              <a:t>large number</a:t>
            </a:r>
            <a:r>
              <a:rPr lang="en-US" dirty="0" smtClean="0"/>
              <a:t> of FDs…</a:t>
            </a:r>
          </a:p>
          <a:p>
            <a:pPr lvl="1"/>
            <a:r>
              <a:rPr lang="en-US" i="1" dirty="0" smtClean="0"/>
              <a:t>How to find them all efficiently?</a:t>
            </a:r>
          </a:p>
          <a:p>
            <a:pPr lvl="1"/>
            <a:endParaRPr lang="en-US" i="1" dirty="0"/>
          </a:p>
          <a:p>
            <a:r>
              <a:rPr lang="en-US" dirty="0" smtClean="0"/>
              <a:t>We can’t necessarily show that any FD will hold </a:t>
            </a:r>
            <a:r>
              <a:rPr lang="en-US" b="1" dirty="0" smtClean="0"/>
              <a:t>on all instances…</a:t>
            </a:r>
          </a:p>
          <a:p>
            <a:pPr lvl="1"/>
            <a:r>
              <a:rPr lang="en-US" i="1" dirty="0" smtClean="0"/>
              <a:t>How to do this?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37816" y="4875384"/>
            <a:ext cx="75163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will start with this problem:</a:t>
            </a:r>
          </a:p>
          <a:p>
            <a:r>
              <a:rPr lang="en-US" sz="2800" dirty="0" smtClean="0">
                <a:latin typeface="+mj-lt"/>
              </a:rPr>
              <a:t>Given a set of FDs, F, what other FDs </a:t>
            </a:r>
            <a:r>
              <a:rPr lang="en-US" sz="2800" b="1" i="1" dirty="0" smtClean="0">
                <a:latin typeface="+mj-lt"/>
              </a:rPr>
              <a:t>must </a:t>
            </a:r>
            <a:r>
              <a:rPr lang="en-US" sz="2800" dirty="0" smtClean="0">
                <a:latin typeface="+mj-lt"/>
              </a:rPr>
              <a:t>hold?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1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9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60966"/>
              </p:ext>
            </p:extLst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6034619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latin typeface="+mj-lt"/>
                <a:sym typeface="Wingdings"/>
              </a:rPr>
              <a:t>Which / how many other FDs do?!? 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838200" y="4791197"/>
            <a:ext cx="9137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Given the provided FDs, we can see that {Name</a:t>
            </a:r>
            <a:r>
              <a:rPr lang="en-US" sz="2400" dirty="0"/>
              <a:t>, </a:t>
            </a:r>
            <a:r>
              <a:rPr lang="en-US" sz="2400" dirty="0" smtClean="0"/>
              <a:t>Category}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{Price} must also hold </a:t>
            </a:r>
            <a:r>
              <a:rPr lang="en-US" sz="2400" dirty="0">
                <a:sym typeface="Wingdings"/>
              </a:rPr>
              <a:t>on </a:t>
            </a:r>
            <a:r>
              <a:rPr lang="en-US" sz="2400" b="1" dirty="0" smtClean="0">
                <a:sym typeface="Wingdings"/>
              </a:rPr>
              <a:t>any </a:t>
            </a:r>
            <a:r>
              <a:rPr lang="en-US" sz="2400" b="1" dirty="0">
                <a:sym typeface="Wingdings"/>
              </a:rPr>
              <a:t>instance</a:t>
            </a:r>
            <a:r>
              <a:rPr lang="en-US" sz="2400" dirty="0">
                <a:sym typeface="Wingdings"/>
              </a:rPr>
              <a:t>…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6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9012" y="3862104"/>
            <a:ext cx="7253979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Answer: Three simple rules called </a:t>
            </a:r>
            <a:r>
              <a:rPr lang="en-US" sz="3000" b="1" dirty="0">
                <a:latin typeface="+mj-lt"/>
              </a:rPr>
              <a:t>Armstrong’s Rules.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Split/Combine,</a:t>
            </a:r>
          </a:p>
          <a:p>
            <a:pPr marL="514350" indent="-514350">
              <a:buFontTx/>
              <a:buAutoNum type="arabicPeriod"/>
            </a:pPr>
            <a:r>
              <a:rPr lang="en-US" sz="3000" b="1" dirty="0">
                <a:latin typeface="+mj-lt"/>
              </a:rPr>
              <a:t>Reduction, and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Transitivity… </a:t>
            </a:r>
            <a:r>
              <a:rPr lang="en-US" sz="3000" i="1" dirty="0">
                <a:latin typeface="+mj-lt"/>
              </a:rPr>
              <a:t>ideas by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32350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5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Normal forms &amp; functional dependencies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Finding FDs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Finding functional dependencies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Closures, </a:t>
            </a: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</a:p>
          <a:p>
            <a:pPr lvl="1"/>
            <a:r>
              <a:rPr lang="en-US" dirty="0" smtClean="0">
                <a:latin typeface="+mj-lt"/>
              </a:rPr>
              <a:t>ACTIVITY: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6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</a:t>
            </a:r>
            <a:r>
              <a:rPr lang="en-US" sz="2800" i="1" dirty="0"/>
              <a:t>n</a:t>
            </a:r>
            <a:r>
              <a:rPr lang="en-US" sz="2800" dirty="0"/>
              <a:t> FDs…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9183" y="5960801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1" y="433522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0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Reduction/Trivial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6354"/>
              </p:ext>
            </p:extLst>
          </p:nvPr>
        </p:nvGraphicFramePr>
        <p:xfrm>
          <a:off x="3048000" y="1755205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4309" y="4611078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7" name="Rounded Rectangle 6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9625" y="2374277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05328" y="2687890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15983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780920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6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1" y="534421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1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5374862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6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1921" y="5851696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16820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3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3937" y="5851696"/>
            <a:ext cx="584412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Can we find </a:t>
            </a:r>
            <a:r>
              <a:rPr lang="en-US" sz="2600" smtClean="0">
                <a:latin typeface="+mj-lt"/>
                <a:sym typeface="Wingdings"/>
              </a:rPr>
              <a:t>an algorithmic way to do this?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82815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</a:t>
                      </a:r>
                      <a:r>
                        <a:rPr lang="en-US" sz="2400" baseline="0" dirty="0" smtClean="0"/>
                        <a:t> (4 -&gt; 1)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Split/combine</a:t>
                      </a:r>
                      <a:r>
                        <a:rPr lang="en-US" sz="2400" baseline="0" dirty="0" smtClean="0"/>
                        <a:t> (5 + 6)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 (7 -&gt;</a:t>
                      </a:r>
                      <a:r>
                        <a:rPr lang="en-US" sz="2400" baseline="0" dirty="0" smtClean="0"/>
                        <a:t> 3)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4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3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838200" y="1761732"/>
            <a:ext cx="1067861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F: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8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is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set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attributes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{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8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3366397" y="3307747"/>
            <a:ext cx="532068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{department}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838200" y="3215414"/>
            <a:ext cx="2428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838200" y="4812453"/>
            <a:ext cx="1737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Example Closures:</a:t>
            </a:r>
            <a:endParaRPr lang="en-US" sz="2400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66397" y="4812453"/>
            <a:ext cx="693507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5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/>
      <p:bldP spid="343046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Normal forms &amp; functional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5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  <a:endParaRPr lang="en-US" sz="32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entailed by 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and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32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32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8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8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199" y="4159126"/>
            <a:ext cx="330118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35561" y="1248697"/>
            <a:ext cx="6390968" cy="12486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4878065"/>
            <a:ext cx="378296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35561" y="1248697"/>
            <a:ext cx="6390968" cy="25235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667147" y="5156021"/>
            <a:ext cx="605290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5633906"/>
            <a:ext cx="3782962" cy="9029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535561" y="1248697"/>
            <a:ext cx="6390968" cy="37264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55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68101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3200">
                <a:solidFill>
                  <a:prstClr val="black"/>
                </a:solidFill>
                <a:latin typeface="+mj-lt"/>
              </a:rPr>
              <a:t>A,B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56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7286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  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3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57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569694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D, E}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B, C, D, E, F}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0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Closures, </a:t>
            </a:r>
            <a:r>
              <a:rPr lang="en-US" dirty="0" err="1" smtClean="0"/>
              <a:t>Superkeys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4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5844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 Pt. II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4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Overview of design theory &amp; normal forms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Data anomalies &amp;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Functional dependencies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Finding FDs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3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5DFB-DB85-184A-8FB9-05D4C2550E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</a:t>
            </a:r>
            <a:r>
              <a:rPr lang="en-US" dirty="0" smtClean="0"/>
              <a:t> the Closure?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closure we can find all FD’s easily</a:t>
            </a:r>
          </a:p>
          <a:p>
            <a:endParaRPr lang="en-US" dirty="0"/>
          </a:p>
          <a:p>
            <a:r>
              <a:rPr lang="en-US" dirty="0"/>
              <a:t>To check if X </a:t>
            </a:r>
            <a:r>
              <a:rPr lang="en-US" dirty="0">
                <a:latin typeface="Symbol" charset="2"/>
              </a:rPr>
              <a:t>®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X</a:t>
            </a:r>
            <a:r>
              <a:rPr lang="en-US" baseline="30000" dirty="0"/>
              <a:t>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if A </a:t>
            </a:r>
            <a:r>
              <a:rPr lang="en-US" dirty="0">
                <a:latin typeface="Symbol" charset="2"/>
              </a:rPr>
              <a:t>Î</a:t>
            </a:r>
            <a:r>
              <a:rPr lang="en-US" dirty="0"/>
              <a:t> X</a:t>
            </a:r>
            <a:r>
              <a:rPr lang="en-US" baseline="30000" dirty="0" smtClean="0"/>
              <a:t>+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6843253" y="2654709"/>
            <a:ext cx="436552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here that </a:t>
            </a:r>
            <a:r>
              <a:rPr lang="en-US" sz="2400" b="1" dirty="0" smtClean="0">
                <a:latin typeface="+mj-lt"/>
              </a:rPr>
              <a:t>X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attributes, but </a:t>
            </a:r>
            <a:r>
              <a:rPr lang="en-US" sz="2400" b="1" dirty="0" smtClean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single</a:t>
            </a:r>
            <a:r>
              <a:rPr lang="en-US" sz="2400" dirty="0" smtClean="0">
                <a:latin typeface="+mj-lt"/>
              </a:rPr>
              <a:t> attribute. </a:t>
            </a:r>
            <a:endParaRPr lang="en-US" sz="2400" dirty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57832" y="4493342"/>
            <a:ext cx="363794" cy="36379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1627" y="3439539"/>
            <a:ext cx="3323302" cy="1053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3253" y="4493342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 the </a:t>
            </a:r>
            <a:r>
              <a:rPr lang="en-US" sz="2400" b="1" u="sng" dirty="0" smtClean="0">
                <a:latin typeface="+mj-lt"/>
              </a:rPr>
              <a:t>Split/combine</a:t>
            </a:r>
            <a:r>
              <a:rPr lang="en-US" sz="2400" dirty="0" smtClean="0">
                <a:latin typeface="+mj-lt"/>
              </a:rPr>
              <a:t> rule: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X 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endParaRPr lang="en-US" sz="2400" baseline="-25000" dirty="0">
              <a:latin typeface="+mj-lt"/>
              <a:sym typeface="Wingdings"/>
            </a:endParaRPr>
          </a:p>
          <a:p>
            <a:r>
              <a:rPr lang="en-US" sz="2400" i="1" dirty="0" smtClean="0">
                <a:latin typeface="+mj-lt"/>
                <a:sym typeface="Wingdings"/>
              </a:rPr>
              <a:t>implies</a:t>
            </a: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{A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r>
              <a:rPr lang="en-US" sz="2400" dirty="0" smtClean="0">
                <a:latin typeface="+mj-lt"/>
                <a:sym typeface="Wingdings"/>
              </a:rPr>
              <a:t>}</a:t>
            </a:r>
            <a:endParaRPr lang="en-US" sz="24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56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38200" y="2363429"/>
            <a:ext cx="8304698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 {B,C,D}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99636" y="4543254"/>
            <a:ext cx="2133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 need to compute these- why?</a:t>
            </a:r>
            <a:endParaRPr lang="en-US" sz="24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>
            <a:off x="8466083" y="5143419"/>
            <a:ext cx="1033553" cy="11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4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nimBg="1"/>
      <p:bldP spid="347140" grpId="0"/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6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105832" y="4585478"/>
            <a:ext cx="1042220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198611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“Y is in the closure of X”</a:t>
            </a:r>
            <a:endParaRPr lang="en-US" sz="2800" i="1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718322" y="4603645"/>
            <a:ext cx="1514168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22165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The FD X </a:t>
            </a:r>
            <a:r>
              <a:rPr lang="en-US" sz="2800" i="1" smtClean="0">
                <a:latin typeface="+mj-lt"/>
                <a:sym typeface="Wingdings"/>
              </a:rPr>
              <a:t> Y is non-trivial</a:t>
            </a:r>
            <a:endParaRPr lang="en-US" sz="2800" i="1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4689"/>
            <a:ext cx="8229600" cy="1143000"/>
          </a:xfrm>
        </p:spPr>
        <p:txBody>
          <a:bodyPr/>
          <a:lstStyle/>
          <a:p>
            <a:r>
              <a:rPr lang="en-US" dirty="0" err="1" smtClean="0"/>
              <a:t>Superkeys</a:t>
            </a:r>
            <a:r>
              <a:rPr lang="en-US" dirty="0" smtClean="0"/>
              <a:t> and Keys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1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</a:t>
            </a:r>
            <a:r>
              <a:rPr lang="en-US" dirty="0" err="1" smtClean="0"/>
              <a:t>Superkeys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9" y="2055681"/>
            <a:ext cx="757821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err="1">
                <a:latin typeface="+mj-lt"/>
              </a:rPr>
              <a:t>superkey</a:t>
            </a:r>
            <a:r>
              <a:rPr lang="en-US" sz="3200" dirty="0">
                <a:latin typeface="+mj-lt"/>
              </a:rPr>
              <a:t> is a set of attributes </a:t>
            </a:r>
            <a:r>
              <a:rPr lang="en-US" sz="3200" b="1" dirty="0">
                <a:latin typeface="+mj-lt"/>
              </a:rPr>
              <a:t>A</a:t>
            </a:r>
            <a:r>
              <a:rPr lang="en-US" sz="3200" b="1" baseline="-25000" dirty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A</a:t>
            </a:r>
            <a:r>
              <a:rPr lang="en-US" sz="3200" b="1" baseline="-25000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s.t.</a:t>
            </a:r>
            <a:r>
              <a:rPr lang="en-US" sz="3200" dirty="0">
                <a:latin typeface="+mj-lt"/>
              </a:rPr>
              <a:t> </a:t>
            </a:r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for </a:t>
            </a:r>
            <a:r>
              <a:rPr lang="en-US" sz="3200" i="1" dirty="0">
                <a:latin typeface="+mj-lt"/>
              </a:rPr>
              <a:t>any other</a:t>
            </a:r>
            <a:r>
              <a:rPr lang="en-US" sz="3200" dirty="0">
                <a:latin typeface="+mj-lt"/>
              </a:rPr>
              <a:t> attribute </a:t>
            </a:r>
            <a:r>
              <a:rPr lang="en-US" sz="3200" b="1" dirty="0">
                <a:latin typeface="+mj-lt"/>
              </a:rPr>
              <a:t>B</a:t>
            </a:r>
            <a:r>
              <a:rPr lang="en-US" sz="3200" dirty="0">
                <a:latin typeface="+mj-lt"/>
              </a:rPr>
              <a:t> in </a:t>
            </a:r>
            <a:r>
              <a:rPr lang="en-US" sz="3200" dirty="0" smtClean="0">
                <a:latin typeface="+mj-lt"/>
              </a:rPr>
              <a:t>R,</a:t>
            </a:r>
          </a:p>
          <a:p>
            <a:r>
              <a:rPr lang="en-US" sz="3200" dirty="0" smtClean="0">
                <a:latin typeface="+mj-lt"/>
              </a:rPr>
              <a:t>we </a:t>
            </a:r>
            <a:r>
              <a:rPr lang="en-US" sz="3200" dirty="0">
                <a:latin typeface="+mj-lt"/>
              </a:rPr>
              <a:t>have 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{A</a:t>
            </a:r>
            <a:r>
              <a:rPr lang="en-US" sz="3200" b="1" baseline="-25000" dirty="0" smtClean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</a:t>
            </a:r>
            <a:r>
              <a:rPr lang="en-US" sz="3200" b="1" dirty="0" smtClean="0">
                <a:latin typeface="+mj-lt"/>
              </a:rPr>
              <a:t>A</a:t>
            </a:r>
            <a:r>
              <a:rPr lang="en-US" sz="3200" b="1" baseline="-25000" dirty="0" smtClean="0">
                <a:latin typeface="+mj-lt"/>
              </a:rPr>
              <a:t>n</a:t>
            </a:r>
            <a:r>
              <a:rPr lang="en-US" sz="3200" b="1" dirty="0" smtClean="0">
                <a:latin typeface="+mj-lt"/>
              </a:rPr>
              <a:t>} </a:t>
            </a:r>
            <a:r>
              <a:rPr lang="en-US" sz="3200" b="1" dirty="0" smtClean="0">
                <a:latin typeface="+mj-lt"/>
                <a:sym typeface="Wingdings"/>
              </a:rPr>
              <a:t> </a:t>
            </a:r>
            <a:r>
              <a:rPr lang="en-US" sz="3200" b="1" dirty="0">
                <a:latin typeface="+mj-lt"/>
                <a:sym typeface="Wingdings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4678001"/>
            <a:ext cx="487434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sym typeface="Wingdings"/>
              </a:rPr>
              <a:t>A </a:t>
            </a:r>
            <a:r>
              <a:rPr lang="en-US" sz="3200" b="1" u="sng" dirty="0">
                <a:latin typeface="+mj-lt"/>
                <a:sym typeface="Wingdings"/>
              </a:rPr>
              <a:t>key</a:t>
            </a:r>
            <a:r>
              <a:rPr lang="en-US" sz="3200" b="1" dirty="0">
                <a:latin typeface="+mj-lt"/>
                <a:sym typeface="Wingdings"/>
              </a:rPr>
              <a:t> </a:t>
            </a:r>
            <a:r>
              <a:rPr lang="en-US" sz="3200" dirty="0">
                <a:latin typeface="+mj-lt"/>
                <a:sym typeface="Wingdings"/>
              </a:rPr>
              <a:t>is a </a:t>
            </a:r>
            <a:r>
              <a:rPr lang="en-US" sz="3200" i="1" dirty="0">
                <a:latin typeface="+mj-lt"/>
                <a:sym typeface="Wingdings"/>
              </a:rPr>
              <a:t>minimal</a:t>
            </a:r>
            <a:r>
              <a:rPr lang="en-US" sz="3200" dirty="0">
                <a:latin typeface="+mj-lt"/>
                <a:sym typeface="Wingdings"/>
              </a:rPr>
              <a:t> </a:t>
            </a:r>
            <a:r>
              <a:rPr lang="en-US" sz="3200" dirty="0" err="1" smtClean="0">
                <a:latin typeface="+mj-lt"/>
                <a:sym typeface="Wingdings"/>
              </a:rPr>
              <a:t>superkey</a:t>
            </a:r>
            <a:endParaRPr lang="en-US" sz="3200" dirty="0">
              <a:latin typeface="+mj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9870" y="2240346"/>
            <a:ext cx="31069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I.e. all attributes are </a:t>
            </a:r>
            <a:r>
              <a:rPr lang="en-US" sz="2400" i="1" dirty="0" smtClean="0">
                <a:latin typeface="+mj-lt"/>
              </a:rPr>
              <a:t>functionally determined</a:t>
            </a:r>
            <a:r>
              <a:rPr lang="en-US" sz="2400" dirty="0" smtClean="0">
                <a:latin typeface="+mj-lt"/>
              </a:rPr>
              <a:t> by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307" y="4554889"/>
            <a:ext cx="341179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Meaning that no subset of a key is also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37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Keys and </a:t>
            </a:r>
            <a:r>
              <a:rPr lang="en-US" dirty="0" err="1"/>
              <a:t>S</a:t>
            </a:r>
            <a:r>
              <a:rPr lang="en-US" dirty="0" err="1" smtClean="0"/>
              <a:t>uperkeys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each set of </a:t>
            </a:r>
            <a:r>
              <a:rPr lang="en-US" sz="3200" dirty="0"/>
              <a:t>attributes </a:t>
            </a:r>
            <a:r>
              <a:rPr lang="en-US" sz="3200" dirty="0" smtClean="0"/>
              <a:t>X</a:t>
            </a:r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Compute X</a:t>
            </a:r>
            <a:r>
              <a:rPr lang="en-US" sz="3200" baseline="30000" dirty="0" smtClean="0"/>
              <a:t>+</a:t>
            </a: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</a:t>
            </a:r>
            <a:r>
              <a:rPr lang="en-US" sz="3200" baseline="30000" dirty="0" smtClean="0"/>
              <a:t>+ </a:t>
            </a:r>
            <a:r>
              <a:rPr lang="en-US" sz="3200" dirty="0" smtClean="0"/>
              <a:t>= set of all attributes then X is a </a:t>
            </a:r>
            <a:r>
              <a:rPr lang="en-US" sz="3200" b="1" dirty="0" err="1" smtClean="0"/>
              <a:t>superkey</a:t>
            </a:r>
            <a:endParaRPr lang="en-US" sz="3200" b="1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 is minimal, then it is a </a:t>
            </a:r>
            <a:r>
              <a:rPr lang="en-US" sz="3200" b="1" dirty="0" smtClean="0"/>
              <a:t>key</a:t>
            </a:r>
          </a:p>
          <a:p>
            <a:pPr lvl="1"/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9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Finding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231" y="4577189"/>
            <a:ext cx="738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What is a key?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5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category}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+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= </a:t>
                </a:r>
                <a:r>
                  <a:rPr lang="en-US" sz="24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price, category,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color}</a:t>
                </a:r>
              </a:p>
              <a:p>
                <a:pPr lvl="7"/>
                <a:r>
                  <a:rPr lang="en-US" sz="2400" dirty="0" smtClean="0">
                    <a:latin typeface="Menlo" charset="0"/>
                    <a:ea typeface="Menlo" charset="0"/>
                    <a:cs typeface="Menlo" charset="0"/>
                  </a:rPr>
                  <a:t>=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the set of all attributes</a:t>
                </a:r>
              </a:p>
              <a:p>
                <a:pPr lvl="7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400" b="1" dirty="0" smtClean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this is a </a:t>
                </a:r>
                <a:r>
                  <a:rPr lang="en-US" sz="2800" b="1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b="1" dirty="0">
                  <a:latin typeface="+mj-lt"/>
                  <a:ea typeface="Menlo" charset="0"/>
                  <a:cs typeface="Menlo" charset="0"/>
                </a:endParaRPr>
              </a:p>
              <a:p>
                <a:pPr lvl="7"/>
                <a14:m>
                  <m:oMath xmlns:m="http://schemas.openxmlformats.org/officeDocument/2006/math">
                    <m:r>
                      <a:rPr lang="en-US" sz="28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800" dirty="0">
                    <a:latin typeface="+mj-lt"/>
                    <a:ea typeface="Menlo" charset="0"/>
                    <a:cs typeface="Menlo" charset="0"/>
                  </a:rPr>
                  <a:t> this is a </a:t>
                </a:r>
                <a:r>
                  <a:rPr lang="en-US" sz="2800" b="1" dirty="0" smtClean="0">
                    <a:latin typeface="+mj-lt"/>
                    <a:ea typeface="Menlo" charset="0"/>
                    <a:cs typeface="Menlo" charset="0"/>
                  </a:rPr>
                  <a:t>key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, since neither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name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 nor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category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alone is a </a:t>
                </a:r>
                <a:r>
                  <a:rPr lang="en-US" sz="2800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dirty="0"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blipFill rotWithShape="0">
                <a:blip r:embed="rId2"/>
                <a:stretch>
                  <a:fillRect l="-928" t="-2235" r="-290" b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theory is about how to represent your data to avoid </a:t>
            </a:r>
            <a:r>
              <a:rPr lang="en-US" b="1" i="1" dirty="0" smtClean="0"/>
              <a:t>anomalies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It is a mostly mechanical process</a:t>
            </a:r>
          </a:p>
          <a:p>
            <a:pPr lvl="1"/>
            <a:r>
              <a:rPr lang="en-US" dirty="0" smtClean="0"/>
              <a:t>Tools can carry out routine portions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We have a notebook implementing all algorithms!</a:t>
            </a:r>
          </a:p>
          <a:p>
            <a:pPr lvl="2"/>
            <a:r>
              <a:rPr lang="en-US" i="1" dirty="0" smtClean="0"/>
              <a:t>We’ll play with it in the activities!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Activity-6.ipynb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9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r>
              <a:rPr lang="en-US" u="sng" dirty="0" smtClean="0"/>
              <a:t>1</a:t>
            </a:r>
            <a:r>
              <a:rPr lang="en-US" u="sng" baseline="30000" dirty="0" smtClean="0"/>
              <a:t>st</a:t>
            </a:r>
            <a:r>
              <a:rPr lang="en-US" u="sng" dirty="0" smtClean="0"/>
              <a:t> Normal Form (1NF)</a:t>
            </a:r>
            <a:r>
              <a:rPr lang="en-US" dirty="0" smtClean="0"/>
              <a:t> = All tables are flat</a:t>
            </a:r>
          </a:p>
          <a:p>
            <a:endParaRPr lang="en-US" i="1" u="sng" dirty="0" smtClean="0"/>
          </a:p>
          <a:p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Boyce-</a:t>
            </a:r>
            <a:r>
              <a:rPr lang="en-US" b="1" u="sng" dirty="0" err="1" smtClean="0"/>
              <a:t>Codd</a:t>
            </a:r>
            <a:r>
              <a:rPr lang="en-US" b="1" u="sng" dirty="0" smtClean="0"/>
              <a:t> Normal Form (BCNF)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3</a:t>
            </a:r>
            <a:r>
              <a:rPr lang="en-US" b="1" u="sng" baseline="30000" dirty="0" smtClean="0"/>
              <a:t>rd</a:t>
            </a:r>
            <a:r>
              <a:rPr lang="en-US" b="1" u="sng" dirty="0" smtClean="0"/>
              <a:t> Normal Form (3NF)</a:t>
            </a:r>
          </a:p>
          <a:p>
            <a:endParaRPr lang="en-US" i="1" dirty="0" smtClean="0"/>
          </a:p>
          <a:p>
            <a:r>
              <a:rPr lang="en-US" i="1" u="sng" dirty="0" smtClean="0"/>
              <a:t>4</a:t>
            </a:r>
            <a:r>
              <a:rPr lang="en-US" i="1" u="sng" baseline="30000" dirty="0" smtClean="0"/>
              <a:t>th </a:t>
            </a:r>
            <a:r>
              <a:rPr lang="en-US" i="1" u="sng" dirty="0" smtClean="0"/>
              <a:t>and 5</a:t>
            </a:r>
            <a:r>
              <a:rPr lang="en-US" i="1" u="sng" baseline="30000" dirty="0" smtClean="0"/>
              <a:t>th</a:t>
            </a:r>
            <a:r>
              <a:rPr lang="en-US" i="1" u="sng" dirty="0" smtClean="0"/>
              <a:t> Normal Forms</a:t>
            </a:r>
            <a:r>
              <a:rPr lang="en-US" i="1" dirty="0" smtClean="0"/>
              <a:t> = see text books</a:t>
            </a:r>
            <a:endParaRPr lang="en-US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920" y="3273552"/>
            <a:ext cx="9290304" cy="2139696"/>
            <a:chOff x="502920" y="3273552"/>
            <a:chExt cx="9290304" cy="2139696"/>
          </a:xfrm>
        </p:grpSpPr>
        <p:sp>
          <p:nvSpPr>
            <p:cNvPr id="10" name="Rounded Rectangle 9"/>
            <p:cNvSpPr/>
            <p:nvPr/>
          </p:nvSpPr>
          <p:spPr>
            <a:xfrm>
              <a:off x="502920" y="3273552"/>
              <a:ext cx="9290304" cy="213969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254496" y="3538728"/>
              <a:ext cx="374904" cy="16093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9713" y="3373904"/>
              <a:ext cx="28620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DB designs based on </a:t>
              </a:r>
              <a:r>
                <a:rPr lang="en-US" sz="2400" i="1" dirty="0" smtClean="0"/>
                <a:t>functional dependencies</a:t>
              </a:r>
              <a:r>
                <a:rPr lang="en-US" sz="2400" dirty="0" smtClean="0"/>
                <a:t>, intended to prevent data </a:t>
              </a:r>
              <a:r>
                <a:rPr lang="en-US" sz="2400" b="1" i="1" dirty="0" smtClean="0"/>
                <a:t>anomalies</a:t>
              </a:r>
              <a:endParaRPr lang="en-US" sz="2400" b="1" i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128504" y="3743235"/>
            <a:ext cx="1700783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Our focus for this lecture + the next two ones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4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 (1NF)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5168"/>
              </p:ext>
            </p:extLst>
          </p:nvPr>
        </p:nvGraphicFramePr>
        <p:xfrm>
          <a:off x="1192992" y="1949768"/>
          <a:ext cx="422682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572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{CS564,</a:t>
                      </a:r>
                      <a:r>
                        <a:rPr lang="is-IS" sz="2800" dirty="0" smtClean="0"/>
                        <a:t>CS368</a:t>
                      </a:r>
                      <a:r>
                        <a:rPr lang="en-US" sz="2800" dirty="0" smtClean="0"/>
                        <a:t>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{CS564,</a:t>
                      </a:r>
                      <a:r>
                        <a:rPr lang="is-IS" sz="2800" dirty="0" smtClean="0"/>
                        <a:t>CS552</a:t>
                      </a:r>
                      <a:r>
                        <a:rPr lang="en-US" sz="2800" dirty="0" smtClean="0"/>
                        <a:t>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0300" y="4474090"/>
            <a:ext cx="3152205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7250" y="5875424"/>
            <a:ext cx="8212667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latin typeface="+mj-lt"/>
              </a:rPr>
              <a:t>1NF Constraint</a:t>
            </a:r>
            <a:r>
              <a:rPr lang="en-US" sz="3400" b="1" dirty="0">
                <a:latin typeface="+mj-lt"/>
              </a:rPr>
              <a:t>: </a:t>
            </a:r>
            <a:r>
              <a:rPr lang="en-US" sz="340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69415"/>
              </p:ext>
            </p:extLst>
          </p:nvPr>
        </p:nvGraphicFramePr>
        <p:xfrm>
          <a:off x="6927689" y="1690688"/>
          <a:ext cx="3833446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1791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800" dirty="0" smtClean="0"/>
                        <a:t>CS368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CS564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800" dirty="0" smtClean="0"/>
                        <a:t>CS552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38570" y="4474090"/>
            <a:ext cx="1811683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In 1</a:t>
            </a:r>
            <a:r>
              <a:rPr lang="en-US" sz="3400" baseline="30000" dirty="0"/>
              <a:t>st</a:t>
            </a:r>
            <a:r>
              <a:rPr lang="en-US" sz="3400" dirty="0"/>
              <a:t> NF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70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4486</Words>
  <Application>Microsoft Macintosh PowerPoint</Application>
  <PresentationFormat>Widescreen</PresentationFormat>
  <Paragraphs>1002</Paragraphs>
  <Slides>70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Lecture 6: Design Theory</vt:lpstr>
      <vt:lpstr>PowerPoint Presentation</vt:lpstr>
      <vt:lpstr>Lecture 6: Design Theory I</vt:lpstr>
      <vt:lpstr>Today’s Lecture</vt:lpstr>
      <vt:lpstr>1. Normal forms &amp; functional dependencies</vt:lpstr>
      <vt:lpstr>What you will learn about in this section</vt:lpstr>
      <vt:lpstr>Design Theory</vt:lpstr>
      <vt:lpstr>Normal Forms</vt:lpstr>
      <vt:lpstr>1st Normal Form (1NF)</vt:lpstr>
      <vt:lpstr>Data Anomalies &amp; Constraints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Functional Dependencies</vt:lpstr>
      <vt:lpstr>Functional Dependency</vt:lpstr>
      <vt:lpstr>A Picture Of FDs</vt:lpstr>
      <vt:lpstr>A Picture Of FDs</vt:lpstr>
      <vt:lpstr>A Picture Of FDs</vt:lpstr>
      <vt:lpstr>A Picture Of FDs</vt:lpstr>
      <vt:lpstr>FDs for Relational Schema Design</vt:lpstr>
      <vt:lpstr>Functional Dependencies as Constraints</vt:lpstr>
      <vt:lpstr>Functional Dependencies as Constraints</vt:lpstr>
      <vt:lpstr>More Examples</vt:lpstr>
      <vt:lpstr>More Examples</vt:lpstr>
      <vt:lpstr>More Examples</vt:lpstr>
      <vt:lpstr>ACTIVITY</vt:lpstr>
      <vt:lpstr>2. Finding functional dependencies</vt:lpstr>
      <vt:lpstr>What you will learn about in this section</vt:lpstr>
      <vt:lpstr>“Good” vs. “Bad” FDs</vt:lpstr>
      <vt:lpstr>“Good” vs. “Bad” FDs</vt:lpstr>
      <vt:lpstr>“Good” vs. “Bad” FDs</vt:lpstr>
      <vt:lpstr>FDs for Relational Schema Design</vt:lpstr>
      <vt:lpstr>Finding Functional Dependencies</vt:lpstr>
      <vt:lpstr>Finding Functional Dependencies</vt:lpstr>
      <vt:lpstr>Finding Functional Dependencies</vt:lpstr>
      <vt:lpstr>Finding Functional Dependencies</vt:lpstr>
      <vt:lpstr>1. Split/Combine</vt:lpstr>
      <vt:lpstr>1. Split/Combine</vt:lpstr>
      <vt:lpstr>1. Split/Combine</vt:lpstr>
      <vt:lpstr>2. Reduction/Trivial</vt:lpstr>
      <vt:lpstr>3. Transitive Closure</vt:lpstr>
      <vt:lpstr>3. Transitive Closure</vt:lpstr>
      <vt:lpstr>Finding Functional Dependencies</vt:lpstr>
      <vt:lpstr>Finding Functional Dependencies</vt:lpstr>
      <vt:lpstr>Finding Functional Dependencies</vt:lpstr>
      <vt:lpstr>Closures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Example</vt:lpstr>
      <vt:lpstr>Example</vt:lpstr>
      <vt:lpstr>Example</vt:lpstr>
      <vt:lpstr>3. Closures, Superkeys &amp; Keys</vt:lpstr>
      <vt:lpstr>What you will learn about in this section</vt:lpstr>
      <vt:lpstr>Why Do We Need the Closure?</vt:lpstr>
      <vt:lpstr>Using Closure to Infer ALL FDs</vt:lpstr>
      <vt:lpstr>Using Closure to Infer ALL FDs</vt:lpstr>
      <vt:lpstr>Using Closure to Infer ALL FDs</vt:lpstr>
      <vt:lpstr>Using Closure to Infer ALL FDs</vt:lpstr>
      <vt:lpstr>Superkeys and Keys</vt:lpstr>
      <vt:lpstr>Keys and Superkeys</vt:lpstr>
      <vt:lpstr>Finding Keys and Superkeys </vt:lpstr>
      <vt:lpstr>Example of Finding Keys</vt:lpstr>
      <vt:lpstr>Example of Keys</vt:lpstr>
      <vt:lpstr>Activity-6.ipynb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Theodoros Rekatsinas</cp:lastModifiedBy>
  <cp:revision>358</cp:revision>
  <dcterms:created xsi:type="dcterms:W3CDTF">2015-09-18T05:48:25Z</dcterms:created>
  <dcterms:modified xsi:type="dcterms:W3CDTF">2017-09-22T18:18:38Z</dcterms:modified>
</cp:coreProperties>
</file>