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7" r:id="rId2"/>
    <p:sldId id="462" r:id="rId3"/>
    <p:sldId id="387" r:id="rId4"/>
    <p:sldId id="368" r:id="rId5"/>
    <p:sldId id="369" r:id="rId6"/>
    <p:sldId id="370" r:id="rId7"/>
    <p:sldId id="258" r:id="rId8"/>
    <p:sldId id="463" r:id="rId9"/>
    <p:sldId id="259" r:id="rId10"/>
    <p:sldId id="371" r:id="rId11"/>
    <p:sldId id="262" r:id="rId12"/>
    <p:sldId id="372" r:id="rId13"/>
    <p:sldId id="374" r:id="rId14"/>
    <p:sldId id="263" r:id="rId15"/>
    <p:sldId id="373" r:id="rId16"/>
    <p:sldId id="392" r:id="rId17"/>
    <p:sldId id="264" r:id="rId18"/>
    <p:sldId id="266" r:id="rId19"/>
    <p:sldId id="267" r:id="rId20"/>
    <p:sldId id="268" r:id="rId21"/>
    <p:sldId id="270" r:id="rId22"/>
    <p:sldId id="271" r:id="rId23"/>
    <p:sldId id="375" r:id="rId24"/>
    <p:sldId id="376" r:id="rId25"/>
    <p:sldId id="377" r:id="rId26"/>
    <p:sldId id="273" r:id="rId27"/>
    <p:sldId id="274" r:id="rId28"/>
    <p:sldId id="382" r:id="rId29"/>
    <p:sldId id="276" r:id="rId30"/>
    <p:sldId id="277" r:id="rId31"/>
    <p:sldId id="278" r:id="rId32"/>
    <p:sldId id="279" r:id="rId33"/>
    <p:sldId id="280" r:id="rId34"/>
    <p:sldId id="381" r:id="rId35"/>
    <p:sldId id="383" r:id="rId36"/>
    <p:sldId id="384" r:id="rId37"/>
    <p:sldId id="284" r:id="rId38"/>
    <p:sldId id="285" r:id="rId39"/>
    <p:sldId id="286" r:id="rId40"/>
    <p:sldId id="287" r:id="rId41"/>
    <p:sldId id="389" r:id="rId42"/>
    <p:sldId id="288" r:id="rId43"/>
    <p:sldId id="390" r:id="rId44"/>
    <p:sldId id="289" r:id="rId45"/>
    <p:sldId id="294" r:id="rId46"/>
    <p:sldId id="391" r:id="rId47"/>
    <p:sldId id="296" r:id="rId48"/>
    <p:sldId id="298" r:id="rId49"/>
    <p:sldId id="393" r:id="rId50"/>
    <p:sldId id="442" r:id="rId51"/>
    <p:sldId id="291" r:id="rId52"/>
    <p:sldId id="292" r:id="rId53"/>
    <p:sldId id="385" r:id="rId54"/>
    <p:sldId id="417" r:id="rId55"/>
    <p:sldId id="419" r:id="rId56"/>
    <p:sldId id="422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31BF98-493D-AF4A-802A-D843206EAD63}">
          <p14:sldIdLst>
            <p14:sldId id="257"/>
            <p14:sldId id="462"/>
            <p14:sldId id="387"/>
            <p14:sldId id="368"/>
            <p14:sldId id="369"/>
            <p14:sldId id="370"/>
            <p14:sldId id="258"/>
            <p14:sldId id="463"/>
            <p14:sldId id="259"/>
            <p14:sldId id="371"/>
            <p14:sldId id="262"/>
            <p14:sldId id="372"/>
            <p14:sldId id="374"/>
            <p14:sldId id="263"/>
            <p14:sldId id="373"/>
            <p14:sldId id="392"/>
            <p14:sldId id="264"/>
            <p14:sldId id="266"/>
            <p14:sldId id="267"/>
            <p14:sldId id="268"/>
            <p14:sldId id="270"/>
            <p14:sldId id="271"/>
            <p14:sldId id="375"/>
            <p14:sldId id="376"/>
            <p14:sldId id="377"/>
            <p14:sldId id="273"/>
            <p14:sldId id="274"/>
            <p14:sldId id="382"/>
            <p14:sldId id="276"/>
            <p14:sldId id="277"/>
            <p14:sldId id="278"/>
            <p14:sldId id="279"/>
            <p14:sldId id="280"/>
            <p14:sldId id="381"/>
            <p14:sldId id="383"/>
            <p14:sldId id="384"/>
            <p14:sldId id="284"/>
            <p14:sldId id="285"/>
            <p14:sldId id="286"/>
            <p14:sldId id="287"/>
            <p14:sldId id="389"/>
            <p14:sldId id="288"/>
            <p14:sldId id="390"/>
            <p14:sldId id="289"/>
            <p14:sldId id="294"/>
            <p14:sldId id="391"/>
            <p14:sldId id="296"/>
            <p14:sldId id="298"/>
            <p14:sldId id="393"/>
            <p14:sldId id="442"/>
            <p14:sldId id="291"/>
            <p14:sldId id="292"/>
            <p14:sldId id="385"/>
            <p14:sldId id="417"/>
            <p14:sldId id="419"/>
            <p14:sldId id="4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5"/>
    <p:restoredTop sz="93929"/>
  </p:normalViewPr>
  <p:slideViewPr>
    <p:cSldViewPr snapToGrid="0" snapToObjects="1">
      <p:cViewPr>
        <p:scale>
          <a:sx n="86" d="100"/>
          <a:sy n="86" d="100"/>
        </p:scale>
        <p:origin x="144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DB4B4-F88A-A045-ABD5-7624204FA17F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FC2BF-AFBC-2D4F-9C77-81B71514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77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14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43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15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6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16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03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F1DBE1-F881-447A-BD83-525E419A7BDF}" type="slidenum">
              <a:rPr lang="en-US"/>
              <a:pPr/>
              <a:t>17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0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37920-C064-4783-BA27-1563C3CA487C}" type="slidenum">
              <a:rPr lang="en-US"/>
              <a:pPr/>
              <a:t>18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09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99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94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05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04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5BABC-8AE4-4864-9D16-4FBEEC793F13}" type="slidenum">
              <a:rPr lang="en-US"/>
              <a:pPr/>
              <a:t>26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5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7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27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65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28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4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4A279-2CFC-42E7-B264-814B65AE43D4}" type="slidenum">
              <a:rPr lang="en-US"/>
              <a:pPr/>
              <a:t>29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2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3D508-DEE3-4B48-8B21-E612AFF5B608}" type="slidenum">
              <a:rPr lang="en-US"/>
              <a:pPr/>
              <a:t>31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4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94508-F7E1-47A8-A3D4-38299D702657}" type="slidenum">
              <a:rPr lang="en-US"/>
              <a:pPr/>
              <a:t>32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1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5F0F2-A68C-4D6C-83C7-25655A43559B}" type="slidenum">
              <a:rPr lang="en-US"/>
              <a:pPr/>
              <a:t>33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471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137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118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73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D7EEC-0E4C-4CB8-99FF-E1DCDDDFF694}" type="slidenum">
              <a:rPr lang="en-US"/>
              <a:pPr/>
              <a:t>40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8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540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41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720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42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82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43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7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44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142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45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338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46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42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77D02-60D4-44C0-9B82-A856D999DC77}" type="slidenum">
              <a:rPr lang="en-US"/>
              <a:pPr/>
              <a:t>47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727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6E8EA-D698-45F0-91E7-0B4FE51C20DA}" type="slidenum">
              <a:rPr lang="en-US"/>
              <a:pPr/>
              <a:t>51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3401"/>
            <a:ext cx="503045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31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52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44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54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7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2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55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445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56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0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94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C051A-E1BE-4115-B362-29E8152F7B81}" type="slidenum">
              <a:rPr lang="en-US"/>
              <a:pPr/>
              <a:t>9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5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AFAC4-A9B6-4548-84A8-8CA362D91D62}" type="slidenum">
              <a:rPr lang="en-US"/>
              <a:pPr/>
              <a:t>11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35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12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13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3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8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5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FEA7-45D8-2D44-B4D3-34CB831CBB98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2:</a:t>
            </a:r>
            <a:br>
              <a:rPr lang="en-US" dirty="0" smtClean="0"/>
            </a:br>
            <a:r>
              <a:rPr lang="en-US" dirty="0" smtClean="0"/>
              <a:t>Introduction to SQL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295965" cy="3660775"/>
          </a:xfrm>
        </p:spPr>
        <p:txBody>
          <a:bodyPr>
            <a:normAutofit lnSpcReduction="10000"/>
          </a:bodyPr>
          <a:lstStyle/>
          <a:p>
            <a:pPr eaLnBrk="0" hangingPunct="0"/>
            <a:r>
              <a:rPr lang="en-US" dirty="0" smtClean="0"/>
              <a:t>SQL is a standard </a:t>
            </a:r>
            <a:r>
              <a:rPr lang="en-US" dirty="0"/>
              <a:t>language for querying and manipulating </a:t>
            </a:r>
            <a:r>
              <a:rPr lang="en-US" dirty="0" smtClean="0"/>
              <a:t>data</a:t>
            </a:r>
          </a:p>
          <a:p>
            <a:pPr eaLnBrk="0" hangingPunct="0"/>
            <a:endParaRPr lang="en-US" dirty="0" smtClean="0"/>
          </a:p>
          <a:p>
            <a:pPr eaLnBrk="0" hangingPunct="0"/>
            <a:r>
              <a:rPr lang="en-US" dirty="0" smtClean="0"/>
              <a:t>SQL is a </a:t>
            </a:r>
            <a:r>
              <a:rPr lang="en-US" b="1" dirty="0" smtClean="0"/>
              <a:t>very high-level </a:t>
            </a:r>
            <a:r>
              <a:rPr lang="en-US" dirty="0" smtClean="0"/>
              <a:t>programming language</a:t>
            </a:r>
          </a:p>
          <a:p>
            <a:pPr lvl="1" eaLnBrk="0" hangingPunct="0"/>
            <a:r>
              <a:rPr lang="en-US" dirty="0" smtClean="0"/>
              <a:t>This works because it is optimized well!</a:t>
            </a:r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r>
              <a:rPr lang="en-US" dirty="0"/>
              <a:t>Many standards out there: </a:t>
            </a:r>
            <a:endParaRPr lang="en-US" dirty="0" smtClean="0"/>
          </a:p>
          <a:p>
            <a:pPr lvl="1" eaLnBrk="0" hangingPunct="0"/>
            <a:r>
              <a:rPr lang="en-US" dirty="0" smtClean="0"/>
              <a:t>ANSI </a:t>
            </a:r>
            <a:r>
              <a:rPr lang="en-US" dirty="0"/>
              <a:t>SQL,  SQL92 (a.k.a. SQL2),  SQL99 (a.k.a. SQL3), </a:t>
            </a:r>
            <a:r>
              <a:rPr lang="en-US" dirty="0" smtClean="0"/>
              <a:t>….</a:t>
            </a:r>
          </a:p>
          <a:p>
            <a:pPr lvl="1" eaLnBrk="0" hangingPunct="0"/>
            <a:r>
              <a:rPr lang="en-US" dirty="0" smtClean="0"/>
              <a:t>Vendors </a:t>
            </a:r>
            <a:r>
              <a:rPr lang="en-US" dirty="0"/>
              <a:t>support various subsets</a:t>
            </a:r>
          </a:p>
          <a:p>
            <a:pPr lvl="1" eaLnBrk="0" hangingPunct="0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6047" y="5699909"/>
            <a:ext cx="865990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Probably </a:t>
            </a:r>
            <a:r>
              <a:rPr lang="en-US" sz="2800" dirty="0">
                <a:latin typeface="+mj-lt"/>
              </a:rPr>
              <a:t>the world’s most successful </a:t>
            </a:r>
            <a:r>
              <a:rPr lang="en-US" sz="2800" b="1" dirty="0">
                <a:latin typeface="+mj-lt"/>
              </a:rPr>
              <a:t>parallel</a:t>
            </a:r>
            <a:r>
              <a:rPr lang="en-US" sz="2800" dirty="0">
                <a:latin typeface="+mj-lt"/>
              </a:rPr>
              <a:t> programming language (multicore?)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5447" y="2457637"/>
            <a:ext cx="357296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SQL</a:t>
            </a:r>
            <a:r>
              <a:rPr lang="en-US" sz="2400" dirty="0" smtClean="0">
                <a:latin typeface="+mj-lt"/>
              </a:rPr>
              <a:t> stands for</a:t>
            </a:r>
          </a:p>
          <a:p>
            <a:r>
              <a:rPr lang="en-US" sz="2400" b="1" u="sng" dirty="0" smtClean="0">
                <a:latin typeface="+mj-lt"/>
              </a:rPr>
              <a:t>S</a:t>
            </a:r>
            <a:r>
              <a:rPr lang="en-US" sz="2400" dirty="0" smtClean="0">
                <a:latin typeface="+mj-lt"/>
              </a:rPr>
              <a:t>tructured </a:t>
            </a:r>
            <a:r>
              <a:rPr lang="en-US" sz="2400" b="1" u="sng" dirty="0" smtClean="0">
                <a:latin typeface="+mj-lt"/>
              </a:rPr>
              <a:t>Q</a:t>
            </a:r>
            <a:r>
              <a:rPr lang="en-US" sz="2400" dirty="0" smtClean="0">
                <a:latin typeface="+mj-lt"/>
              </a:rPr>
              <a:t>uery </a:t>
            </a:r>
            <a:r>
              <a:rPr lang="en-US" sz="2400" b="1" u="sng" dirty="0" smtClean="0">
                <a:latin typeface="+mj-lt"/>
              </a:rPr>
              <a:t>L</a:t>
            </a:r>
            <a:r>
              <a:rPr lang="en-US" sz="2400" dirty="0" smtClean="0">
                <a:latin typeface="+mj-lt"/>
              </a:rPr>
              <a:t>anguage</a:t>
            </a:r>
            <a:endParaRPr lang="en-US" sz="24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02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47D-5CA1-48CC-BABC-156000CC738F}" type="slidenum">
              <a:rPr lang="en-US"/>
              <a:pPr/>
              <a:t>11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is a…</a:t>
            </a:r>
            <a:endParaRPr lang="en-US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</a:p>
          <a:p>
            <a:pPr lvl="1"/>
            <a:r>
              <a:rPr lang="en-US" dirty="0" smtClean="0"/>
              <a:t>Define relational </a:t>
            </a:r>
            <a:r>
              <a:rPr lang="en-US" i="1" dirty="0" smtClean="0"/>
              <a:t>schemata</a:t>
            </a:r>
            <a:endParaRPr lang="en-US" dirty="0" smtClean="0"/>
          </a:p>
          <a:p>
            <a:pPr lvl="1"/>
            <a:r>
              <a:rPr lang="en-US" dirty="0" smtClean="0"/>
              <a:t>Create/alter/delete </a:t>
            </a:r>
            <a:r>
              <a:rPr lang="en-US" dirty="0"/>
              <a:t>tables and their attributes</a:t>
            </a:r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Manipulation Language (DML)</a:t>
            </a:r>
          </a:p>
          <a:p>
            <a:pPr lvl="1"/>
            <a:r>
              <a:rPr lang="en-US" dirty="0" smtClean="0"/>
              <a:t>Insert/delete/modify tuples in tables</a:t>
            </a:r>
          </a:p>
          <a:p>
            <a:pPr lvl="1"/>
            <a:r>
              <a:rPr lang="en-US" dirty="0" smtClean="0"/>
              <a:t>Query </a:t>
            </a:r>
            <a:r>
              <a:rPr lang="en-US" dirty="0"/>
              <a:t>one or more tables – discussed </a:t>
            </a:r>
            <a:r>
              <a:rPr lang="en-US" dirty="0" smtClean="0"/>
              <a:t>next!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10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12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1690688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relation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table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dirty="0" err="1" smtClean="0">
                <a:latin typeface="+mj-lt"/>
              </a:rPr>
              <a:t>multiset</a:t>
            </a:r>
            <a:r>
              <a:rPr lang="en-US" sz="2400" dirty="0" smtClean="0">
                <a:latin typeface="+mj-lt"/>
              </a:rPr>
              <a:t> of tuples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9600" y="3797140"/>
            <a:ext cx="3545030" cy="962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Let’s break this definition down</a:t>
            </a:r>
            <a:endParaRPr lang="en-US" sz="28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2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20100" y="1554781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err="1" smtClean="0">
                <a:latin typeface="+mj-lt"/>
              </a:rPr>
              <a:t>multiset</a:t>
            </a:r>
            <a:r>
              <a:rPr lang="en-US" sz="2400" dirty="0" smtClean="0">
                <a:latin typeface="+mj-lt"/>
              </a:rPr>
              <a:t> is an unordered list (or: a set with multiple duplicate instances allowed)</a:t>
            </a:r>
            <a:endParaRPr lang="en-US" sz="24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13317" y="3494668"/>
            <a:ext cx="2137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List:            [1, 1, 2, 3]</a:t>
            </a:r>
          </a:p>
          <a:p>
            <a:r>
              <a:rPr lang="en-US" dirty="0" smtClean="0"/>
              <a:t>Set:            {1, 2, 3}</a:t>
            </a:r>
          </a:p>
          <a:p>
            <a:r>
              <a:rPr lang="en-US" dirty="0" err="1" smtClean="0"/>
              <a:t>Multiset</a:t>
            </a:r>
            <a:r>
              <a:rPr lang="en-US" dirty="0" smtClean="0"/>
              <a:t>:   {1, 1, 2, 3}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92844" y="4922597"/>
            <a:ext cx="27787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.e. no </a:t>
            </a:r>
            <a:r>
              <a:rPr lang="en-US" i="1" dirty="0" smtClean="0"/>
              <a:t>next()</a:t>
            </a:r>
            <a:r>
              <a:rPr lang="en-US" dirty="0" smtClean="0"/>
              <a:t>, etc. methods!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011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14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983941" y="2501154"/>
            <a:ext cx="1761565" cy="264907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73874" y="2108779"/>
            <a:ext cx="327992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attribute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b="1" u="sng" dirty="0" smtClean="0">
                <a:latin typeface="+mj-lt"/>
              </a:rPr>
              <a:t>column</a:t>
            </a:r>
            <a:r>
              <a:rPr lang="en-US" sz="2400" dirty="0" smtClean="0">
                <a:latin typeface="+mj-lt"/>
              </a:rPr>
              <a:t>) is a typed data entry present in each tuple in the relation</a:t>
            </a:r>
            <a:endParaRPr lang="en-US" sz="2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73874" y="4673314"/>
            <a:ext cx="327992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Attributes </a:t>
            </a:r>
            <a:r>
              <a:rPr lang="en-US" i="1" dirty="0" smtClean="0"/>
              <a:t>must have an </a:t>
            </a:r>
            <a:r>
              <a:rPr lang="en-US" b="1" i="1" u="sng" dirty="0" smtClean="0"/>
              <a:t>atomic</a:t>
            </a:r>
            <a:r>
              <a:rPr lang="en-US" i="1" dirty="0" smtClean="0"/>
              <a:t> type in standard SQL, i.e. not a list, set, etc. </a:t>
            </a:r>
            <a:endParaRPr lang="en-US" b="1" i="1" u="sng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15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895599" y="4464424"/>
            <a:ext cx="4849907" cy="65890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35470" y="4464424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tuple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row</a:t>
            </a:r>
            <a:r>
              <a:rPr lang="en-US" sz="2400" dirty="0" smtClean="0">
                <a:latin typeface="+mj-lt"/>
              </a:rPr>
              <a:t> is a single entry in the table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1259" y="5664752"/>
            <a:ext cx="37964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 smtClean="0"/>
              <a:t>Also referred to sometimes as a </a:t>
            </a:r>
            <a:r>
              <a:rPr lang="en-US" b="1" i="1" u="sng" dirty="0" smtClean="0"/>
              <a:t>record</a:t>
            </a:r>
            <a:endParaRPr lang="en-US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68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16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09520"/>
              </p:ext>
            </p:extLst>
          </p:nvPr>
        </p:nvGraphicFramePr>
        <p:xfrm>
          <a:off x="2724184" y="234978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652466" y="185221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6" name="Right Brace 5"/>
          <p:cNvSpPr/>
          <p:nvPr/>
        </p:nvSpPr>
        <p:spPr>
          <a:xfrm>
            <a:off x="7553143" y="2274461"/>
            <a:ext cx="363893" cy="2586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54020" y="3106272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tuples is the </a:t>
            </a:r>
            <a:r>
              <a:rPr lang="en-US" b="1" u="sng" dirty="0" smtClean="0">
                <a:latin typeface="+mj-lt"/>
              </a:rPr>
              <a:t>cardinality</a:t>
            </a:r>
            <a:r>
              <a:rPr lang="en-US" dirty="0" smtClean="0">
                <a:latin typeface="+mj-lt"/>
              </a:rPr>
              <a:t> of the relation</a:t>
            </a:r>
            <a:endParaRPr lang="en-US" dirty="0">
              <a:latin typeface="+mj-lt"/>
            </a:endParaRPr>
          </a:p>
        </p:txBody>
      </p:sp>
      <p:sp>
        <p:nvSpPr>
          <p:cNvPr id="15" name="Right Brace 14"/>
          <p:cNvSpPr/>
          <p:nvPr/>
        </p:nvSpPr>
        <p:spPr>
          <a:xfrm rot="5400000">
            <a:off x="4842805" y="2828511"/>
            <a:ext cx="363893" cy="47445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70181" y="5541585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attributes is the </a:t>
            </a:r>
            <a:r>
              <a:rPr lang="en-US" b="1" u="sng" dirty="0" smtClean="0">
                <a:latin typeface="+mj-lt"/>
              </a:rPr>
              <a:t>arity</a:t>
            </a:r>
            <a:r>
              <a:rPr lang="en-US" b="1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of the relation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81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292A-D71F-4960-A670-1AD11466BC0F}" type="slidenum">
              <a:rPr lang="en-US"/>
              <a:pPr/>
              <a:t>17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in SQL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Atomic types: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Characters: CHAR(20), VARCHAR(50)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Numbers: INT, BIGINT, SMALLINT, FLOAT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Others: MONEY, DATETIME, …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Every </a:t>
            </a:r>
            <a:r>
              <a:rPr lang="en-US" dirty="0"/>
              <a:t>attribute must have an atomic type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Hence tables are </a:t>
            </a:r>
            <a:r>
              <a:rPr lang="en-US" dirty="0" smtClean="0"/>
              <a:t>flat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40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BD6C-6555-47FC-BB60-D2EFC8517D67}" type="slidenum">
              <a:rPr lang="en-US"/>
              <a:pPr/>
              <a:t>18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Schemas</a:t>
            </a:r>
            <a:endParaRPr 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30373"/>
            <a:ext cx="105156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/>
              <a:t>schema</a:t>
            </a:r>
            <a:r>
              <a:rPr lang="en-US" dirty="0"/>
              <a:t> of a table is the table </a:t>
            </a:r>
            <a:r>
              <a:rPr lang="en-US" dirty="0" smtClean="0"/>
              <a:t>name, its attributes, and their types: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key</a:t>
            </a:r>
            <a:r>
              <a:rPr lang="en-US" dirty="0"/>
              <a:t> is an attribute whose values are </a:t>
            </a:r>
            <a:r>
              <a:rPr lang="en-US" dirty="0" smtClean="0"/>
              <a:t>unique; we </a:t>
            </a:r>
            <a:r>
              <a:rPr lang="en-US" dirty="0"/>
              <a:t>underline a </a:t>
            </a:r>
            <a:r>
              <a:rPr lang="en-US" dirty="0" smtClean="0"/>
              <a:t>key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207618" y="3119696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Manufacturer: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207618" y="5181762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Manufacturer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6649"/>
            <a:ext cx="10515600" cy="4911351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key is an implicit constraint on which tuples can be in the relation</a:t>
            </a:r>
          </a:p>
          <a:p>
            <a:pPr lvl="1"/>
            <a:endParaRPr lang="en-US" dirty="0" smtClean="0"/>
          </a:p>
          <a:p>
            <a:pPr lvl="1"/>
            <a:r>
              <a:rPr lang="en-US" sz="2800" dirty="0"/>
              <a:t>i</a:t>
            </a:r>
            <a:r>
              <a:rPr lang="en-US" sz="2800" dirty="0" smtClean="0"/>
              <a:t>.e. if two tuples agree on the values of the key, then they must be the same tuple!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08694" y="5373505"/>
            <a:ext cx="49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Which would you select as a key?</a:t>
            </a:r>
          </a:p>
          <a:p>
            <a:r>
              <a:rPr lang="en-US" sz="2400" dirty="0"/>
              <a:t>2. Is a key always guaranteed to exist?</a:t>
            </a:r>
          </a:p>
          <a:p>
            <a:r>
              <a:rPr lang="en-US" sz="2400" dirty="0"/>
              <a:t>3. Can we have more than one key?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7880" y="1672031"/>
            <a:ext cx="79248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key</a:t>
            </a:r>
            <a:r>
              <a:rPr lang="en-US" sz="2800" dirty="0" smtClean="0">
                <a:latin typeface="+mj-lt"/>
              </a:rPr>
              <a:t> is a </a:t>
            </a:r>
            <a:r>
              <a:rPr lang="en-US" sz="2800" b="1" dirty="0" smtClean="0">
                <a:latin typeface="+mj-lt"/>
              </a:rPr>
              <a:t>minimal subset of attributes</a:t>
            </a:r>
            <a:r>
              <a:rPr lang="en-US" sz="2800" dirty="0" smtClean="0">
                <a:latin typeface="+mj-lt"/>
              </a:rPr>
              <a:t> that acts as a unique identifier for tuples in a relation</a:t>
            </a:r>
            <a:endParaRPr lang="en-US" sz="28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4699280" y="4905927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8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If you still have </a:t>
            </a:r>
            <a:r>
              <a:rPr lang="en-US" dirty="0" err="1" smtClean="0">
                <a:latin typeface="+mj-lt"/>
              </a:rPr>
              <a:t>Jupyter</a:t>
            </a:r>
            <a:r>
              <a:rPr lang="en-US" dirty="0" smtClean="0">
                <a:latin typeface="+mj-lt"/>
              </a:rPr>
              <a:t> trouble, let us know!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Enroll to Piazza!!!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People are looking for groups. Team up!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Enrollment should be finalized soon! 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TA </a:t>
            </a:r>
            <a:r>
              <a:rPr lang="en-US" dirty="0" smtClean="0">
                <a:latin typeface="+mj-lt"/>
              </a:rPr>
              <a:t>updates hopefully by Monday!</a:t>
            </a:r>
            <a:endParaRPr lang="en-US" dirty="0">
              <a:latin typeface="+mj-lt"/>
            </a:endParaRP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95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NOT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say “don’t know the value” we use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NULL</a:t>
            </a:r>
          </a:p>
          <a:p>
            <a:pPr lvl="1"/>
            <a:r>
              <a:rPr lang="en-US" dirty="0" smtClean="0"/>
              <a:t>NULL has (sometimes painful) semantics, more </a:t>
            </a:r>
            <a:r>
              <a:rPr lang="en-US" dirty="0" smtClean="0"/>
              <a:t>details </a:t>
            </a:r>
            <a:r>
              <a:rPr lang="en-US" dirty="0" smtClean="0"/>
              <a:t>later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69435"/>
              </p:ext>
            </p:extLst>
          </p:nvPr>
        </p:nvGraphicFramePr>
        <p:xfrm>
          <a:off x="1905000" y="3820412"/>
          <a:ext cx="2895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0668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sid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gpa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Jim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NULL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09882" y="4736847"/>
            <a:ext cx="488128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Say, Jim just enrolled in his first class.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7068" y="5943600"/>
            <a:ext cx="992454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In SQL, we may constrain a column to be NOT NULL, e.g., </a:t>
            </a:r>
            <a:r>
              <a:rPr lang="en-US" sz="2400" dirty="0" smtClean="0"/>
              <a:t>“</a:t>
            </a:r>
            <a:r>
              <a:rPr lang="en-US" sz="2400" dirty="0"/>
              <a:t>n</a:t>
            </a:r>
            <a:r>
              <a:rPr lang="en-US" sz="2400" dirty="0" smtClean="0"/>
              <a:t>ame” in this table</a:t>
            </a:r>
            <a:endParaRPr lang="en-US" sz="2400" dirty="0"/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1905000" y="3053649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7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actually specify arbitrary assertions</a:t>
            </a:r>
          </a:p>
          <a:p>
            <a:pPr lvl="1"/>
            <a:r>
              <a:rPr lang="en-US" dirty="0" smtClean="0"/>
              <a:t>E.g. “</a:t>
            </a:r>
            <a:r>
              <a:rPr lang="en-US" i="1" dirty="0" smtClean="0"/>
              <a:t>There cannot be 25 people in the DB class”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practice, we don’t specify many such constraints. Why?</a:t>
            </a:r>
            <a:endParaRPr lang="en-US" dirty="0"/>
          </a:p>
          <a:p>
            <a:pPr lvl="1"/>
            <a:r>
              <a:rPr lang="en-US" sz="3200" u="sng" dirty="0" smtClean="0"/>
              <a:t>Performance!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353" y="5357793"/>
            <a:ext cx="932329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Whenever </a:t>
            </a:r>
            <a:r>
              <a:rPr lang="en-US" sz="2800" dirty="0">
                <a:latin typeface="+mj-lt"/>
              </a:rPr>
              <a:t>we do something </a:t>
            </a:r>
            <a:r>
              <a:rPr lang="en-US" sz="2800" dirty="0" smtClean="0">
                <a:latin typeface="+mj-lt"/>
              </a:rPr>
              <a:t>ugly (or avoid doing something convenient) it’s </a:t>
            </a:r>
            <a:r>
              <a:rPr lang="en-US" sz="2800" dirty="0">
                <a:latin typeface="+mj-lt"/>
              </a:rPr>
              <a:t>for the sake of performance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5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Schema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 and Constraints are how databases understand the semantics (meaning) of data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hey are also useful for optimization</a:t>
            </a:r>
          </a:p>
          <a:p>
            <a:endParaRPr lang="en-US" dirty="0" smtClean="0"/>
          </a:p>
          <a:p>
            <a:r>
              <a:rPr lang="en-US" dirty="0" smtClean="0"/>
              <a:t>SQL supports general constraints: </a:t>
            </a:r>
          </a:p>
          <a:p>
            <a:pPr lvl="1"/>
            <a:r>
              <a:rPr lang="en-US" dirty="0" smtClean="0"/>
              <a:t>Keys and foreign keys are most important</a:t>
            </a:r>
          </a:p>
          <a:p>
            <a:pPr lvl="1"/>
            <a:r>
              <a:rPr lang="en-US" dirty="0" smtClean="0"/>
              <a:t>We’ll give you a chance to write the others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87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34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Activity-2-1.ipynb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Single-table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66255"/>
            <a:ext cx="6454588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The SFW query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Other useful operators: LIKE, DISTINCT, ORDER BY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Single-table queries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526F-8790-44EF-9560-02FEAC2B4870}" type="slidenum">
              <a:rPr lang="en-US"/>
              <a:pPr/>
              <a:t>26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Query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896218" y="1572308"/>
            <a:ext cx="918424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dirty="0"/>
          </a:p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Basic </a:t>
            </a:r>
            <a:r>
              <a:rPr lang="en-US" sz="2800" dirty="0" smtClean="0"/>
              <a:t>form </a:t>
            </a:r>
            <a:r>
              <a:rPr lang="en-US" sz="2800" dirty="0"/>
              <a:t>(there are many many more bells and whistles)</a:t>
            </a:r>
          </a:p>
          <a:p>
            <a:pPr eaLnBrk="0" hangingPunct="0"/>
            <a:endParaRPr lang="en-US" sz="2800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7063" y="4928421"/>
            <a:ext cx="43434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Call </a:t>
            </a:r>
            <a:r>
              <a:rPr lang="en-US" sz="2800" dirty="0" smtClean="0">
                <a:latin typeface="+mj-lt"/>
              </a:rPr>
              <a:t>this a </a:t>
            </a:r>
            <a:r>
              <a:rPr lang="en-US" sz="2800" b="1" u="sng" dirty="0">
                <a:latin typeface="+mj-lt"/>
              </a:rPr>
              <a:t>SFW</a:t>
            </a:r>
            <a:r>
              <a:rPr lang="en-US" sz="2800" dirty="0">
                <a:latin typeface="+mj-lt"/>
              </a:rPr>
              <a:t> query.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2149926" y="2957303"/>
            <a:ext cx="6676828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&lt;attributes&gt;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&lt;one or more relations&gt;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&lt;conditions&gt;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27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Selection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00854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37469"/>
              </p:ext>
            </p:extLst>
          </p:nvPr>
        </p:nvGraphicFramePr>
        <p:xfrm>
          <a:off x="4433600" y="5410198"/>
          <a:ext cx="6234403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558212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891398" y="3954324"/>
            <a:ext cx="433965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2130897"/>
            <a:ext cx="340764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Selection</a:t>
            </a:r>
            <a:r>
              <a:rPr lang="en-US" sz="2400" dirty="0" smtClean="0">
                <a:latin typeface="+mj-lt"/>
              </a:rPr>
              <a:t> is the operation of filtering a relation’s tuples on some condition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28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Projection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00854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87895"/>
              </p:ext>
            </p:extLst>
          </p:nvPr>
        </p:nvGraphicFramePr>
        <p:xfrm>
          <a:off x="5212704" y="5410198"/>
          <a:ext cx="4676191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350316" y="3954324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1853010"/>
            <a:ext cx="3407648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Projection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the operation of producing an output table with tuples that have a subset of their prior attributes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7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2F50-448E-45B0-9025-39BA41339210}" type="slidenum">
              <a:rPr lang="en-US"/>
              <a:pPr/>
              <a:t>29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AutoShape 37"/>
          <p:cNvSpPr>
            <a:spLocks noChangeArrowheads="1"/>
          </p:cNvSpPr>
          <p:nvPr/>
        </p:nvSpPr>
        <p:spPr bwMode="auto">
          <a:xfrm>
            <a:off x="6733884" y="3171143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838200" y="3355808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3556783" y="2314478"/>
            <a:ext cx="696380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Manfacturer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4286529" y="4748645"/>
            <a:ext cx="550430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Answer(PName, Price</a:t>
            </a: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Manfacturer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4717" y="2323710"/>
            <a:ext cx="186140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Input schema</a:t>
            </a:r>
            <a:endParaRPr lang="en-US" sz="24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4717" y="4790762"/>
            <a:ext cx="208903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Output schema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Lecture 2:</a:t>
            </a:r>
            <a:br>
              <a:rPr lang="en-US" dirty="0"/>
            </a:br>
            <a:r>
              <a:rPr lang="en-US" dirty="0"/>
              <a:t>Introduction to SQL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2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E785-290F-4CF6-ADF0-EB2AD60461E4}" type="slidenum">
              <a:rPr lang="en-US"/>
              <a:pPr/>
              <a:t>30</a:t>
            </a:fld>
            <a:endParaRPr 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Details</a:t>
            </a:r>
            <a:endParaRPr lang="en-US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SQL </a:t>
            </a:r>
            <a:r>
              <a:rPr lang="en-US" b="1" dirty="0" smtClean="0"/>
              <a:t>commands</a:t>
            </a:r>
            <a:r>
              <a:rPr lang="en-US" dirty="0" smtClean="0"/>
              <a:t> are case </a:t>
            </a:r>
            <a:r>
              <a:rPr lang="en-US" dirty="0"/>
              <a:t>insensitive: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</a:t>
            </a:r>
            <a:r>
              <a:rPr lang="en-US" dirty="0" smtClean="0"/>
              <a:t>SELECT,  Select,  </a:t>
            </a:r>
            <a:r>
              <a:rPr lang="en-US" dirty="0"/>
              <a:t>select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</a:t>
            </a:r>
            <a:r>
              <a:rPr lang="en-US" dirty="0" smtClean="0"/>
              <a:t>Product,   product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  <a:p>
            <a:r>
              <a:rPr lang="en-US" b="1" dirty="0" smtClean="0"/>
              <a:t>Values</a:t>
            </a:r>
            <a:r>
              <a:rPr lang="en-US" dirty="0" smtClean="0"/>
              <a:t> are </a:t>
            </a:r>
            <a:r>
              <a:rPr lang="en-US" b="1" dirty="0" smtClean="0"/>
              <a:t>not: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u="sng" dirty="0"/>
              <a:t>Different:</a:t>
            </a:r>
            <a:r>
              <a:rPr lang="en-US" dirty="0"/>
              <a:t> ‘Seattle</a:t>
            </a:r>
            <a:r>
              <a:rPr lang="en-US" dirty="0" smtClean="0"/>
              <a:t>’,  </a:t>
            </a:r>
            <a:r>
              <a:rPr lang="en-US" dirty="0"/>
              <a:t>‘</a:t>
            </a:r>
            <a:r>
              <a:rPr lang="en-US" dirty="0" err="1"/>
              <a:t>seattle</a:t>
            </a:r>
            <a:r>
              <a:rPr lang="en-US" dirty="0"/>
              <a:t>’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Use single quotes for constants: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‘</a:t>
            </a:r>
            <a:r>
              <a:rPr lang="en-US" dirty="0" err="1"/>
              <a:t>abc</a:t>
            </a:r>
            <a:r>
              <a:rPr lang="en-US" dirty="0"/>
              <a:t>’  - yes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“</a:t>
            </a:r>
            <a:r>
              <a:rPr lang="en-US" dirty="0" err="1"/>
              <a:t>abc</a:t>
            </a:r>
            <a:r>
              <a:rPr lang="en-US" dirty="0"/>
              <a:t>” - no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1483-E1F0-436D-B0C4-8D219A5AD8F2}" type="slidenum">
              <a:rPr lang="en-US"/>
              <a:pPr/>
              <a:t>31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LIKE: Simple String Pattern Matching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10" y="3711071"/>
            <a:ext cx="6318380" cy="2286000"/>
          </a:xfrm>
        </p:spPr>
        <p:txBody>
          <a:bodyPr/>
          <a:lstStyle/>
          <a:p>
            <a:pPr marL="609600" indent="-609600"/>
            <a:r>
              <a:rPr lang="en-US" dirty="0"/>
              <a:t>s </a:t>
            </a:r>
            <a:r>
              <a:rPr lang="en-US" b="1" dirty="0"/>
              <a:t>LIKE</a:t>
            </a:r>
            <a:r>
              <a:rPr lang="en-US" dirty="0"/>
              <a:t> p:  pattern matching on strings</a:t>
            </a:r>
          </a:p>
          <a:p>
            <a:pPr marL="609600" indent="-609600"/>
            <a:r>
              <a:rPr lang="en-US" dirty="0"/>
              <a:t>p may contain two special symbols:</a:t>
            </a:r>
          </a:p>
          <a:p>
            <a:pPr marL="990600" lvl="1" indent="-533400"/>
            <a:r>
              <a:rPr lang="en-US" dirty="0"/>
              <a:t>%  = any sequence of characters</a:t>
            </a:r>
          </a:p>
          <a:p>
            <a:pPr marL="990600" lvl="1" indent="-533400"/>
            <a:r>
              <a:rPr lang="en-US" dirty="0"/>
              <a:t>_   = any single character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470989" y="2103438"/>
            <a:ext cx="5250022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Products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PName </a:t>
            </a: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‘%gizmo%’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034-38E0-4772-80C3-35B6F682A55E}" type="slidenum">
              <a:rPr lang="en-US"/>
              <a:pPr/>
              <a:t>32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DISTINCT: Eliminating </a:t>
            </a:r>
            <a:r>
              <a:rPr lang="en-US" dirty="0"/>
              <a:t>Duplicates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1438472" y="2133601"/>
            <a:ext cx="4631797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133834" y="3600071"/>
            <a:ext cx="990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Versus</a:t>
            </a:r>
            <a:endParaRPr lang="en-US" sz="2400" dirty="0">
              <a:latin typeface="+mj-lt"/>
            </a:endParaRP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2374214" y="4697209"/>
            <a:ext cx="2964123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C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50567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91708"/>
              </p:ext>
            </p:extLst>
          </p:nvPr>
        </p:nvGraphicFramePr>
        <p:xfrm>
          <a:off x="7772400" y="4163808"/>
          <a:ext cx="1981200" cy="22860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0582" name="Group 54"/>
          <p:cNvGraphicFramePr>
            <a:graphicFrameLocks noGrp="1"/>
          </p:cNvGraphicFramePr>
          <p:nvPr/>
        </p:nvGraphicFramePr>
        <p:xfrm>
          <a:off x="7772400" y="1905000"/>
          <a:ext cx="1981200" cy="18288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583" name="AutoShape 55"/>
          <p:cNvSpPr>
            <a:spLocks noChangeArrowheads="1"/>
          </p:cNvSpPr>
          <p:nvPr/>
        </p:nvSpPr>
        <p:spPr bwMode="auto">
          <a:xfrm>
            <a:off x="6657005" y="2343280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AutoShape 55"/>
          <p:cNvSpPr>
            <a:spLocks noChangeArrowheads="1"/>
          </p:cNvSpPr>
          <p:nvPr/>
        </p:nvSpPr>
        <p:spPr bwMode="auto">
          <a:xfrm>
            <a:off x="6653508" y="4906888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D97-CCAA-4512-B572-D64BCF59CDE8}" type="slidenum">
              <a:rPr lang="en-US"/>
              <a:pPr/>
              <a:t>33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BY: Sorting </a:t>
            </a:r>
            <a:r>
              <a:rPr lang="en-US" dirty="0"/>
              <a:t>the Results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2283840" y="2249201"/>
            <a:ext cx="762260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anufacturer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Product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=‘gizmo’ AND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50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46581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Calibri (Light Headings)"/>
              </a:rPr>
              <a:t>Ties </a:t>
            </a:r>
            <a:r>
              <a:rPr lang="en-US" sz="2000" dirty="0">
                <a:latin typeface="+mj-lt"/>
                <a:cs typeface="Calibri (Light Headings)"/>
              </a:rPr>
              <a:t>are broken by the second attribute on the ORDER BY list, etc.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0795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>
                <a:latin typeface="+mj-lt"/>
              </a:rPr>
              <a:t>Ordering is ascending, unless you specify the DESC keyword.</a:t>
            </a:r>
          </a:p>
          <a:p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Activity-2-2.ipynb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10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Multi-table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0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4631"/>
            <a:ext cx="6454588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Foreign key constraints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Joins: basics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Joins: SQL semantics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Multi-table queries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61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 constraints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65298" y="4260685"/>
            <a:ext cx="25308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err="1">
                <a:latin typeface="+mj-lt"/>
              </a:rPr>
              <a:t>s</a:t>
            </a:r>
            <a:r>
              <a:rPr lang="en-US" dirty="0" err="1" smtClean="0">
                <a:latin typeface="+mj-lt"/>
              </a:rPr>
              <a:t>tudent_id</a:t>
            </a:r>
            <a:r>
              <a:rPr lang="en-US" dirty="0" smtClean="0">
                <a:latin typeface="+mj-lt"/>
              </a:rPr>
              <a:t> alone is not a key- what is?</a:t>
            </a:r>
            <a:endParaRPr lang="en-US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28730"/>
              </p:ext>
            </p:extLst>
          </p:nvPr>
        </p:nvGraphicFramePr>
        <p:xfrm>
          <a:off x="2743201" y="4765322"/>
          <a:ext cx="202940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972"/>
                <a:gridCol w="799464"/>
                <a:gridCol w="614972"/>
              </a:tblGrid>
              <a:tr h="352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n</a:t>
                      </a:r>
                      <a:r>
                        <a:rPr lang="en-US" sz="1800" b="1" dirty="0" smtClean="0"/>
                        <a:t>ame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gpa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101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3.8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36288"/>
              </p:ext>
            </p:extLst>
          </p:nvPr>
        </p:nvGraphicFramePr>
        <p:xfrm>
          <a:off x="6088767" y="4765323"/>
          <a:ext cx="3000148" cy="1111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282"/>
                <a:gridCol w="581582"/>
                <a:gridCol w="984284"/>
              </a:tblGrid>
              <a:tr h="38000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student_id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grade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14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564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14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537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A+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67001" y="439599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Students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01678" y="4395990"/>
            <a:ext cx="97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Enrolled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2920" y="6149632"/>
            <a:ext cx="943169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We say that </a:t>
            </a:r>
            <a:r>
              <a:rPr lang="en-US" sz="2800" dirty="0" err="1">
                <a:latin typeface="+mj-lt"/>
              </a:rPr>
              <a:t>s</a:t>
            </a:r>
            <a:r>
              <a:rPr lang="en-US" sz="2800" dirty="0" err="1" smtClean="0">
                <a:latin typeface="+mj-lt"/>
              </a:rPr>
              <a:t>tudent_id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is a </a:t>
            </a:r>
            <a:r>
              <a:rPr lang="en-US" sz="2800" b="1" u="sng" dirty="0">
                <a:latin typeface="+mj-lt"/>
              </a:rPr>
              <a:t>foreign key</a:t>
            </a:r>
            <a:r>
              <a:rPr lang="en-US" sz="2800" dirty="0">
                <a:latin typeface="+mj-lt"/>
              </a:rPr>
              <a:t> that refers to Students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4772609" y="5321086"/>
            <a:ext cx="1316158" cy="367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72609" y="5688193"/>
            <a:ext cx="1316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2055830" y="2083217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604865"/>
            <a:ext cx="8427098" cy="4399001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the following schema: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And we want to impose the following constraint:</a:t>
            </a:r>
          </a:p>
          <a:p>
            <a:pPr lvl="1"/>
            <a:r>
              <a:rPr lang="en-US" u="sng" dirty="0" smtClean="0"/>
              <a:t>‘Only bona fide students may enroll in courses’</a:t>
            </a:r>
            <a:r>
              <a:rPr lang="en-US" dirty="0" smtClean="0"/>
              <a:t> i.e. a student must appear in the Students table to enroll in a class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4706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13" grpId="0"/>
      <p:bldP spid="14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Foreign Keys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451138" y="2077617"/>
            <a:ext cx="10219464" cy="3600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CHAR(10)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PRIMARY KEY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96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Foreign Keys and update operations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02714" y="4813041"/>
            <a:ext cx="36300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j-lt"/>
              </a:rPr>
              <a:t>DBA chooses (syntax in the book)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1853756" y="1690688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38200" y="3116425"/>
            <a:ext cx="10515600" cy="4572098"/>
          </a:xfrm>
        </p:spPr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if we insert a tuple into Enrolled, but no corresponding </a:t>
            </a:r>
            <a:r>
              <a:rPr lang="en-US" dirty="0" smtClean="0"/>
              <a:t>student?</a:t>
            </a:r>
          </a:p>
          <a:p>
            <a:pPr lvl="1"/>
            <a:r>
              <a:rPr lang="en-US" dirty="0" smtClean="0"/>
              <a:t>INSERT is rejected (foreign keys are </a:t>
            </a:r>
            <a:r>
              <a:rPr lang="en-US" u="sng" dirty="0" smtClean="0"/>
              <a:t>constraints</a:t>
            </a:r>
            <a:r>
              <a:rPr lang="en-US" dirty="0" smtClean="0"/>
              <a:t>)!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if we delete a student</a:t>
            </a:r>
            <a:r>
              <a:rPr lang="en-US" dirty="0" smtClean="0"/>
              <a:t>?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Disallow the delete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Remove all of the courses for that student</a:t>
            </a:r>
          </a:p>
          <a:p>
            <a:pPr marL="800100" lvl="1" indent="-342900">
              <a:buAutoNum type="arabicPeriod"/>
            </a:pPr>
            <a:r>
              <a:rPr lang="en-US" i="1" dirty="0" smtClean="0"/>
              <a:t>SQL allows a third via NULL (not yet covered)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5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SQL introduction &amp; schema definitions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Table creation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Basic single-table queries</a:t>
            </a:r>
          </a:p>
          <a:p>
            <a:pPr lvl="1"/>
            <a:r>
              <a:rPr lang="en-US" dirty="0" smtClean="0">
                <a:latin typeface="+mj-lt"/>
              </a:rPr>
              <a:t>ACTIVITY: Single-table queries!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Multi-table queries</a:t>
            </a:r>
          </a:p>
          <a:p>
            <a:pPr lvl="1"/>
            <a:r>
              <a:rPr lang="en-US" dirty="0" smtClean="0">
                <a:latin typeface="+mj-lt"/>
              </a:rPr>
              <a:t>ACTIVITY: Multi-table queries!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5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02CB-ED81-4078-B374-A703DF7518F6}" type="slidenum">
              <a:rPr lang="en-US"/>
              <a:pPr/>
              <a:t>40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and Foreign Keys</a:t>
            </a:r>
          </a:p>
        </p:txBody>
      </p:sp>
      <p:graphicFrame>
        <p:nvGraphicFramePr>
          <p:cNvPr id="153702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88110"/>
              </p:ext>
            </p:extLst>
          </p:nvPr>
        </p:nvGraphicFramePr>
        <p:xfrm>
          <a:off x="1828800" y="4495800"/>
          <a:ext cx="6400799" cy="1860550"/>
        </p:xfrm>
        <a:graphic>
          <a:graphicData uri="http://schemas.openxmlformats.org/drawingml/2006/table">
            <a:tbl>
              <a:tblPr/>
              <a:tblGrid>
                <a:gridCol w="1702340"/>
                <a:gridCol w="1225685"/>
                <a:gridCol w="1770434"/>
                <a:gridCol w="1702340"/>
              </a:tblGrid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636" name="Text Box 36"/>
          <p:cNvSpPr txBox="1">
            <a:spLocks noChangeArrowheads="1"/>
          </p:cNvSpPr>
          <p:nvPr/>
        </p:nvSpPr>
        <p:spPr bwMode="auto">
          <a:xfrm>
            <a:off x="1828800" y="3962401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3662" name="Text Box 62"/>
          <p:cNvSpPr txBox="1">
            <a:spLocks noChangeArrowheads="1"/>
          </p:cNvSpPr>
          <p:nvPr/>
        </p:nvSpPr>
        <p:spPr bwMode="auto">
          <a:xfrm>
            <a:off x="1905001" y="1594052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3706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67324"/>
              </p:ext>
            </p:extLst>
          </p:nvPr>
        </p:nvGraphicFramePr>
        <p:xfrm>
          <a:off x="1828800" y="2124277"/>
          <a:ext cx="3909527" cy="1463040"/>
        </p:xfrm>
        <a:graphic>
          <a:graphicData uri="http://schemas.openxmlformats.org/drawingml/2006/table">
            <a:tbl>
              <a:tblPr/>
              <a:tblGrid>
                <a:gridCol w="1437326"/>
                <a:gridCol w="1264847"/>
                <a:gridCol w="1207354"/>
              </a:tblGrid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28588" y="1975628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What is a foreign </a:t>
            </a:r>
            <a:r>
              <a:rPr lang="en-US" sz="3000" dirty="0" smtClean="0">
                <a:latin typeface="+mj-lt"/>
              </a:rPr>
              <a:t>key vs. a key </a:t>
            </a:r>
            <a:r>
              <a:rPr lang="en-US" sz="3000" dirty="0">
                <a:latin typeface="+mj-lt"/>
              </a:rPr>
              <a:t>here?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41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781888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3130806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1699797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9036" y="2372589"/>
            <a:ext cx="261703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Note: we will often omit attribute types in schema definitions for brevity, but assume attributes are always atomic types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292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42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2500312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914832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929812" y="4634421"/>
            <a:ext cx="3340359" cy="33135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13254" y="4037534"/>
            <a:ext cx="3796947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join</a:t>
            </a:r>
            <a:r>
              <a:rPr lang="en-US" sz="2400" dirty="0" smtClean="0">
                <a:latin typeface="+mj-lt"/>
              </a:rPr>
              <a:t> between tables returns all unique combinations of their tuples </a:t>
            </a:r>
            <a:r>
              <a:rPr lang="en-US" sz="2400" b="1" dirty="0" smtClean="0">
                <a:latin typeface="+mj-lt"/>
              </a:rPr>
              <a:t>which meet some specified join condition</a:t>
            </a:r>
            <a:endParaRPr lang="en-US" sz="2400" dirty="0">
              <a:latin typeface="+mj-lt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241822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43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578245" y="3003672"/>
            <a:ext cx="7191375" cy="48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dirty="0" smtClean="0"/>
              <a:t>Several equivalent ways to write a basic join in SQL:</a:t>
            </a:r>
            <a:endParaRPr lang="en-US" sz="2400" dirty="0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671551" y="3826323"/>
            <a:ext cx="393777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952999" y="3822144"/>
            <a:ext cx="679424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Company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Price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&lt;= 200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49886" y="5784980"/>
            <a:ext cx="22211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 few more later on…</a:t>
            </a:r>
            <a:endParaRPr lang="en-US" dirty="0">
              <a:latin typeface="+mj-lt"/>
            </a:endParaRP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241822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6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/>
              <a:pPr/>
              <a:t>44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123850"/>
              </p:ext>
            </p:extLst>
          </p:nvPr>
        </p:nvGraphicFramePr>
        <p:xfrm>
          <a:off x="1524000" y="1708151"/>
          <a:ext cx="5029200" cy="2456793"/>
        </p:xfrm>
        <a:graphic>
          <a:graphicData uri="http://schemas.openxmlformats.org/drawingml/2006/table">
            <a:tbl>
              <a:tblPr/>
              <a:tblGrid>
                <a:gridCol w="1600200"/>
                <a:gridCol w="762000"/>
                <a:gridCol w="1524000"/>
                <a:gridCol w="1143000"/>
              </a:tblGrid>
              <a:tr h="378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524000" y="1244478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9347067" y="1489841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95204"/>
              </p:ext>
            </p:extLst>
          </p:nvPr>
        </p:nvGraphicFramePr>
        <p:xfrm>
          <a:off x="6858000" y="1936751"/>
          <a:ext cx="3810000" cy="1845129"/>
        </p:xfrm>
        <a:graphic>
          <a:graphicData uri="http://schemas.openxmlformats.org/drawingml/2006/table">
            <a:tbl>
              <a:tblPr/>
              <a:tblGrid>
                <a:gridCol w="1371600"/>
                <a:gridCol w="914400"/>
                <a:gridCol w="1524000"/>
              </a:tblGrid>
              <a:tr h="440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573037"/>
              </p:ext>
            </p:extLst>
          </p:nvPr>
        </p:nvGraphicFramePr>
        <p:xfrm>
          <a:off x="6858000" y="5441950"/>
          <a:ext cx="3810000" cy="914400"/>
        </p:xfrm>
        <a:graphic>
          <a:graphicData uri="http://schemas.openxmlformats.org/drawingml/2006/table">
            <a:tbl>
              <a:tblPr/>
              <a:tblGrid>
                <a:gridCol w="2171700"/>
                <a:gridCol w="16383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559282" y="4146550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6515100" y="2279650"/>
            <a:ext cx="381000" cy="304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553200" y="26225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553200" y="3155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553200" y="3536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24200" y="2095018"/>
            <a:ext cx="838200" cy="144193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0" y="2774950"/>
            <a:ext cx="838200" cy="1143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524000" y="4725134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  <p:bldP spid="30" grpId="0" animBg="1"/>
      <p:bldP spid="3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FD01-A463-40E6-8EDF-34ACF87CFEE9}" type="slidenum">
              <a:rPr lang="en-US"/>
              <a:pPr/>
              <a:t>45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Variable Ambiguity in Multi-Table</a:t>
            </a:r>
            <a:endParaRPr lang="en-US" dirty="0"/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680685" y="3959736"/>
            <a:ext cx="5109091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address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0641" y="3682737"/>
            <a:ext cx="316777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Which “address” does this refer to</a:t>
            </a:r>
            <a:r>
              <a:rPr lang="en-US" sz="2400" b="1" dirty="0" smtClean="0">
                <a:latin typeface="+mj-lt"/>
              </a:rPr>
              <a:t>?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Which “</a:t>
            </a:r>
            <a:r>
              <a:rPr lang="en-US" sz="2400" b="1" dirty="0" err="1" smtClean="0">
                <a:latin typeface="+mj-lt"/>
              </a:rPr>
              <a:t>name”s</a:t>
            </a:r>
            <a:r>
              <a:rPr lang="en-US" sz="2400" b="1" dirty="0" smtClean="0">
                <a:latin typeface="+mj-lt"/>
              </a:rPr>
              <a:t>??</a:t>
            </a:r>
            <a:endParaRPr lang="en-US" sz="24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FD01-A463-40E6-8EDF-34ACF87CFEE9}" type="slidenum">
              <a:rPr lang="en-US"/>
              <a:pPr/>
              <a:t>46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90799" y="3275513"/>
            <a:ext cx="741741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Person.name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Person.address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Person.worksfor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Company.name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90799" y="4650651"/>
            <a:ext cx="5570756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p.address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 p, Company 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p.worksfor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2146041" y="3116424"/>
            <a:ext cx="233265" cy="2808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3225" y="3853543"/>
            <a:ext cx="1772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Both equivalent ways to resolve </a:t>
            </a:r>
            <a:r>
              <a:rPr lang="en-US" smtClean="0">
                <a:latin typeface="+mj-lt"/>
              </a:rPr>
              <a:t>variable ambiguity</a:t>
            </a:r>
            <a:endParaRPr lang="en-US">
              <a:latin typeface="+mj-lt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Tuple Variable Ambiguity in Multi-Table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279F-C85C-4384-9BE6-F588BE1D5F0F}" type="slidenum">
              <a:rPr lang="en-US"/>
              <a:pPr/>
              <a:t>47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Meaning (Semantics) of SQL Queries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47067"/>
            <a:ext cx="5878532" cy="923330"/>
          </a:xfrm>
          <a:solidFill>
            <a:schemeClr val="bg1"/>
          </a:solidFill>
          <a:ln cap="flat"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0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Conditions(x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838200" y="3178864"/>
            <a:ext cx="8153400" cy="27515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Answer = {}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="1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</a:t>
            </a: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…..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dirty="0" err="1"/>
              <a:t>R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</a:t>
            </a:r>
            <a:r>
              <a:rPr lang="en-US" sz="2400" b="1" dirty="0"/>
              <a:t>if</a:t>
            </a:r>
            <a:r>
              <a:rPr lang="en-US" sz="2400" dirty="0"/>
              <a:t> Conditions(x</a:t>
            </a:r>
            <a:r>
              <a:rPr lang="en-US" sz="2400" baseline="-25000" dirty="0"/>
              <a:t>1</a:t>
            </a:r>
            <a:r>
              <a:rPr lang="en-US" sz="2400" dirty="0"/>
              <a:t>,…,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      </a:t>
            </a:r>
            <a:r>
              <a:rPr lang="en-US" sz="2400" b="1" dirty="0"/>
              <a:t>then</a:t>
            </a:r>
            <a:r>
              <a:rPr lang="en-US" sz="2400" dirty="0"/>
              <a:t> Answer = Answer </a:t>
            </a:r>
            <a:r>
              <a:rPr lang="en-US" sz="2400" dirty="0">
                <a:sym typeface="Symbol" charset="2"/>
              </a:rPr>
              <a:t></a:t>
            </a:r>
            <a:r>
              <a:rPr lang="en-US" sz="2400" dirty="0"/>
              <a:t> {(x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 err="1"/>
              <a:t>.a</a:t>
            </a:r>
            <a:r>
              <a:rPr lang="en-US" sz="2400" baseline="-25000" dirty="0" err="1"/>
              <a:t>k</a:t>
            </a:r>
            <a:r>
              <a:rPr lang="en-US" sz="2400" dirty="0"/>
              <a:t>)}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return</a:t>
            </a:r>
            <a:r>
              <a:rPr lang="en-US" sz="2400" dirty="0"/>
              <a:t> Answer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2569" y="2057219"/>
            <a:ext cx="324161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Almost never the </a:t>
            </a:r>
            <a:r>
              <a:rPr lang="en-US" sz="2000" i="1" dirty="0">
                <a:latin typeface="+mj-lt"/>
              </a:rPr>
              <a:t>fastest</a:t>
            </a:r>
            <a:r>
              <a:rPr lang="en-US" sz="2000" dirty="0">
                <a:latin typeface="+mj-lt"/>
              </a:rPr>
              <a:t> way to </a:t>
            </a:r>
            <a:r>
              <a:rPr lang="en-US" sz="2000" dirty="0" smtClean="0">
                <a:latin typeface="+mj-lt"/>
              </a:rPr>
              <a:t>compute it</a:t>
            </a:r>
            <a:r>
              <a:rPr lang="en-US" sz="2000" dirty="0">
                <a:latin typeface="+mj-lt"/>
              </a:rPr>
              <a:t>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4979" y="6125517"/>
            <a:ext cx="387220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Note: </a:t>
            </a:r>
            <a:r>
              <a:rPr lang="en-US" sz="2400" dirty="0" smtClean="0">
                <a:latin typeface="+mj-lt"/>
              </a:rPr>
              <a:t>this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</a:t>
            </a:r>
            <a:r>
              <a:rPr lang="en-US" sz="2400" dirty="0">
                <a:latin typeface="+mj-lt"/>
              </a:rPr>
              <a:t>a </a:t>
            </a:r>
            <a:r>
              <a:rPr lang="en-US" sz="2400" i="1" dirty="0" err="1">
                <a:latin typeface="+mj-lt"/>
              </a:rPr>
              <a:t>multiset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union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577232" y="5019357"/>
            <a:ext cx="609600" cy="649188"/>
          </a:xfrm>
          <a:prstGeom prst="ellipse">
            <a:avLst/>
          </a:prstGeom>
          <a:noFill/>
          <a:ln w="508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64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 autoUpdateAnimBg="0"/>
      <p:bldP spid="7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SQL semantics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648901" y="1443866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61093"/>
              </p:ext>
            </p:extLst>
          </p:nvPr>
        </p:nvGraphicFramePr>
        <p:xfrm>
          <a:off x="974813" y="2590773"/>
          <a:ext cx="6096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51818"/>
              </p:ext>
            </p:extLst>
          </p:nvPr>
        </p:nvGraphicFramePr>
        <p:xfrm>
          <a:off x="974813" y="4511013"/>
          <a:ext cx="990600" cy="2072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572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09331"/>
              </p:ext>
            </p:extLst>
          </p:nvPr>
        </p:nvGraphicFramePr>
        <p:xfrm>
          <a:off x="4283532" y="2972853"/>
          <a:ext cx="1447800" cy="3627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 bwMode="auto">
          <a:xfrm>
            <a:off x="2783744" y="4358167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8489" y="3368013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Cross Product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63523"/>
              </p:ext>
            </p:extLst>
          </p:nvPr>
        </p:nvGraphicFramePr>
        <p:xfrm>
          <a:off x="8033661" y="4801870"/>
          <a:ext cx="14478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Right Arrow 15"/>
          <p:cNvSpPr/>
          <p:nvPr/>
        </p:nvSpPr>
        <p:spPr bwMode="auto">
          <a:xfrm>
            <a:off x="7041414" y="1849845"/>
            <a:ext cx="1021646" cy="458859"/>
          </a:xfrm>
          <a:prstGeom prst="right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26105"/>
              </p:ext>
            </p:extLst>
          </p:nvPr>
        </p:nvGraphicFramePr>
        <p:xfrm>
          <a:off x="8559973" y="1460152"/>
          <a:ext cx="5334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1889213" y="2436195"/>
            <a:ext cx="576944" cy="43405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 bwMode="auto">
          <a:xfrm rot="16200000">
            <a:off x="8508990" y="3591539"/>
            <a:ext cx="625778" cy="481649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93374" y="3416864"/>
            <a:ext cx="1562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Apply </a:t>
            </a:r>
            <a:r>
              <a:rPr lang="en-US" sz="2400" dirty="0" smtClean="0">
                <a:latin typeface="+mj-lt"/>
              </a:rPr>
              <a:t>Projection</a:t>
            </a:r>
            <a:endParaRPr lang="en-US" sz="24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3" name="Right Arrow 22"/>
          <p:cNvSpPr/>
          <p:nvPr/>
        </p:nvSpPr>
        <p:spPr bwMode="auto">
          <a:xfrm>
            <a:off x="6489229" y="5328730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1068" y="3900801"/>
            <a:ext cx="1761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Apply Selections / Conditions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70103" y="1381851"/>
            <a:ext cx="156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+mj-lt"/>
              </a:rPr>
              <a:t>Output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7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6" grpId="0" animBg="1"/>
      <p:bldP spid="7" grpId="0" animBg="1"/>
      <p:bldP spid="20" grpId="0" animBg="1"/>
      <p:bldP spid="21" grpId="0"/>
      <p:bldP spid="23" grpId="0" animBg="1"/>
      <p:bldP spid="24" grpId="0"/>
      <p:bldP spid="2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b="1" i="1" dirty="0" smtClean="0"/>
              <a:t>semantics</a:t>
            </a:r>
            <a:r>
              <a:rPr lang="en-US" dirty="0" smtClean="0"/>
              <a:t> of a 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808730" y="675025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875105" y="1888246"/>
            <a:ext cx="447869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Recall: Cross product (A X B) is the set of all unique tuples in A,B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Ex: {</a:t>
            </a:r>
            <a:r>
              <a:rPr lang="en-US" dirty="0" err="1" smtClean="0">
                <a:latin typeface="+mj-lt"/>
              </a:rPr>
              <a:t>a,b,c</a:t>
            </a:r>
            <a:r>
              <a:rPr lang="en-US" dirty="0" smtClean="0">
                <a:latin typeface="+mj-lt"/>
              </a:rPr>
              <a:t>} X {1,2} 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= {(a,1), (a,2), (b,1), (b,2), (c,1), (c,2)}</a:t>
            </a:r>
            <a:endParaRPr lang="en-US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75105" y="3693743"/>
            <a:ext cx="15078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= Filtering!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5105" y="4793117"/>
            <a:ext cx="35418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= Returning only </a:t>
            </a:r>
            <a:r>
              <a:rPr lang="en-US" sz="2000" i="1" dirty="0" smtClean="0">
                <a:latin typeface="+mj-lt"/>
              </a:rPr>
              <a:t>some</a:t>
            </a:r>
            <a:r>
              <a:rPr lang="en-US" sz="2000" dirty="0" smtClean="0">
                <a:latin typeface="+mj-lt"/>
              </a:rPr>
              <a:t> attributes</a:t>
            </a:r>
            <a:endParaRPr lang="en-US" sz="2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21575" y="6013589"/>
            <a:ext cx="63488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Remembering this order is critical to understanding the output of certain queries (see later on…)</a:t>
            </a:r>
            <a:endParaRPr lang="en-US" sz="2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800" dirty="0" smtClean="0"/>
                  <a:t>Take </a:t>
                </a:r>
                <a:r>
                  <a:rPr lang="en-US" sz="2800" b="1" dirty="0" smtClean="0"/>
                  <a:t>cross product</a:t>
                </a:r>
                <a:r>
                  <a:rPr lang="en-US" sz="2800" dirty="0"/>
                  <a:t>:</a:t>
                </a:r>
                <a:endParaRPr lang="en-US" sz="2800" b="0" i="1" dirty="0" smtClean="0">
                  <a:latin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selections / conditions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==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projections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 to get final output: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,)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8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SQL Introduction &amp; 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8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we say “semantics” not “execution order”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preceding slides show </a:t>
            </a:r>
            <a:r>
              <a:rPr lang="en-US" i="1" dirty="0" smtClean="0"/>
              <a:t>what a join means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 actually how the DBMS executes it under the covers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06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A909-642B-4A41-9DA8-4CA43674AC60}" type="slidenum">
              <a:rPr lang="en-US"/>
              <a:pPr/>
              <a:t>51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Subtlety about Joins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4953000" y="2760008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2704714" y="3218829"/>
            <a:ext cx="6573819" cy="96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smtClean="0"/>
              <a:t>Find </a:t>
            </a:r>
            <a:r>
              <a:rPr lang="en-US" sz="2400" dirty="0"/>
              <a:t>all countries that manufacture some product in the ‘Gadgets’ category.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2233404" y="4523209"/>
            <a:ext cx="7725192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Category=‘Gadgets’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705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2418221" y="1782787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/>
              <a:pPr/>
              <a:t>52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 subtlety about Joins</a:t>
            </a:r>
            <a:endParaRPr lang="en-US" dirty="0"/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49240"/>
              </p:ext>
            </p:extLst>
          </p:nvPr>
        </p:nvGraphicFramePr>
        <p:xfrm>
          <a:off x="1819835" y="1911884"/>
          <a:ext cx="4285129" cy="2055375"/>
        </p:xfrm>
        <a:graphic>
          <a:graphicData uri="http://schemas.openxmlformats.org/drawingml/2006/table">
            <a:tbl>
              <a:tblPr/>
              <a:tblGrid>
                <a:gridCol w="1363450"/>
                <a:gridCol w="649262"/>
                <a:gridCol w="1298524"/>
                <a:gridCol w="973893"/>
              </a:tblGrid>
              <a:tr h="313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0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819835" y="1424627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7112774" y="1450219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01723"/>
              </p:ext>
            </p:extLst>
          </p:nvPr>
        </p:nvGraphicFramePr>
        <p:xfrm>
          <a:off x="7124700" y="1933400"/>
          <a:ext cx="2705100" cy="1364178"/>
        </p:xfrm>
        <a:graphic>
          <a:graphicData uri="http://schemas.openxmlformats.org/drawingml/2006/table">
            <a:tbl>
              <a:tblPr/>
              <a:tblGrid>
                <a:gridCol w="973836"/>
                <a:gridCol w="649224"/>
                <a:gridCol w="1082040"/>
              </a:tblGrid>
              <a:tr h="326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87583"/>
              </p:ext>
            </p:extLst>
          </p:nvPr>
        </p:nvGraphicFramePr>
        <p:xfrm>
          <a:off x="7391400" y="4421326"/>
          <a:ext cx="2171700" cy="1371600"/>
        </p:xfrm>
        <a:graphic>
          <a:graphicData uri="http://schemas.openxmlformats.org/drawingml/2006/table">
            <a:tbl>
              <a:tblPr/>
              <a:tblGrid>
                <a:gridCol w="21717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293770" y="3630137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6096000" y="2414763"/>
            <a:ext cx="1028700" cy="41717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096000" y="2784677"/>
            <a:ext cx="1028700" cy="425255"/>
          </a:xfrm>
          <a:prstGeom prst="bentConnector3">
            <a:avLst>
              <a:gd name="adj1" fmla="val 6359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096000" y="3122422"/>
            <a:ext cx="1028700" cy="567123"/>
          </a:xfrm>
          <a:prstGeom prst="bentConnector3">
            <a:avLst>
              <a:gd name="adj1" fmla="val 8660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03"/>
          <p:cNvSpPr>
            <a:spLocks noChangeArrowheads="1"/>
          </p:cNvSpPr>
          <p:nvPr/>
        </p:nvSpPr>
        <p:spPr bwMode="auto">
          <a:xfrm>
            <a:off x="1869518" y="4421326"/>
            <a:ext cx="4185761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Category=‘Gadgets’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5000" y="5943600"/>
            <a:ext cx="4114800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400" dirty="0"/>
              <a:t>What is the problem ?</a:t>
            </a:r>
          </a:p>
          <a:p>
            <a:pPr algn="ctr">
              <a:lnSpc>
                <a:spcPct val="85000"/>
              </a:lnSpc>
            </a:pPr>
            <a:r>
              <a:rPr lang="en-US" sz="2400" dirty="0"/>
              <a:t> What’s the solution ?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829722" y="2269533"/>
            <a:ext cx="1290918" cy="79785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096000" y="2414762"/>
            <a:ext cx="10287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0" y="-23998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Lecture-2-3.ipynb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37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54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4437063" y="3655425"/>
            <a:ext cx="3172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What does </a:t>
            </a:r>
            <a:r>
              <a:rPr lang="en-US" sz="2400">
                <a:latin typeface="+mj-lt"/>
              </a:rPr>
              <a:t>it </a:t>
            </a:r>
            <a:r>
              <a:rPr lang="en-US" sz="2400" smtClean="0">
                <a:latin typeface="+mj-lt"/>
              </a:rPr>
              <a:t>compute?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33945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1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55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1841362" y="5517826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Computes R </a:t>
            </a:r>
            <a:r>
              <a:rPr lang="en-US" sz="2400" dirty="0">
                <a:latin typeface="Symbol" charset="2"/>
              </a:rPr>
              <a:t>Ç</a:t>
            </a:r>
            <a:r>
              <a:rPr lang="en-US" sz="2400" dirty="0"/>
              <a:t> (S </a:t>
            </a:r>
            <a:r>
              <a:rPr lang="en-US" sz="2400" dirty="0">
                <a:latin typeface="Symbol" charset="2"/>
              </a:rPr>
              <a:t>È</a:t>
            </a:r>
            <a:r>
              <a:rPr lang="en-US" sz="2400" dirty="0"/>
              <a:t> T)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7629402" y="4729648"/>
            <a:ext cx="235924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/>
              <a:t>But what if S = </a:t>
            </a:r>
            <a:r>
              <a:rPr lang="en-US" sz="2400" dirty="0" smtClean="0">
                <a:latin typeface="Symbol" charset="2"/>
              </a:rPr>
              <a:t>f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4870312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5794238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5332275" y="4382617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baseline="-25000" dirty="0"/>
          </a:p>
        </p:txBody>
      </p:sp>
      <p:cxnSp>
        <p:nvCxnSpPr>
          <p:cNvPr id="4" name="Straight Arrow Connector 3"/>
          <p:cNvCxnSpPr>
            <a:stCxn id="124935" idx="0"/>
          </p:cNvCxnSpPr>
          <p:nvPr/>
        </p:nvCxnSpPr>
        <p:spPr>
          <a:xfrm flipV="1">
            <a:off x="3355837" y="5017856"/>
            <a:ext cx="1967951" cy="499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9402" y="5517826"/>
            <a:ext cx="2858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Go back to the semantics!</a:t>
            </a:r>
          </a:p>
        </p:txBody>
      </p:sp>
      <p:sp>
        <p:nvSpPr>
          <p:cNvPr id="3" name="Freeform 2"/>
          <p:cNvSpPr/>
          <p:nvPr/>
        </p:nvSpPr>
        <p:spPr>
          <a:xfrm>
            <a:off x="5333847" y="4385342"/>
            <a:ext cx="1373561" cy="637476"/>
          </a:xfrm>
          <a:custGeom>
            <a:avLst/>
            <a:gdLst>
              <a:gd name="connsiteX0" fmla="*/ 3008 w 1373561"/>
              <a:gd name="connsiteY0" fmla="*/ 589795 h 637476"/>
              <a:gd name="connsiteX1" fmla="*/ 230955 w 1373561"/>
              <a:gd name="connsiteY1" fmla="*/ 166456 h 637476"/>
              <a:gd name="connsiteX2" fmla="*/ 719413 w 1373561"/>
              <a:gd name="connsiteY2" fmla="*/ 15 h 637476"/>
              <a:gd name="connsiteX3" fmla="*/ 1146361 w 1373561"/>
              <a:gd name="connsiteY3" fmla="*/ 173692 h 637476"/>
              <a:gd name="connsiteX4" fmla="*/ 1367072 w 1373561"/>
              <a:gd name="connsiteY4" fmla="*/ 535521 h 637476"/>
              <a:gd name="connsiteX5" fmla="*/ 1294708 w 1373561"/>
              <a:gd name="connsiteY5" fmla="*/ 611505 h 637476"/>
              <a:gd name="connsiteX6" fmla="*/ 1088470 w 1373561"/>
              <a:gd name="connsiteY6" fmla="*/ 636833 h 637476"/>
              <a:gd name="connsiteX7" fmla="*/ 932887 w 1373561"/>
              <a:gd name="connsiteY7" fmla="*/ 589795 h 637476"/>
              <a:gd name="connsiteX8" fmla="*/ 726649 w 1373561"/>
              <a:gd name="connsiteY8" fmla="*/ 484865 h 637476"/>
              <a:gd name="connsiteX9" fmla="*/ 690467 w 1373561"/>
              <a:gd name="connsiteY9" fmla="*/ 445064 h 637476"/>
              <a:gd name="connsiteX10" fmla="*/ 679613 w 1373561"/>
              <a:gd name="connsiteY10" fmla="*/ 445064 h 637476"/>
              <a:gd name="connsiteX11" fmla="*/ 661522 w 1373561"/>
              <a:gd name="connsiteY11" fmla="*/ 463155 h 637476"/>
              <a:gd name="connsiteX12" fmla="*/ 520412 w 1373561"/>
              <a:gd name="connsiteY12" fmla="*/ 564467 h 637476"/>
              <a:gd name="connsiteX13" fmla="*/ 317792 w 1373561"/>
              <a:gd name="connsiteY13" fmla="*/ 622359 h 637476"/>
              <a:gd name="connsiteX14" fmla="*/ 115172 w 1373561"/>
              <a:gd name="connsiteY14" fmla="*/ 622359 h 637476"/>
              <a:gd name="connsiteX15" fmla="*/ 3008 w 1373561"/>
              <a:gd name="connsiteY15" fmla="*/ 589795 h 63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3561" h="637476">
                <a:moveTo>
                  <a:pt x="3008" y="589795"/>
                </a:moveTo>
                <a:cubicBezTo>
                  <a:pt x="22305" y="513811"/>
                  <a:pt x="111554" y="264753"/>
                  <a:pt x="230955" y="166456"/>
                </a:cubicBezTo>
                <a:cubicBezTo>
                  <a:pt x="350356" y="68159"/>
                  <a:pt x="566845" y="-1191"/>
                  <a:pt x="719413" y="15"/>
                </a:cubicBezTo>
                <a:cubicBezTo>
                  <a:pt x="871981" y="1221"/>
                  <a:pt x="1038418" y="84441"/>
                  <a:pt x="1146361" y="173692"/>
                </a:cubicBezTo>
                <a:cubicBezTo>
                  <a:pt x="1254304" y="262943"/>
                  <a:pt x="1342348" y="462552"/>
                  <a:pt x="1367072" y="535521"/>
                </a:cubicBezTo>
                <a:cubicBezTo>
                  <a:pt x="1391797" y="608490"/>
                  <a:pt x="1341142" y="594620"/>
                  <a:pt x="1294708" y="611505"/>
                </a:cubicBezTo>
                <a:cubicBezTo>
                  <a:pt x="1248274" y="628390"/>
                  <a:pt x="1148773" y="640451"/>
                  <a:pt x="1088470" y="636833"/>
                </a:cubicBezTo>
                <a:cubicBezTo>
                  <a:pt x="1028167" y="633215"/>
                  <a:pt x="993190" y="615123"/>
                  <a:pt x="932887" y="589795"/>
                </a:cubicBezTo>
                <a:cubicBezTo>
                  <a:pt x="872584" y="564467"/>
                  <a:pt x="767052" y="508987"/>
                  <a:pt x="726649" y="484865"/>
                </a:cubicBezTo>
                <a:cubicBezTo>
                  <a:pt x="686246" y="460743"/>
                  <a:pt x="698306" y="451697"/>
                  <a:pt x="690467" y="445064"/>
                </a:cubicBezTo>
                <a:cubicBezTo>
                  <a:pt x="682628" y="438431"/>
                  <a:pt x="684437" y="442049"/>
                  <a:pt x="679613" y="445064"/>
                </a:cubicBezTo>
                <a:cubicBezTo>
                  <a:pt x="674789" y="448079"/>
                  <a:pt x="688056" y="443254"/>
                  <a:pt x="661522" y="463155"/>
                </a:cubicBezTo>
                <a:cubicBezTo>
                  <a:pt x="634989" y="483055"/>
                  <a:pt x="577700" y="537933"/>
                  <a:pt x="520412" y="564467"/>
                </a:cubicBezTo>
                <a:cubicBezTo>
                  <a:pt x="463124" y="591001"/>
                  <a:pt x="385332" y="612710"/>
                  <a:pt x="317792" y="622359"/>
                </a:cubicBezTo>
                <a:cubicBezTo>
                  <a:pt x="250252" y="632008"/>
                  <a:pt x="168842" y="627183"/>
                  <a:pt x="115172" y="622359"/>
                </a:cubicBezTo>
                <a:cubicBezTo>
                  <a:pt x="61502" y="617535"/>
                  <a:pt x="-16289" y="665779"/>
                  <a:pt x="3008" y="58979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8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6" grpId="0" animBg="1"/>
      <p:bldP spid="1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56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10782300" cy="20796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Recall the semantics</a:t>
            </a:r>
            <a:r>
              <a:rPr lang="en-US" b="1" dirty="0" smtClean="0"/>
              <a:t>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Take </a:t>
            </a:r>
            <a:r>
              <a:rPr lang="en-US" sz="2000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selections</a:t>
            </a:r>
            <a:r>
              <a:rPr lang="en-US" sz="2000" dirty="0" smtClean="0"/>
              <a:t> / </a:t>
            </a:r>
            <a:r>
              <a:rPr lang="en-US" sz="2000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projection</a:t>
            </a:r>
            <a:endParaRPr lang="en-US" u="sng" dirty="0" smtClean="0"/>
          </a:p>
          <a:p>
            <a:r>
              <a:rPr lang="en-US" dirty="0" smtClean="0"/>
              <a:t>If S = {}, then the cross product of R, S, T = {}, and the query result = {}!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81779" y="5488895"/>
            <a:ext cx="768268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Must consider semantics here.  </a:t>
            </a:r>
          </a:p>
          <a:p>
            <a:pPr algn="ctr"/>
            <a:r>
              <a:rPr lang="en-US" sz="2400" dirty="0" smtClean="0">
                <a:latin typeface="+mj-lt"/>
              </a:rPr>
              <a:t>Are there more explicit way to do set operations like this</a:t>
            </a:r>
            <a:r>
              <a:rPr lang="en-US" sz="2400" dirty="0" smtClean="0">
                <a:latin typeface="+mj-lt"/>
              </a:rPr>
              <a:t>?</a:t>
            </a:r>
            <a:endParaRPr lang="en-US" sz="2400" dirty="0">
              <a:latin typeface="+mj-lt"/>
            </a:endParaRPr>
          </a:p>
          <a:p>
            <a:pPr algn="ctr"/>
            <a:r>
              <a:rPr lang="en-US" sz="2400" dirty="0" smtClean="0">
                <a:latin typeface="+mj-lt"/>
              </a:rPr>
              <a:t>To be continued!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40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What is SQL?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Basic schema definitions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Keys &amp; constraints intro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CREATE TABLE statements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Motivation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55605"/>
            <a:ext cx="10295965" cy="3660775"/>
          </a:xfrm>
        </p:spPr>
        <p:txBody>
          <a:bodyPr>
            <a:normAutofit/>
          </a:bodyPr>
          <a:lstStyle/>
          <a:p>
            <a:pPr eaLnBrk="0" hangingPunct="0"/>
            <a:r>
              <a:rPr lang="en-US" dirty="0" smtClean="0"/>
              <a:t>But why use SQL?</a:t>
            </a:r>
            <a:endParaRPr lang="en-US" dirty="0" smtClean="0"/>
          </a:p>
          <a:p>
            <a:pPr eaLnBrk="0" hangingPunct="0"/>
            <a:endParaRPr lang="en-US" dirty="0" smtClean="0"/>
          </a:p>
          <a:p>
            <a:pPr lvl="1" eaLnBrk="0" hangingPunct="0"/>
            <a:endParaRPr lang="en-US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27072" y="2466215"/>
            <a:ext cx="9924547" cy="7658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The </a:t>
            </a:r>
            <a:r>
              <a:rPr lang="en-US" sz="2400" u="sng" dirty="0">
                <a:solidFill>
                  <a:prstClr val="black"/>
                </a:solidFill>
              </a:rPr>
              <a:t>relational model of data</a:t>
            </a:r>
            <a:r>
              <a:rPr lang="en-US" sz="2400" dirty="0">
                <a:solidFill>
                  <a:prstClr val="black"/>
                </a:solidFill>
              </a:rPr>
              <a:t> is the most widely used model today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Main Concept: the </a:t>
            </a:r>
            <a:r>
              <a:rPr lang="en-US" sz="2000" i="1" dirty="0">
                <a:solidFill>
                  <a:prstClr val="black"/>
                </a:solidFill>
              </a:rPr>
              <a:t>relation</a:t>
            </a:r>
            <a:r>
              <a:rPr lang="en-US" sz="2000" dirty="0">
                <a:solidFill>
                  <a:prstClr val="black"/>
                </a:solidFill>
              </a:rPr>
              <a:t>- essentially, a table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8184" y="3482132"/>
            <a:ext cx="525170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+mj-lt"/>
              </a:rPr>
              <a:t>Logical data independence: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protection from changes in the </a:t>
            </a:r>
            <a:r>
              <a:rPr lang="en-US" sz="2800" i="1" dirty="0">
                <a:latin typeface="+mj-lt"/>
              </a:rPr>
              <a:t>logical structure of the </a:t>
            </a:r>
            <a:r>
              <a:rPr lang="en-US" sz="2800" i="1" dirty="0" smtClean="0">
                <a:latin typeface="+mj-lt"/>
              </a:rPr>
              <a:t>data</a:t>
            </a:r>
            <a:endParaRPr lang="en-US" sz="2800" i="1" u="sng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3062" y="5278554"/>
            <a:ext cx="982623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SQL is a logical, declarative query language. </a:t>
            </a:r>
            <a:r>
              <a:rPr lang="en-US" sz="2800" i="1" dirty="0">
                <a:latin typeface="+mj-lt"/>
              </a:rPr>
              <a:t>W</a:t>
            </a:r>
            <a:r>
              <a:rPr lang="en-US" sz="2800" i="1" dirty="0" smtClean="0">
                <a:latin typeface="+mj-lt"/>
              </a:rPr>
              <a:t>e </a:t>
            </a:r>
            <a:r>
              <a:rPr lang="en-US" sz="2800" i="1" dirty="0">
                <a:latin typeface="+mj-lt"/>
              </a:rPr>
              <a:t>use SQL because we happen to use the relational </a:t>
            </a:r>
            <a:r>
              <a:rPr lang="en-US" sz="2800" i="1" dirty="0" smtClean="0">
                <a:latin typeface="+mj-lt"/>
              </a:rPr>
              <a:t>model.</a:t>
            </a:r>
            <a:endParaRPr lang="en-US" sz="2800" i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3164" y="3759130"/>
            <a:ext cx="520283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Remember:</a:t>
            </a:r>
            <a:r>
              <a:rPr lang="en-US" sz="2400" dirty="0" smtClean="0"/>
              <a:t> The reason for using the relational model is data independence!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300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10515600" cy="511074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Dark times 5 years ago.</a:t>
            </a:r>
          </a:p>
          <a:p>
            <a:pPr lvl="1"/>
            <a:r>
              <a:rPr lang="en-US" dirty="0" smtClean="0"/>
              <a:t>Are databases dead?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Now, as before: everyone sells SQL </a:t>
            </a:r>
            <a:endParaRPr lang="en-US" dirty="0"/>
          </a:p>
          <a:p>
            <a:pPr lvl="1"/>
            <a:r>
              <a:rPr lang="en-US" dirty="0" smtClean="0"/>
              <a:t>Pig, Hive, Impala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“Not-Yet-SQL?”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177" y="4193672"/>
            <a:ext cx="14478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762" y="2413000"/>
            <a:ext cx="1565702" cy="2937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053" y="2057400"/>
            <a:ext cx="3048000" cy="71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1430" y="3184818"/>
            <a:ext cx="1521996" cy="2032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52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44B9-D1EF-4D11-A3FF-47B6DD513258}" type="slidenum">
              <a:rPr lang="en-US"/>
              <a:pPr/>
              <a:t>9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0480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 SQL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4946</TotalTime>
  <Words>2897</Words>
  <Application>Microsoft Macintosh PowerPoint</Application>
  <PresentationFormat>Widescreen</PresentationFormat>
  <Paragraphs>838</Paragraphs>
  <Slides>56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Calibri</vt:lpstr>
      <vt:lpstr>Calibri (Light Headings)</vt:lpstr>
      <vt:lpstr>Calibri Light</vt:lpstr>
      <vt:lpstr>Cambria Math</vt:lpstr>
      <vt:lpstr>Menlo</vt:lpstr>
      <vt:lpstr>Symbol</vt:lpstr>
      <vt:lpstr>Times New Roman</vt:lpstr>
      <vt:lpstr>Arial</vt:lpstr>
      <vt:lpstr>Office Theme</vt:lpstr>
      <vt:lpstr>Lecture 2: Introduction to SQL</vt:lpstr>
      <vt:lpstr>Announcements!</vt:lpstr>
      <vt:lpstr>Lecture 2: Introduction to SQL</vt:lpstr>
      <vt:lpstr>Today’s Lecture</vt:lpstr>
      <vt:lpstr>1. SQL Introduction &amp; Definitions</vt:lpstr>
      <vt:lpstr>What you will learn about in this section</vt:lpstr>
      <vt:lpstr>SQL Motivation</vt:lpstr>
      <vt:lpstr>SQL Motivation</vt:lpstr>
      <vt:lpstr>Basic SQL</vt:lpstr>
      <vt:lpstr>SQL Introduction</vt:lpstr>
      <vt:lpstr>SQL is a…</vt:lpstr>
      <vt:lpstr>Tables in SQL</vt:lpstr>
      <vt:lpstr>Tables in SQL</vt:lpstr>
      <vt:lpstr>Tables in SQL</vt:lpstr>
      <vt:lpstr>Tables in SQL</vt:lpstr>
      <vt:lpstr>Tables in SQL</vt:lpstr>
      <vt:lpstr>Data Types in SQL</vt:lpstr>
      <vt:lpstr>Table Schemas</vt:lpstr>
      <vt:lpstr>Key constraints</vt:lpstr>
      <vt:lpstr>NULL and NOT NULL</vt:lpstr>
      <vt:lpstr>General Constraints</vt:lpstr>
      <vt:lpstr>Summary of Schema Information</vt:lpstr>
      <vt:lpstr>ACTIVITY:  Activity-2-1.ipynb</vt:lpstr>
      <vt:lpstr>2. Single-table queries</vt:lpstr>
      <vt:lpstr>What you will learn about in this section</vt:lpstr>
      <vt:lpstr>SQL Query</vt:lpstr>
      <vt:lpstr>Simple SQL Query: Selection</vt:lpstr>
      <vt:lpstr>Simple SQL Query: Projection</vt:lpstr>
      <vt:lpstr>Notation</vt:lpstr>
      <vt:lpstr>A Few Details</vt:lpstr>
      <vt:lpstr>LIKE: Simple String Pattern Matching</vt:lpstr>
      <vt:lpstr>DISTINCT: Eliminating Duplicates</vt:lpstr>
      <vt:lpstr>ORDER BY: Sorting the Results</vt:lpstr>
      <vt:lpstr>ACTIVITY:  Activity-2-2.ipynb</vt:lpstr>
      <vt:lpstr>3. Multi-table queries</vt:lpstr>
      <vt:lpstr>What you will learn about in this section</vt:lpstr>
      <vt:lpstr>Foreign Key constraints</vt:lpstr>
      <vt:lpstr>Declaring Foreign Keys</vt:lpstr>
      <vt:lpstr>Foreign Keys and update operations</vt:lpstr>
      <vt:lpstr>Keys and Foreign Keys</vt:lpstr>
      <vt:lpstr>Joins</vt:lpstr>
      <vt:lpstr>Joins</vt:lpstr>
      <vt:lpstr>Joins</vt:lpstr>
      <vt:lpstr>Joins</vt:lpstr>
      <vt:lpstr>Tuple Variable Ambiguity in Multi-Table</vt:lpstr>
      <vt:lpstr>Tuple Variable Ambiguity in Multi-Table</vt:lpstr>
      <vt:lpstr>Meaning (Semantics) of SQL Queries</vt:lpstr>
      <vt:lpstr>An example of SQL semantics</vt:lpstr>
      <vt:lpstr>Note the semantics of a join</vt:lpstr>
      <vt:lpstr>Note: we say “semantics” not “execution order”</vt:lpstr>
      <vt:lpstr>A Subtlety about Joins</vt:lpstr>
      <vt:lpstr>A subtlety about Joins</vt:lpstr>
      <vt:lpstr>ACTIVITY:  Lecture-2-3.ipynb</vt:lpstr>
      <vt:lpstr>An Unintuitive Query</vt:lpstr>
      <vt:lpstr>An Unintuitive Query</vt:lpstr>
      <vt:lpstr>An Unintuitive Query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2&amp;3: Introduction to SQL</dc:title>
  <dc:creator>Alex Ratner</dc:creator>
  <cp:lastModifiedBy>Theodoros Rekatsinas</cp:lastModifiedBy>
  <cp:revision>247</cp:revision>
  <cp:lastPrinted>2017-09-08T01:37:11Z</cp:lastPrinted>
  <dcterms:created xsi:type="dcterms:W3CDTF">2015-09-12T15:05:51Z</dcterms:created>
  <dcterms:modified xsi:type="dcterms:W3CDTF">2017-09-08T01:37:13Z</dcterms:modified>
</cp:coreProperties>
</file>