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257" r:id="rId2"/>
    <p:sldId id="462" r:id="rId3"/>
    <p:sldId id="387" r:id="rId4"/>
    <p:sldId id="368" r:id="rId5"/>
    <p:sldId id="468" r:id="rId6"/>
    <p:sldId id="465" r:id="rId7"/>
    <p:sldId id="466" r:id="rId8"/>
    <p:sldId id="469" r:id="rId9"/>
    <p:sldId id="470" r:id="rId10"/>
    <p:sldId id="473" r:id="rId11"/>
    <p:sldId id="474" r:id="rId12"/>
    <p:sldId id="475" r:id="rId13"/>
    <p:sldId id="478" r:id="rId14"/>
    <p:sldId id="471" r:id="rId15"/>
    <p:sldId id="467" r:id="rId16"/>
    <p:sldId id="393" r:id="rId17"/>
    <p:sldId id="442" r:id="rId18"/>
    <p:sldId id="291" r:id="rId19"/>
    <p:sldId id="292" r:id="rId20"/>
    <p:sldId id="385" r:id="rId21"/>
    <p:sldId id="417" r:id="rId22"/>
    <p:sldId id="419" r:id="rId23"/>
    <p:sldId id="422" r:id="rId24"/>
    <p:sldId id="476" r:id="rId25"/>
    <p:sldId id="379" r:id="rId26"/>
    <p:sldId id="380" r:id="rId27"/>
    <p:sldId id="444" r:id="rId28"/>
    <p:sldId id="445" r:id="rId29"/>
    <p:sldId id="447" r:id="rId30"/>
    <p:sldId id="448" r:id="rId31"/>
    <p:sldId id="452" r:id="rId32"/>
    <p:sldId id="449" r:id="rId33"/>
    <p:sldId id="450" r:id="rId34"/>
    <p:sldId id="451" r:id="rId35"/>
    <p:sldId id="453" r:id="rId36"/>
    <p:sldId id="398" r:id="rId37"/>
    <p:sldId id="397" r:id="rId38"/>
    <p:sldId id="418" r:id="rId39"/>
    <p:sldId id="477" r:id="rId40"/>
    <p:sldId id="400" r:id="rId41"/>
    <p:sldId id="415" r:id="rId42"/>
    <p:sldId id="456" r:id="rId43"/>
    <p:sldId id="464" r:id="rId44"/>
    <p:sldId id="423" r:id="rId45"/>
    <p:sldId id="461" r:id="rId46"/>
    <p:sldId id="312" r:id="rId47"/>
    <p:sldId id="313" r:id="rId48"/>
    <p:sldId id="424" r:id="rId49"/>
    <p:sldId id="315" r:id="rId50"/>
    <p:sldId id="425" r:id="rId51"/>
    <p:sldId id="435" r:id="rId52"/>
    <p:sldId id="319" r:id="rId53"/>
    <p:sldId id="321" r:id="rId54"/>
    <p:sldId id="405" r:id="rId55"/>
    <p:sldId id="322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31BF98-493D-AF4A-802A-D843206EAD63}">
          <p14:sldIdLst>
            <p14:sldId id="257"/>
            <p14:sldId id="462"/>
            <p14:sldId id="387"/>
            <p14:sldId id="368"/>
            <p14:sldId id="468"/>
            <p14:sldId id="465"/>
            <p14:sldId id="466"/>
            <p14:sldId id="469"/>
            <p14:sldId id="470"/>
            <p14:sldId id="473"/>
            <p14:sldId id="474"/>
            <p14:sldId id="475"/>
            <p14:sldId id="478"/>
            <p14:sldId id="471"/>
            <p14:sldId id="467"/>
            <p14:sldId id="393"/>
            <p14:sldId id="442"/>
            <p14:sldId id="291"/>
            <p14:sldId id="292"/>
            <p14:sldId id="385"/>
            <p14:sldId id="417"/>
            <p14:sldId id="419"/>
            <p14:sldId id="422"/>
          </p14:sldIdLst>
        </p14:section>
        <p14:section name="Lecture 3" id="{1371834A-DA99-A14C-AFC3-084C1FB12BE6}">
          <p14:sldIdLst>
            <p14:sldId id="476"/>
            <p14:sldId id="379"/>
            <p14:sldId id="380"/>
            <p14:sldId id="444"/>
            <p14:sldId id="445"/>
            <p14:sldId id="447"/>
            <p14:sldId id="448"/>
            <p14:sldId id="452"/>
            <p14:sldId id="449"/>
            <p14:sldId id="450"/>
            <p14:sldId id="451"/>
            <p14:sldId id="453"/>
            <p14:sldId id="398"/>
            <p14:sldId id="397"/>
            <p14:sldId id="418"/>
            <p14:sldId id="477"/>
            <p14:sldId id="400"/>
            <p14:sldId id="415"/>
            <p14:sldId id="456"/>
            <p14:sldId id="464"/>
            <p14:sldId id="423"/>
            <p14:sldId id="461"/>
            <p14:sldId id="312"/>
            <p14:sldId id="313"/>
            <p14:sldId id="424"/>
            <p14:sldId id="315"/>
            <p14:sldId id="425"/>
            <p14:sldId id="435"/>
            <p14:sldId id="319"/>
            <p14:sldId id="321"/>
            <p14:sldId id="405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65"/>
    <p:restoredTop sz="67500"/>
  </p:normalViewPr>
  <p:slideViewPr>
    <p:cSldViewPr snapToGrid="0" snapToObjects="1">
      <p:cViewPr>
        <p:scale>
          <a:sx n="59" d="100"/>
          <a:sy n="59" d="100"/>
        </p:scale>
        <p:origin x="1848" y="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DB4B4-F88A-A045-ABD5-7624204FA17F}" type="datetimeFigureOut">
              <a:rPr lang="en-US" smtClean="0"/>
              <a:t>9/13/17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FC2BF-AFBC-2D4F-9C77-81B71514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78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77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6E57F-65A4-4DD4-8906-AF6578A64FB2}" type="slidenum">
              <a:rPr lang="en-US"/>
              <a:pPr/>
              <a:t>14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67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36E8EA-D698-45F0-91E7-0B4FE51C20DA}" type="slidenum">
              <a:rPr lang="en-US"/>
              <a:pPr/>
              <a:t>18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772" y="4343401"/>
            <a:ext cx="503045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3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6E57F-65A4-4DD4-8906-AF6578A64FB2}" type="slidenum">
              <a:rPr lang="en-US"/>
              <a:pPr/>
              <a:t>19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94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21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77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22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44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23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02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45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95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27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246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28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Apply</a:t>
            </a:r>
            <a:r>
              <a:rPr lang="en-US" baseline="0" dirty="0" smtClean="0"/>
              <a:t> projection?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01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571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29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9952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30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301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9D0B4B-A99C-4EA3-BB61-D5CE1032B3EB}" type="slidenum">
              <a:rPr lang="en-US"/>
              <a:pPr/>
              <a:t>46</a:t>
            </a:fld>
            <a:endParaRPr lang="en-U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56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BF1F8-ED5A-425B-853D-68E023615F06}" type="slidenum">
              <a:rPr lang="en-US"/>
              <a:pPr/>
              <a:t>47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11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BF1F8-ED5A-425B-853D-68E023615F06}" type="slidenum">
              <a:rPr lang="en-US"/>
              <a:pPr/>
              <a:t>48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775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6A1E7-D163-48F1-B323-726834F1BCA6}" type="slidenum">
              <a:rPr lang="en-US"/>
              <a:pPr/>
              <a:t>49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432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6A1E7-D163-48F1-B323-726834F1BCA6}" type="slidenum">
              <a:rPr lang="en-US"/>
              <a:pPr/>
              <a:t>50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820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0D662C-68B4-41D2-B634-ACFA1283DC81}" type="slidenum">
              <a:rPr lang="en-US"/>
              <a:pPr/>
              <a:t>51</a:t>
            </a:fld>
            <a:endParaRPr lang="en-US"/>
          </a:p>
        </p:txBody>
      </p:sp>
      <p:sp>
        <p:nvSpPr>
          <p:cNvPr id="2447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499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E48071-1762-407E-992A-3F778AEF61A8}" type="slidenum">
              <a:rPr lang="en-US"/>
              <a:pPr/>
              <a:t>52</a:t>
            </a:fld>
            <a:endParaRPr lang="en-U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761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F093F-2565-4BC4-88E5-437546BE3F98}" type="slidenum">
              <a:rPr lang="en-US"/>
              <a:pPr/>
              <a:t>53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8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540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12AF0-E292-4706-98CF-7E02414A8168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28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71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28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D7EEC-0E4C-4CB8-99FF-E1DCDDDFF694}" type="slidenum">
              <a:rPr lang="en-US"/>
              <a:pPr/>
              <a:t>8</a:t>
            </a:fld>
            <a:endParaRPr lang="en-US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90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D7EEC-0E4C-4CB8-99FF-E1DCDDDFF694}" type="slidenum">
              <a:rPr lang="en-US"/>
              <a:pPr/>
              <a:t>9</a:t>
            </a:fld>
            <a:endParaRPr lang="en-US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84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key cannot reference two product.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FC2BF-AFBC-2D4F-9C77-81B715142B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01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2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4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9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3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8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5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3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5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6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1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1FEA7-45D8-2D44-B4D3-34CB831CBB98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8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60.png"/><Relationship Id="rId6" Type="http://schemas.openxmlformats.org/officeDocument/2006/relationships/image" Target="../media/image14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6" Type="http://schemas.openxmlformats.org/officeDocument/2006/relationships/image" Target="../media/image14.png"/><Relationship Id="rId7" Type="http://schemas.openxmlformats.org/officeDocument/2006/relationships/image" Target="../media/image5.png"/><Relationship Id="rId8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009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Lecture 2 (cont’d) &amp; Lecture 3:</a:t>
            </a:r>
            <a:br>
              <a:rPr lang="en-US" dirty="0" smtClean="0"/>
            </a:br>
            <a:r>
              <a:rPr lang="en-US" dirty="0" smtClean="0"/>
              <a:t>Advanced SQL </a:t>
            </a:r>
            <a:r>
              <a:rPr lang="mr-IN" dirty="0" smtClean="0"/>
              <a:t>–</a:t>
            </a:r>
            <a:r>
              <a:rPr lang="en-US" dirty="0" smtClean="0"/>
              <a:t> Part 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Foreign Keys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11825" y="2092607"/>
            <a:ext cx="11560385" cy="39395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19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19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19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19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19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StockPrice</a:t>
            </a:r>
            <a:r>
              <a:rPr lang="en-US" sz="19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19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float,</a:t>
            </a:r>
            <a:r>
              <a:rPr lang="en-US" sz="19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Country: </a:t>
            </a:r>
            <a:r>
              <a:rPr lang="en-US" sz="19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19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19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19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19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19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19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Price: </a:t>
            </a:r>
            <a:r>
              <a:rPr lang="en-US" sz="19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float, </a:t>
            </a:r>
            <a:r>
              <a:rPr lang="en-US" sz="19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Category: </a:t>
            </a:r>
            <a:r>
              <a:rPr lang="en-US" sz="19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1900" i="1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Manufacturer</a:t>
            </a:r>
            <a:r>
              <a:rPr lang="en-US" sz="19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string</a:t>
            </a:r>
            <a:r>
              <a:rPr lang="en-US" sz="19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Product(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 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VARCHAR(100)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price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	FLOAT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category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	VARCHAR(100)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manufacturer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VARCHAR(100)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PRIMARY KEY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manufacturer),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FOREIGN KEY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(manufacturer)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REFERENCES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430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11826" y="5881639"/>
            <a:ext cx="4114800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400" dirty="0" smtClean="0"/>
              <a:t>Can we do this? What would be the problem?</a:t>
            </a:r>
            <a:endParaRPr lang="en-US" sz="24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25285"/>
            <a:ext cx="10515600" cy="1325563"/>
          </a:xfrm>
        </p:spPr>
        <p:txBody>
          <a:bodyPr/>
          <a:lstStyle/>
          <a:p>
            <a:r>
              <a:rPr lang="en-US" dirty="0" smtClean="0"/>
              <a:t>Declaring Foreign Keys</a:t>
            </a:r>
            <a:endParaRPr lang="en-US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11826" y="1194602"/>
            <a:ext cx="10406142" cy="447814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19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 </a:t>
            </a:r>
            <a:r>
              <a:rPr lang="en-US" sz="1900" dirty="0" smtClean="0">
                <a:latin typeface="Menlo" charset="0"/>
                <a:ea typeface="Menlo" charset="0"/>
                <a:cs typeface="Menlo" charset="0"/>
              </a:rPr>
              <a:t>Company(</a:t>
            </a:r>
          </a:p>
          <a:p>
            <a:pPr eaLnBrk="0" hangingPunct="0"/>
            <a:r>
              <a:rPr lang="en-US" sz="19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900" dirty="0" err="1" smtClean="0"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1900" dirty="0" smtClean="0">
                <a:latin typeface="Menlo" charset="0"/>
                <a:ea typeface="Menlo" charset="0"/>
                <a:cs typeface="Menlo" charset="0"/>
              </a:rPr>
              <a:t>	 	</a:t>
            </a:r>
            <a:r>
              <a:rPr lang="en-US" sz="19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VARCHAR(100)</a:t>
            </a:r>
            <a:r>
              <a:rPr lang="en-US" sz="19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19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900" dirty="0" err="1" smtClean="0">
                <a:latin typeface="Menlo" charset="0"/>
                <a:ea typeface="Menlo" charset="0"/>
                <a:cs typeface="Menlo" charset="0"/>
              </a:rPr>
              <a:t>stockprice</a:t>
            </a:r>
            <a:r>
              <a:rPr lang="en-US" sz="19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	FLOAT</a:t>
            </a:r>
            <a:r>
              <a:rPr lang="en-US" sz="19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19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900" dirty="0" smtClean="0">
                <a:latin typeface="Menlo" charset="0"/>
                <a:ea typeface="Menlo" charset="0"/>
                <a:cs typeface="Menlo" charset="0"/>
              </a:rPr>
              <a:t>country</a:t>
            </a:r>
            <a:r>
              <a:rPr lang="en-US" sz="19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	VARCHAR(100)</a:t>
            </a:r>
            <a:r>
              <a:rPr lang="en-US" sz="19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19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9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PRIMARY KEY </a:t>
            </a:r>
            <a:r>
              <a:rPr lang="en-US" sz="19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900" dirty="0" err="1" smtClean="0"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1900" dirty="0" smtClean="0">
                <a:latin typeface="Menlo" charset="0"/>
                <a:ea typeface="Menlo" charset="0"/>
                <a:cs typeface="Menlo" charset="0"/>
              </a:rPr>
              <a:t>),</a:t>
            </a:r>
          </a:p>
          <a:p>
            <a:pPr eaLnBrk="0" hangingPunct="0"/>
            <a:r>
              <a:rPr lang="en-US" sz="19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9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FOREIGN KEY</a:t>
            </a:r>
            <a:r>
              <a:rPr lang="en-US" sz="19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9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900" dirty="0" err="1" smtClean="0"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1900" dirty="0" smtClean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en-US" sz="19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REFERENCES</a:t>
            </a:r>
            <a:r>
              <a:rPr lang="en-US" sz="19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900" dirty="0" smtClean="0"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19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1900" dirty="0" smtClean="0">
                <a:latin typeface="Menlo" charset="0"/>
                <a:ea typeface="Menlo" charset="0"/>
                <a:cs typeface="Menlo" charset="0"/>
              </a:rPr>
              <a:t>, manufacturer)</a:t>
            </a:r>
          </a:p>
          <a:p>
            <a:pPr eaLnBrk="0" hangingPunct="0"/>
            <a:r>
              <a:rPr lang="en-US" sz="1900" dirty="0" smtClean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endParaRPr lang="en-US" sz="19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19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 </a:t>
            </a:r>
            <a:r>
              <a:rPr lang="en-US" sz="1900" dirty="0">
                <a:latin typeface="Menlo" charset="0"/>
                <a:ea typeface="Menlo" charset="0"/>
                <a:cs typeface="Menlo" charset="0"/>
              </a:rPr>
              <a:t>Product(</a:t>
            </a:r>
          </a:p>
          <a:p>
            <a:pPr eaLnBrk="0" hangingPunct="0"/>
            <a:r>
              <a:rPr lang="en-US" sz="19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9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1900" dirty="0">
                <a:latin typeface="Menlo" charset="0"/>
                <a:ea typeface="Menlo" charset="0"/>
                <a:cs typeface="Menlo" charset="0"/>
              </a:rPr>
              <a:t>	 	</a:t>
            </a:r>
            <a:r>
              <a:rPr lang="en-US" sz="19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VARCHAR(100)</a:t>
            </a:r>
            <a:r>
              <a:rPr lang="en-US" sz="19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19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900" dirty="0">
                <a:latin typeface="Menlo" charset="0"/>
                <a:ea typeface="Menlo" charset="0"/>
                <a:cs typeface="Menlo" charset="0"/>
              </a:rPr>
              <a:t>price</a:t>
            </a:r>
            <a:r>
              <a:rPr lang="en-US" sz="19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	 	FLOAT</a:t>
            </a:r>
            <a:r>
              <a:rPr lang="en-US" sz="19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19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900" dirty="0">
                <a:latin typeface="Menlo" charset="0"/>
                <a:ea typeface="Menlo" charset="0"/>
                <a:cs typeface="Menlo" charset="0"/>
              </a:rPr>
              <a:t>category</a:t>
            </a:r>
            <a:r>
              <a:rPr lang="en-US" sz="19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	VARCHAR(100)</a:t>
            </a:r>
            <a:r>
              <a:rPr lang="en-US" sz="19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19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900" dirty="0">
                <a:latin typeface="Menlo" charset="0"/>
                <a:ea typeface="Menlo" charset="0"/>
                <a:cs typeface="Menlo" charset="0"/>
              </a:rPr>
              <a:t>manufacturer</a:t>
            </a:r>
            <a:r>
              <a:rPr lang="en-US" sz="19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VARCHAR(100)</a:t>
            </a:r>
            <a:r>
              <a:rPr lang="en-US" sz="19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19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PRIMARY KEY </a:t>
            </a:r>
            <a:r>
              <a:rPr lang="en-US" sz="19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9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1900" dirty="0">
                <a:latin typeface="Menlo" charset="0"/>
                <a:ea typeface="Menlo" charset="0"/>
                <a:cs typeface="Menlo" charset="0"/>
              </a:rPr>
              <a:t>, manufacturer</a:t>
            </a:r>
            <a:r>
              <a:rPr lang="en-US" sz="1900" dirty="0" smtClean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1900" dirty="0" smtClean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19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7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5285"/>
            <a:ext cx="10515600" cy="1325563"/>
          </a:xfrm>
        </p:spPr>
        <p:txBody>
          <a:bodyPr/>
          <a:lstStyle/>
          <a:p>
            <a:r>
              <a:rPr lang="en-US" dirty="0" smtClean="0"/>
              <a:t>Declaring Foreign Keys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11826" y="1194602"/>
            <a:ext cx="10406142" cy="447814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19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 </a:t>
            </a:r>
            <a:r>
              <a:rPr lang="en-US" sz="1900" dirty="0" smtClean="0">
                <a:latin typeface="Menlo" charset="0"/>
                <a:ea typeface="Menlo" charset="0"/>
                <a:cs typeface="Menlo" charset="0"/>
              </a:rPr>
              <a:t>Company(</a:t>
            </a:r>
          </a:p>
          <a:p>
            <a:pPr eaLnBrk="0" hangingPunct="0"/>
            <a:r>
              <a:rPr lang="en-US" sz="19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900" dirty="0" err="1" smtClean="0"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1900" dirty="0" smtClean="0">
                <a:latin typeface="Menlo" charset="0"/>
                <a:ea typeface="Menlo" charset="0"/>
                <a:cs typeface="Menlo" charset="0"/>
              </a:rPr>
              <a:t>	 	</a:t>
            </a:r>
            <a:r>
              <a:rPr lang="en-US" sz="19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VARCHAR(100)</a:t>
            </a:r>
            <a:r>
              <a:rPr lang="en-US" sz="19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19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900" dirty="0" err="1" smtClean="0">
                <a:latin typeface="Menlo" charset="0"/>
                <a:ea typeface="Menlo" charset="0"/>
                <a:cs typeface="Menlo" charset="0"/>
              </a:rPr>
              <a:t>stockprice</a:t>
            </a:r>
            <a:r>
              <a:rPr lang="en-US" sz="19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	FLOAT</a:t>
            </a:r>
            <a:r>
              <a:rPr lang="en-US" sz="19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19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900" dirty="0" smtClean="0">
                <a:latin typeface="Menlo" charset="0"/>
                <a:ea typeface="Menlo" charset="0"/>
                <a:cs typeface="Menlo" charset="0"/>
              </a:rPr>
              <a:t>country</a:t>
            </a:r>
            <a:r>
              <a:rPr lang="en-US" sz="19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	VARCHAR(100)</a:t>
            </a:r>
            <a:r>
              <a:rPr lang="en-US" sz="19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19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9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PRIMARY KEY </a:t>
            </a:r>
            <a:r>
              <a:rPr lang="en-US" sz="19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900" dirty="0" err="1" smtClean="0"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1900" dirty="0" smtClean="0">
                <a:latin typeface="Menlo" charset="0"/>
                <a:ea typeface="Menlo" charset="0"/>
                <a:cs typeface="Menlo" charset="0"/>
              </a:rPr>
              <a:t>),</a:t>
            </a:r>
          </a:p>
          <a:p>
            <a:pPr eaLnBrk="0" hangingPunct="0"/>
            <a:r>
              <a:rPr lang="en-US" sz="19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9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FOREIGN KEY</a:t>
            </a:r>
            <a:r>
              <a:rPr lang="en-US" sz="19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9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900" dirty="0" err="1" smtClean="0"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1900" dirty="0" smtClean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en-US" sz="19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REFERENCES</a:t>
            </a:r>
            <a:r>
              <a:rPr lang="en-US" sz="19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900" dirty="0" smtClean="0"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19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1900" dirty="0" smtClean="0">
                <a:latin typeface="Menlo" charset="0"/>
                <a:ea typeface="Menlo" charset="0"/>
                <a:cs typeface="Menlo" charset="0"/>
              </a:rPr>
              <a:t>, manufacturer)</a:t>
            </a:r>
          </a:p>
          <a:p>
            <a:pPr eaLnBrk="0" hangingPunct="0"/>
            <a:r>
              <a:rPr lang="en-US" sz="1900" dirty="0" smtClean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endParaRPr lang="en-US" sz="19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19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 </a:t>
            </a:r>
            <a:r>
              <a:rPr lang="en-US" sz="1900" dirty="0">
                <a:latin typeface="Menlo" charset="0"/>
                <a:ea typeface="Menlo" charset="0"/>
                <a:cs typeface="Menlo" charset="0"/>
              </a:rPr>
              <a:t>Product(</a:t>
            </a:r>
          </a:p>
          <a:p>
            <a:pPr eaLnBrk="0" hangingPunct="0"/>
            <a:r>
              <a:rPr lang="en-US" sz="19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9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1900" dirty="0">
                <a:latin typeface="Menlo" charset="0"/>
                <a:ea typeface="Menlo" charset="0"/>
                <a:cs typeface="Menlo" charset="0"/>
              </a:rPr>
              <a:t>	 	</a:t>
            </a:r>
            <a:r>
              <a:rPr lang="en-US" sz="19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VARCHAR(100)</a:t>
            </a:r>
            <a:r>
              <a:rPr lang="en-US" sz="19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19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900" dirty="0">
                <a:latin typeface="Menlo" charset="0"/>
                <a:ea typeface="Menlo" charset="0"/>
                <a:cs typeface="Menlo" charset="0"/>
              </a:rPr>
              <a:t>price</a:t>
            </a:r>
            <a:r>
              <a:rPr lang="en-US" sz="19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	 	FLOAT</a:t>
            </a:r>
            <a:r>
              <a:rPr lang="en-US" sz="19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19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900" dirty="0">
                <a:latin typeface="Menlo" charset="0"/>
                <a:ea typeface="Menlo" charset="0"/>
                <a:cs typeface="Menlo" charset="0"/>
              </a:rPr>
              <a:t>category</a:t>
            </a:r>
            <a:r>
              <a:rPr lang="en-US" sz="19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	VARCHAR(100)</a:t>
            </a:r>
            <a:r>
              <a:rPr lang="en-US" sz="19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19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900" dirty="0">
                <a:latin typeface="Menlo" charset="0"/>
                <a:ea typeface="Menlo" charset="0"/>
                <a:cs typeface="Menlo" charset="0"/>
              </a:rPr>
              <a:t>manufacturer</a:t>
            </a:r>
            <a:r>
              <a:rPr lang="en-US" sz="19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VARCHAR(100)</a:t>
            </a:r>
            <a:r>
              <a:rPr lang="en-US" sz="19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19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PRIMARY KEY </a:t>
            </a:r>
            <a:r>
              <a:rPr lang="en-US" sz="19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9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1900" dirty="0">
                <a:latin typeface="Menlo" charset="0"/>
                <a:ea typeface="Menlo" charset="0"/>
                <a:cs typeface="Menlo" charset="0"/>
              </a:rPr>
              <a:t>, manufacturer</a:t>
            </a:r>
            <a:r>
              <a:rPr lang="en-US" sz="1900" dirty="0" smtClean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1900" dirty="0" smtClean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19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30084" y="5856691"/>
            <a:ext cx="631234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We can have products without a registered company! Bad design! We’ll see more next week.</a:t>
            </a:r>
            <a:endParaRPr lang="en-US" sz="2400" i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1826" y="5881639"/>
            <a:ext cx="4114800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400" dirty="0" smtClean="0"/>
              <a:t>Can we do this? What would be the problem?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761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25285"/>
            <a:ext cx="10515600" cy="1325563"/>
          </a:xfrm>
        </p:spPr>
        <p:txBody>
          <a:bodyPr/>
          <a:lstStyle/>
          <a:p>
            <a:r>
              <a:rPr lang="en-US" dirty="0" smtClean="0"/>
              <a:t>Declaring Foreign Keys</a:t>
            </a:r>
            <a:endParaRPr lang="en-US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11826" y="1194602"/>
            <a:ext cx="10406142" cy="447814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19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 </a:t>
            </a:r>
            <a:r>
              <a:rPr lang="en-US" sz="1900" dirty="0" smtClean="0">
                <a:latin typeface="Menlo" charset="0"/>
                <a:ea typeface="Menlo" charset="0"/>
                <a:cs typeface="Menlo" charset="0"/>
              </a:rPr>
              <a:t>Company(</a:t>
            </a:r>
          </a:p>
          <a:p>
            <a:pPr eaLnBrk="0" hangingPunct="0"/>
            <a:r>
              <a:rPr lang="en-US" sz="19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900" dirty="0" err="1" smtClean="0"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1900" dirty="0" smtClean="0">
                <a:latin typeface="Menlo" charset="0"/>
                <a:ea typeface="Menlo" charset="0"/>
                <a:cs typeface="Menlo" charset="0"/>
              </a:rPr>
              <a:t>	 	</a:t>
            </a:r>
            <a:r>
              <a:rPr lang="en-US" sz="19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VARCHAR(100)</a:t>
            </a:r>
            <a:r>
              <a:rPr lang="en-US" sz="19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19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900" dirty="0" err="1" smtClean="0">
                <a:latin typeface="Menlo" charset="0"/>
                <a:ea typeface="Menlo" charset="0"/>
                <a:cs typeface="Menlo" charset="0"/>
              </a:rPr>
              <a:t>stockprice</a:t>
            </a:r>
            <a:r>
              <a:rPr lang="en-US" sz="19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	FLOAT</a:t>
            </a:r>
            <a:r>
              <a:rPr lang="en-US" sz="19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19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900" dirty="0" smtClean="0">
                <a:latin typeface="Menlo" charset="0"/>
                <a:ea typeface="Menlo" charset="0"/>
                <a:cs typeface="Menlo" charset="0"/>
              </a:rPr>
              <a:t>country</a:t>
            </a:r>
            <a:r>
              <a:rPr lang="en-US" sz="19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	VARCHAR(100)</a:t>
            </a:r>
            <a:r>
              <a:rPr lang="en-US" sz="19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19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9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PRIMARY KEY </a:t>
            </a:r>
            <a:r>
              <a:rPr lang="en-US" sz="19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900" dirty="0" err="1" smtClean="0"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1900" dirty="0" smtClean="0">
                <a:latin typeface="Menlo" charset="0"/>
                <a:ea typeface="Menlo" charset="0"/>
                <a:cs typeface="Menlo" charset="0"/>
              </a:rPr>
              <a:t>),</a:t>
            </a:r>
          </a:p>
          <a:p>
            <a:pPr eaLnBrk="0" hangingPunct="0"/>
            <a:r>
              <a:rPr lang="en-US" sz="19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9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FOREIGN KEY</a:t>
            </a:r>
            <a:r>
              <a:rPr lang="en-US" sz="19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9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900" dirty="0" err="1" smtClean="0"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1900" dirty="0" smtClean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en-US" sz="19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REFERENCES</a:t>
            </a:r>
            <a:r>
              <a:rPr lang="en-US" sz="19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900" dirty="0" smtClean="0"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19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1900" dirty="0" smtClean="0">
                <a:latin typeface="Menlo" charset="0"/>
                <a:ea typeface="Menlo" charset="0"/>
                <a:cs typeface="Menlo" charset="0"/>
              </a:rPr>
              <a:t>, manufacturer)</a:t>
            </a:r>
          </a:p>
          <a:p>
            <a:pPr eaLnBrk="0" hangingPunct="0"/>
            <a:r>
              <a:rPr lang="en-US" sz="1900" dirty="0" smtClean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endParaRPr lang="en-US" sz="19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19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 </a:t>
            </a:r>
            <a:r>
              <a:rPr lang="en-US" sz="1900" dirty="0">
                <a:latin typeface="Menlo" charset="0"/>
                <a:ea typeface="Menlo" charset="0"/>
                <a:cs typeface="Menlo" charset="0"/>
              </a:rPr>
              <a:t>Product(</a:t>
            </a:r>
          </a:p>
          <a:p>
            <a:pPr eaLnBrk="0" hangingPunct="0"/>
            <a:r>
              <a:rPr lang="en-US" sz="19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9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1900" dirty="0">
                <a:latin typeface="Menlo" charset="0"/>
                <a:ea typeface="Menlo" charset="0"/>
                <a:cs typeface="Menlo" charset="0"/>
              </a:rPr>
              <a:t>	 	</a:t>
            </a:r>
            <a:r>
              <a:rPr lang="en-US" sz="19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VARCHAR(100)</a:t>
            </a:r>
            <a:r>
              <a:rPr lang="en-US" sz="19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19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900" dirty="0">
                <a:latin typeface="Menlo" charset="0"/>
                <a:ea typeface="Menlo" charset="0"/>
                <a:cs typeface="Menlo" charset="0"/>
              </a:rPr>
              <a:t>price</a:t>
            </a:r>
            <a:r>
              <a:rPr lang="en-US" sz="19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	 	FLOAT</a:t>
            </a:r>
            <a:r>
              <a:rPr lang="en-US" sz="19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19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900" dirty="0">
                <a:latin typeface="Menlo" charset="0"/>
                <a:ea typeface="Menlo" charset="0"/>
                <a:cs typeface="Menlo" charset="0"/>
              </a:rPr>
              <a:t>category</a:t>
            </a:r>
            <a:r>
              <a:rPr lang="en-US" sz="19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	VARCHAR(100)</a:t>
            </a:r>
            <a:r>
              <a:rPr lang="en-US" sz="19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19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900" dirty="0">
                <a:latin typeface="Menlo" charset="0"/>
                <a:ea typeface="Menlo" charset="0"/>
                <a:cs typeface="Menlo" charset="0"/>
              </a:rPr>
              <a:t>manufacturer</a:t>
            </a:r>
            <a:r>
              <a:rPr lang="en-US" sz="19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VARCHAR(100)</a:t>
            </a:r>
            <a:r>
              <a:rPr lang="en-US" sz="19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19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PRIMARY KEY </a:t>
            </a:r>
            <a:r>
              <a:rPr lang="en-US" sz="19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9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1900" dirty="0">
                <a:latin typeface="Menlo" charset="0"/>
                <a:ea typeface="Menlo" charset="0"/>
                <a:cs typeface="Menlo" charset="0"/>
              </a:rPr>
              <a:t>, manufacturer</a:t>
            </a:r>
            <a:r>
              <a:rPr lang="en-US" sz="1900" dirty="0" smtClean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1900" dirty="0" smtClean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1900" dirty="0"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22514" y="914400"/>
            <a:ext cx="10511140" cy="503855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22514" y="858439"/>
            <a:ext cx="10515600" cy="509451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1826" y="5812062"/>
            <a:ext cx="11208197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f </a:t>
            </a:r>
            <a:r>
              <a:rPr lang="en-US" sz="2800" dirty="0"/>
              <a:t>the </a:t>
            </a:r>
            <a:r>
              <a:rPr lang="en-US" sz="2800" b="1" dirty="0"/>
              <a:t>primary key</a:t>
            </a:r>
            <a:r>
              <a:rPr lang="en-US" sz="2800" dirty="0"/>
              <a:t> is a set of columns (a </a:t>
            </a:r>
            <a:r>
              <a:rPr lang="en-US" sz="2800" b="1" dirty="0"/>
              <a:t>composite key</a:t>
            </a:r>
            <a:r>
              <a:rPr lang="en-US" sz="2800" dirty="0"/>
              <a:t>), then the </a:t>
            </a:r>
            <a:r>
              <a:rPr lang="en-US" sz="2800" b="1" dirty="0"/>
              <a:t>foreign key</a:t>
            </a:r>
            <a:r>
              <a:rPr lang="en-US" sz="2800" dirty="0"/>
              <a:t> also must be a set of columns that corresponds to the </a:t>
            </a:r>
            <a:r>
              <a:rPr lang="en-US" sz="2800" b="1" dirty="0"/>
              <a:t>composite key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966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6484-5FE9-4B9D-AD26-033FE1A8F5C0}" type="slidenum">
              <a:rPr lang="en-US"/>
              <a:pPr/>
              <a:t>14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229600" cy="1143000"/>
          </a:xfrm>
        </p:spPr>
        <p:txBody>
          <a:bodyPr/>
          <a:lstStyle/>
          <a:p>
            <a:r>
              <a:rPr lang="en-US" dirty="0"/>
              <a:t>Joins</a:t>
            </a:r>
          </a:p>
        </p:txBody>
      </p:sp>
      <p:graphicFrame>
        <p:nvGraphicFramePr>
          <p:cNvPr id="156742" name="Group 70"/>
          <p:cNvGraphicFramePr>
            <a:graphicFrameLocks noGrp="1"/>
          </p:cNvGraphicFramePr>
          <p:nvPr>
            <p:extLst/>
          </p:nvPr>
        </p:nvGraphicFramePr>
        <p:xfrm>
          <a:off x="1524000" y="1708151"/>
          <a:ext cx="5029200" cy="2456793"/>
        </p:xfrm>
        <a:graphic>
          <a:graphicData uri="http://schemas.openxmlformats.org/drawingml/2006/table">
            <a:tbl>
              <a:tblPr/>
              <a:tblGrid>
                <a:gridCol w="1600200"/>
                <a:gridCol w="762000"/>
                <a:gridCol w="1524000"/>
                <a:gridCol w="1143000"/>
              </a:tblGrid>
              <a:tr h="3788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89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08" name="Text Box 36"/>
          <p:cNvSpPr txBox="1">
            <a:spLocks noChangeArrowheads="1"/>
          </p:cNvSpPr>
          <p:nvPr/>
        </p:nvSpPr>
        <p:spPr bwMode="auto">
          <a:xfrm>
            <a:off x="1524000" y="1244478"/>
            <a:ext cx="1164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6709" name="Text Box 37"/>
          <p:cNvSpPr txBox="1">
            <a:spLocks noChangeArrowheads="1"/>
          </p:cNvSpPr>
          <p:nvPr/>
        </p:nvSpPr>
        <p:spPr bwMode="auto">
          <a:xfrm>
            <a:off x="9347067" y="1489841"/>
            <a:ext cx="13644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6743" name="Group 71"/>
          <p:cNvGraphicFramePr>
            <a:graphicFrameLocks noGrp="1"/>
          </p:cNvGraphicFramePr>
          <p:nvPr>
            <p:extLst/>
          </p:nvPr>
        </p:nvGraphicFramePr>
        <p:xfrm>
          <a:off x="6858000" y="1936751"/>
          <a:ext cx="3810000" cy="1845129"/>
        </p:xfrm>
        <a:graphic>
          <a:graphicData uri="http://schemas.openxmlformats.org/drawingml/2006/table">
            <a:tbl>
              <a:tblPr/>
              <a:tblGrid>
                <a:gridCol w="1371600"/>
                <a:gridCol w="914400"/>
                <a:gridCol w="1524000"/>
              </a:tblGrid>
              <a:tr h="4408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785" name="Group 113"/>
          <p:cNvGraphicFramePr>
            <a:graphicFrameLocks noGrp="1"/>
          </p:cNvGraphicFramePr>
          <p:nvPr>
            <p:extLst/>
          </p:nvPr>
        </p:nvGraphicFramePr>
        <p:xfrm>
          <a:off x="6858000" y="5441950"/>
          <a:ext cx="3810000" cy="914400"/>
        </p:xfrm>
        <a:graphic>
          <a:graphicData uri="http://schemas.openxmlformats.org/drawingml/2006/table">
            <a:tbl>
              <a:tblPr/>
              <a:tblGrid>
                <a:gridCol w="2171700"/>
                <a:gridCol w="1638300"/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86" name="AutoShape 114"/>
          <p:cNvSpPr>
            <a:spLocks noChangeArrowheads="1"/>
          </p:cNvSpPr>
          <p:nvPr/>
        </p:nvSpPr>
        <p:spPr bwMode="auto">
          <a:xfrm>
            <a:off x="8559282" y="4146550"/>
            <a:ext cx="366960" cy="458629"/>
          </a:xfrm>
          <a:prstGeom prst="down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0" name="Elbow Connector 19"/>
          <p:cNvCxnSpPr/>
          <p:nvPr/>
        </p:nvCxnSpPr>
        <p:spPr>
          <a:xfrm rot="16200000" flipH="1">
            <a:off x="6515100" y="2279650"/>
            <a:ext cx="381000" cy="3048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553200" y="2622550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6553200" y="3155950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flipV="1">
            <a:off x="6553200" y="3536950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1524000" y="4725134"/>
            <a:ext cx="4493538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</p:spTree>
    <p:extLst>
      <p:ext uri="{BB962C8B-B14F-4D97-AF65-F5344CB8AC3E}">
        <p14:creationId xmlns:p14="http://schemas.microsoft.com/office/powerpoint/2010/main" val="54021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SQL semantics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648901" y="1443866"/>
            <a:ext cx="289560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R.A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S.B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74813" y="2590773"/>
          <a:ext cx="6096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74813" y="4511013"/>
          <a:ext cx="990600" cy="20726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57200"/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283532" y="2972853"/>
          <a:ext cx="1447800" cy="36271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 bwMode="auto">
          <a:xfrm>
            <a:off x="2783744" y="4358167"/>
            <a:ext cx="956042" cy="496555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58489" y="3368013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Cross Product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8033661" y="4801870"/>
          <a:ext cx="14478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Right Arrow 15"/>
          <p:cNvSpPr/>
          <p:nvPr/>
        </p:nvSpPr>
        <p:spPr bwMode="auto">
          <a:xfrm>
            <a:off x="7041414" y="1849845"/>
            <a:ext cx="1021646" cy="458859"/>
          </a:xfrm>
          <a:prstGeom prst="rightArrow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559973" y="1460152"/>
          <a:ext cx="5334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>
            <a:off x="1889213" y="2436195"/>
            <a:ext cx="576944" cy="43405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 bwMode="auto">
          <a:xfrm rot="16200000">
            <a:off x="8508990" y="3591539"/>
            <a:ext cx="625778" cy="481649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93374" y="3416864"/>
            <a:ext cx="1562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Apply </a:t>
            </a:r>
            <a:r>
              <a:rPr lang="en-US" sz="2400" dirty="0" smtClean="0">
                <a:latin typeface="+mj-lt"/>
              </a:rPr>
              <a:t>Projection</a:t>
            </a:r>
            <a:endParaRPr lang="en-US" sz="2400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3" name="Right Arrow 22"/>
          <p:cNvSpPr/>
          <p:nvPr/>
        </p:nvSpPr>
        <p:spPr bwMode="auto">
          <a:xfrm>
            <a:off x="6489229" y="5328730"/>
            <a:ext cx="956042" cy="496555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81068" y="3900801"/>
            <a:ext cx="1761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Apply Selections / Conditions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70103" y="1381851"/>
            <a:ext cx="156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+mj-lt"/>
              </a:rPr>
              <a:t>Output</a:t>
            </a: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676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6" grpId="0" animBg="1"/>
      <p:bldP spid="7" grpId="0" animBg="1"/>
      <p:bldP spid="20" grpId="0" animBg="1"/>
      <p:bldP spid="21" grpId="0"/>
      <p:bldP spid="23" grpId="0" animBg="1"/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the </a:t>
            </a:r>
            <a:r>
              <a:rPr lang="en-US" b="1" i="1" dirty="0" smtClean="0"/>
              <a:t>semantics</a:t>
            </a:r>
            <a:r>
              <a:rPr lang="en-US" dirty="0" smtClean="0"/>
              <a:t> of a join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808730" y="675025"/>
            <a:ext cx="289560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R.A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S.B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875105" y="1888246"/>
            <a:ext cx="4478695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Recall: Cross product (A X B) is the set of all unique tuples in A,B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Ex: {</a:t>
            </a:r>
            <a:r>
              <a:rPr lang="en-US" dirty="0" err="1" smtClean="0">
                <a:latin typeface="+mj-lt"/>
              </a:rPr>
              <a:t>a,b,c</a:t>
            </a:r>
            <a:r>
              <a:rPr lang="en-US" dirty="0" smtClean="0">
                <a:latin typeface="+mj-lt"/>
              </a:rPr>
              <a:t>} X {1,2} </a:t>
            </a:r>
          </a:p>
          <a:p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= {(a,1), (a,2), (b,1), (b,2), (c,1), (c,2)}</a:t>
            </a:r>
            <a:endParaRPr lang="en-US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75105" y="3693743"/>
            <a:ext cx="150781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= Filtering!</a:t>
            </a:r>
            <a:endParaRPr lang="en-US" sz="2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75105" y="4793117"/>
            <a:ext cx="35418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= Returning only </a:t>
            </a:r>
            <a:r>
              <a:rPr lang="en-US" sz="2000" i="1" dirty="0" smtClean="0">
                <a:latin typeface="+mj-lt"/>
              </a:rPr>
              <a:t>some</a:t>
            </a:r>
            <a:r>
              <a:rPr lang="en-US" sz="2000" dirty="0" smtClean="0">
                <a:latin typeface="+mj-lt"/>
              </a:rPr>
              <a:t> attributes</a:t>
            </a:r>
            <a:endParaRPr lang="en-US" sz="20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21575" y="6013589"/>
            <a:ext cx="634885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Remembering this order is critical to understanding the output of certain queries (see later on…)</a:t>
            </a:r>
            <a:endParaRPr lang="en-US" sz="20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23731" y="1991625"/>
                <a:ext cx="6979298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800" dirty="0" smtClean="0"/>
                  <a:t>Take </a:t>
                </a:r>
                <a:r>
                  <a:rPr lang="en-US" sz="2800" b="1" dirty="0" smtClean="0"/>
                  <a:t>cross product</a:t>
                </a:r>
                <a:r>
                  <a:rPr lang="en-US" sz="2800" dirty="0"/>
                  <a:t>:</a:t>
                </a:r>
                <a:endParaRPr lang="en-US" sz="2800" b="0" i="1" dirty="0" smtClean="0">
                  <a:latin typeface="Cambria Math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</m:oMath>
                  </m:oMathPara>
                </a14:m>
                <a:endParaRPr lang="en-US" sz="20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Apply </a:t>
                </a:r>
                <a:r>
                  <a:rPr lang="en-US" sz="2800" b="1" dirty="0" smtClean="0">
                    <a:ea typeface="Cambria Math" charset="0"/>
                    <a:cs typeface="Cambria Math" charset="0"/>
                  </a:rPr>
                  <a:t>selections / conditions</a:t>
                </a: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:</a:t>
                </a:r>
                <a:endParaRPr lang="en-US" sz="28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==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sz="20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Apply </a:t>
                </a:r>
                <a:r>
                  <a:rPr lang="en-US" sz="2800" b="1" dirty="0" smtClean="0">
                    <a:ea typeface="Cambria Math" charset="0"/>
                    <a:cs typeface="Cambria Math" charset="0"/>
                  </a:rPr>
                  <a:t>projections</a:t>
                </a: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 to get final output:</a:t>
                </a:r>
                <a:endParaRPr lang="en-US" sz="28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=(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,)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𝑓𝑜𝑟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</m:oMath>
                  </m:oMathPara>
                </a14:m>
                <a:endParaRPr lang="en-US" sz="2000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31" y="1991625"/>
                <a:ext cx="6979298" cy="36009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85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we say “semantics” not “execution order”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preceding slides show </a:t>
            </a:r>
            <a:r>
              <a:rPr lang="en-US" i="1" dirty="0" smtClean="0"/>
              <a:t>what a join means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 actually how the DBMS executes it under the covers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06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A909-642B-4A41-9DA8-4CA43674AC60}" type="slidenum">
              <a:rPr lang="en-US"/>
              <a:pPr/>
              <a:t>18</a:t>
            </a:fld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Subtlety about Joins</a:t>
            </a:r>
          </a:p>
        </p:txBody>
      </p:sp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4953000" y="2760008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2704714" y="3218829"/>
            <a:ext cx="6573819" cy="967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smtClean="0"/>
              <a:t>Find </a:t>
            </a:r>
            <a:r>
              <a:rPr lang="en-US" sz="2400" dirty="0"/>
              <a:t>all countries that manufacture some product in the ‘Gadgets’ category.</a:t>
            </a: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2233404" y="4523209"/>
            <a:ext cx="7725192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Country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Manufacturer=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Category=‘Gadgets’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705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2418221" y="1782787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6484-5FE9-4B9D-AD26-033FE1A8F5C0}" type="slidenum">
              <a:rPr lang="en-US"/>
              <a:pPr/>
              <a:t>19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 subtlety about Joins</a:t>
            </a:r>
            <a:endParaRPr lang="en-US" dirty="0"/>
          </a:p>
        </p:txBody>
      </p:sp>
      <p:graphicFrame>
        <p:nvGraphicFramePr>
          <p:cNvPr id="156742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849240"/>
              </p:ext>
            </p:extLst>
          </p:nvPr>
        </p:nvGraphicFramePr>
        <p:xfrm>
          <a:off x="1819835" y="1911884"/>
          <a:ext cx="4285129" cy="2055375"/>
        </p:xfrm>
        <a:graphic>
          <a:graphicData uri="http://schemas.openxmlformats.org/drawingml/2006/table">
            <a:tbl>
              <a:tblPr/>
              <a:tblGrid>
                <a:gridCol w="1363450"/>
                <a:gridCol w="649262"/>
                <a:gridCol w="1298524"/>
                <a:gridCol w="973893"/>
              </a:tblGrid>
              <a:tr h="3135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3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3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0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08" name="Text Box 36"/>
          <p:cNvSpPr txBox="1">
            <a:spLocks noChangeArrowheads="1"/>
          </p:cNvSpPr>
          <p:nvPr/>
        </p:nvSpPr>
        <p:spPr bwMode="auto">
          <a:xfrm>
            <a:off x="1819835" y="1424627"/>
            <a:ext cx="1164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6709" name="Text Box 37"/>
          <p:cNvSpPr txBox="1">
            <a:spLocks noChangeArrowheads="1"/>
          </p:cNvSpPr>
          <p:nvPr/>
        </p:nvSpPr>
        <p:spPr bwMode="auto">
          <a:xfrm>
            <a:off x="7112774" y="1450219"/>
            <a:ext cx="13644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6743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101723"/>
              </p:ext>
            </p:extLst>
          </p:nvPr>
        </p:nvGraphicFramePr>
        <p:xfrm>
          <a:off x="7124700" y="1933400"/>
          <a:ext cx="2705100" cy="1364178"/>
        </p:xfrm>
        <a:graphic>
          <a:graphicData uri="http://schemas.openxmlformats.org/drawingml/2006/table">
            <a:tbl>
              <a:tblPr/>
              <a:tblGrid>
                <a:gridCol w="973836"/>
                <a:gridCol w="649224"/>
                <a:gridCol w="1082040"/>
              </a:tblGrid>
              <a:tr h="326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785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787583"/>
              </p:ext>
            </p:extLst>
          </p:nvPr>
        </p:nvGraphicFramePr>
        <p:xfrm>
          <a:off x="7391400" y="4421326"/>
          <a:ext cx="2171700" cy="1371600"/>
        </p:xfrm>
        <a:graphic>
          <a:graphicData uri="http://schemas.openxmlformats.org/drawingml/2006/table">
            <a:tbl>
              <a:tblPr/>
              <a:tblGrid>
                <a:gridCol w="2171700"/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86" name="AutoShape 114"/>
          <p:cNvSpPr>
            <a:spLocks noChangeArrowheads="1"/>
          </p:cNvSpPr>
          <p:nvPr/>
        </p:nvSpPr>
        <p:spPr bwMode="auto">
          <a:xfrm>
            <a:off x="8293770" y="3630137"/>
            <a:ext cx="366960" cy="458629"/>
          </a:xfrm>
          <a:prstGeom prst="down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1" name="Elbow Connector 20"/>
          <p:cNvCxnSpPr/>
          <p:nvPr/>
        </p:nvCxnSpPr>
        <p:spPr>
          <a:xfrm flipV="1">
            <a:off x="6096000" y="2414763"/>
            <a:ext cx="1028700" cy="41717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6096000" y="2784677"/>
            <a:ext cx="1028700" cy="425255"/>
          </a:xfrm>
          <a:prstGeom prst="bentConnector3">
            <a:avLst>
              <a:gd name="adj1" fmla="val 6359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flipV="1">
            <a:off x="6096000" y="3122422"/>
            <a:ext cx="1028700" cy="567123"/>
          </a:xfrm>
          <a:prstGeom prst="bentConnector3">
            <a:avLst>
              <a:gd name="adj1" fmla="val 8660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03"/>
          <p:cNvSpPr>
            <a:spLocks noChangeArrowheads="1"/>
          </p:cNvSpPr>
          <p:nvPr/>
        </p:nvSpPr>
        <p:spPr bwMode="auto">
          <a:xfrm>
            <a:off x="1869518" y="4421326"/>
            <a:ext cx="4185761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Country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Manufacturer=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Category=‘Gadgets’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05000" y="5943600"/>
            <a:ext cx="4114800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400" dirty="0"/>
              <a:t>What is the problem ?</a:t>
            </a:r>
          </a:p>
          <a:p>
            <a:pPr algn="ctr">
              <a:lnSpc>
                <a:spcPct val="85000"/>
              </a:lnSpc>
            </a:pPr>
            <a:r>
              <a:rPr lang="en-US" sz="2400" dirty="0"/>
              <a:t> What’s the solution ?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829722" y="2269533"/>
            <a:ext cx="1290918" cy="797859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6096000" y="2414762"/>
            <a:ext cx="10287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0" y="-23998"/>
            <a:ext cx="12192000" cy="307777"/>
            <a:chOff x="0" y="-22510"/>
            <a:chExt cx="12192000" cy="307777"/>
          </a:xfrm>
        </p:grpSpPr>
        <p:sp>
          <p:nvSpPr>
            <p:cNvPr id="29" name="Rectangle 2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8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You should be </a:t>
            </a:r>
            <a:r>
              <a:rPr lang="en-US" dirty="0" err="1" smtClean="0">
                <a:latin typeface="+mj-lt"/>
              </a:rPr>
              <a:t>Jupyter</a:t>
            </a:r>
            <a:r>
              <a:rPr lang="en-US" dirty="0" smtClean="0">
                <a:latin typeface="+mj-lt"/>
              </a:rPr>
              <a:t> notebook Ninjas!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Welcome Ting!</a:t>
            </a:r>
          </a:p>
          <a:p>
            <a:pPr lvl="1"/>
            <a:r>
              <a:rPr lang="en-US" dirty="0" smtClean="0">
                <a:latin typeface="+mj-lt"/>
              </a:rPr>
              <a:t>New TA-Office hours on website (room to be announced)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Project groups finalized! </a:t>
            </a:r>
          </a:p>
          <a:p>
            <a:pPr lvl="1"/>
            <a:r>
              <a:rPr lang="en-US" dirty="0" smtClean="0">
                <a:latin typeface="+mj-lt"/>
              </a:rPr>
              <a:t>If you do not have a group talk with us ASAP!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Problem Set #1 released</a:t>
            </a:r>
          </a:p>
          <a:p>
            <a:pPr lvl="1"/>
            <a:endParaRPr lang="en-US" dirty="0">
              <a:latin typeface="+mj-lt"/>
            </a:endParaRP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138" y="2470201"/>
            <a:ext cx="2311662" cy="231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5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 </a:t>
            </a:r>
            <a:r>
              <a:rPr lang="en-US" dirty="0" smtClean="0">
                <a:hlinkClick r:id="rId2" action="ppaction://hlinkfile"/>
              </a:rPr>
              <a:t>Lecture-2-3.ipynb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377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21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4437063" y="3655425"/>
            <a:ext cx="3172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What does </a:t>
            </a:r>
            <a:r>
              <a:rPr lang="en-US" sz="2400">
                <a:latin typeface="+mj-lt"/>
              </a:rPr>
              <a:t>it </a:t>
            </a:r>
            <a:r>
              <a:rPr lang="en-US" sz="2400" smtClean="0">
                <a:latin typeface="+mj-lt"/>
              </a:rPr>
              <a:t>compute?</a:t>
            </a:r>
            <a:endParaRPr lang="en-US" sz="2400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33945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11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22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1841362" y="5517826"/>
            <a:ext cx="302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Computes R </a:t>
            </a:r>
            <a:r>
              <a:rPr lang="en-US" sz="2400" dirty="0">
                <a:latin typeface="Symbol" charset="2"/>
              </a:rPr>
              <a:t>Ç</a:t>
            </a:r>
            <a:r>
              <a:rPr lang="en-US" sz="2400" dirty="0"/>
              <a:t> (S </a:t>
            </a:r>
            <a:r>
              <a:rPr lang="en-US" sz="2400" dirty="0">
                <a:latin typeface="Symbol" charset="2"/>
              </a:rPr>
              <a:t>È</a:t>
            </a:r>
            <a:r>
              <a:rPr lang="en-US" sz="2400" dirty="0"/>
              <a:t> T)</a:t>
            </a: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7629402" y="4729648"/>
            <a:ext cx="235924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/>
              <a:t>But what if S = </a:t>
            </a:r>
            <a:r>
              <a:rPr lang="en-US" sz="2400" dirty="0" smtClean="0">
                <a:latin typeface="Symbol" charset="2"/>
              </a:rPr>
              <a:t>f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4870312" y="3636168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US" baseline="-25000" dirty="0"/>
          </a:p>
        </p:txBody>
      </p:sp>
      <p:sp>
        <p:nvSpPr>
          <p:cNvPr id="15" name="Oval 14"/>
          <p:cNvSpPr/>
          <p:nvPr/>
        </p:nvSpPr>
        <p:spPr>
          <a:xfrm>
            <a:off x="5794238" y="3636168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US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5332275" y="4382617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baseline="-25000" dirty="0"/>
          </a:p>
        </p:txBody>
      </p:sp>
      <p:cxnSp>
        <p:nvCxnSpPr>
          <p:cNvPr id="4" name="Straight Arrow Connector 3"/>
          <p:cNvCxnSpPr>
            <a:stCxn id="124935" idx="0"/>
          </p:cNvCxnSpPr>
          <p:nvPr/>
        </p:nvCxnSpPr>
        <p:spPr>
          <a:xfrm flipV="1">
            <a:off x="3355837" y="5017856"/>
            <a:ext cx="1967951" cy="499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9402" y="5517826"/>
            <a:ext cx="28586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Go back to the semantics!</a:t>
            </a:r>
          </a:p>
        </p:txBody>
      </p:sp>
      <p:sp>
        <p:nvSpPr>
          <p:cNvPr id="3" name="Freeform 2"/>
          <p:cNvSpPr/>
          <p:nvPr/>
        </p:nvSpPr>
        <p:spPr>
          <a:xfrm>
            <a:off x="5333847" y="4385342"/>
            <a:ext cx="1373561" cy="637476"/>
          </a:xfrm>
          <a:custGeom>
            <a:avLst/>
            <a:gdLst>
              <a:gd name="connsiteX0" fmla="*/ 3008 w 1373561"/>
              <a:gd name="connsiteY0" fmla="*/ 589795 h 637476"/>
              <a:gd name="connsiteX1" fmla="*/ 230955 w 1373561"/>
              <a:gd name="connsiteY1" fmla="*/ 166456 h 637476"/>
              <a:gd name="connsiteX2" fmla="*/ 719413 w 1373561"/>
              <a:gd name="connsiteY2" fmla="*/ 15 h 637476"/>
              <a:gd name="connsiteX3" fmla="*/ 1146361 w 1373561"/>
              <a:gd name="connsiteY3" fmla="*/ 173692 h 637476"/>
              <a:gd name="connsiteX4" fmla="*/ 1367072 w 1373561"/>
              <a:gd name="connsiteY4" fmla="*/ 535521 h 637476"/>
              <a:gd name="connsiteX5" fmla="*/ 1294708 w 1373561"/>
              <a:gd name="connsiteY5" fmla="*/ 611505 h 637476"/>
              <a:gd name="connsiteX6" fmla="*/ 1088470 w 1373561"/>
              <a:gd name="connsiteY6" fmla="*/ 636833 h 637476"/>
              <a:gd name="connsiteX7" fmla="*/ 932887 w 1373561"/>
              <a:gd name="connsiteY7" fmla="*/ 589795 h 637476"/>
              <a:gd name="connsiteX8" fmla="*/ 726649 w 1373561"/>
              <a:gd name="connsiteY8" fmla="*/ 484865 h 637476"/>
              <a:gd name="connsiteX9" fmla="*/ 690467 w 1373561"/>
              <a:gd name="connsiteY9" fmla="*/ 445064 h 637476"/>
              <a:gd name="connsiteX10" fmla="*/ 679613 w 1373561"/>
              <a:gd name="connsiteY10" fmla="*/ 445064 h 637476"/>
              <a:gd name="connsiteX11" fmla="*/ 661522 w 1373561"/>
              <a:gd name="connsiteY11" fmla="*/ 463155 h 637476"/>
              <a:gd name="connsiteX12" fmla="*/ 520412 w 1373561"/>
              <a:gd name="connsiteY12" fmla="*/ 564467 h 637476"/>
              <a:gd name="connsiteX13" fmla="*/ 317792 w 1373561"/>
              <a:gd name="connsiteY13" fmla="*/ 622359 h 637476"/>
              <a:gd name="connsiteX14" fmla="*/ 115172 w 1373561"/>
              <a:gd name="connsiteY14" fmla="*/ 622359 h 637476"/>
              <a:gd name="connsiteX15" fmla="*/ 3008 w 1373561"/>
              <a:gd name="connsiteY15" fmla="*/ 589795 h 637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73561" h="637476">
                <a:moveTo>
                  <a:pt x="3008" y="589795"/>
                </a:moveTo>
                <a:cubicBezTo>
                  <a:pt x="22305" y="513811"/>
                  <a:pt x="111554" y="264753"/>
                  <a:pt x="230955" y="166456"/>
                </a:cubicBezTo>
                <a:cubicBezTo>
                  <a:pt x="350356" y="68159"/>
                  <a:pt x="566845" y="-1191"/>
                  <a:pt x="719413" y="15"/>
                </a:cubicBezTo>
                <a:cubicBezTo>
                  <a:pt x="871981" y="1221"/>
                  <a:pt x="1038418" y="84441"/>
                  <a:pt x="1146361" y="173692"/>
                </a:cubicBezTo>
                <a:cubicBezTo>
                  <a:pt x="1254304" y="262943"/>
                  <a:pt x="1342348" y="462552"/>
                  <a:pt x="1367072" y="535521"/>
                </a:cubicBezTo>
                <a:cubicBezTo>
                  <a:pt x="1391797" y="608490"/>
                  <a:pt x="1341142" y="594620"/>
                  <a:pt x="1294708" y="611505"/>
                </a:cubicBezTo>
                <a:cubicBezTo>
                  <a:pt x="1248274" y="628390"/>
                  <a:pt x="1148773" y="640451"/>
                  <a:pt x="1088470" y="636833"/>
                </a:cubicBezTo>
                <a:cubicBezTo>
                  <a:pt x="1028167" y="633215"/>
                  <a:pt x="993190" y="615123"/>
                  <a:pt x="932887" y="589795"/>
                </a:cubicBezTo>
                <a:cubicBezTo>
                  <a:pt x="872584" y="564467"/>
                  <a:pt x="767052" y="508987"/>
                  <a:pt x="726649" y="484865"/>
                </a:cubicBezTo>
                <a:cubicBezTo>
                  <a:pt x="686246" y="460743"/>
                  <a:pt x="698306" y="451697"/>
                  <a:pt x="690467" y="445064"/>
                </a:cubicBezTo>
                <a:cubicBezTo>
                  <a:pt x="682628" y="438431"/>
                  <a:pt x="684437" y="442049"/>
                  <a:pt x="679613" y="445064"/>
                </a:cubicBezTo>
                <a:cubicBezTo>
                  <a:pt x="674789" y="448079"/>
                  <a:pt x="688056" y="443254"/>
                  <a:pt x="661522" y="463155"/>
                </a:cubicBezTo>
                <a:cubicBezTo>
                  <a:pt x="634989" y="483055"/>
                  <a:pt x="577700" y="537933"/>
                  <a:pt x="520412" y="564467"/>
                </a:cubicBezTo>
                <a:cubicBezTo>
                  <a:pt x="463124" y="591001"/>
                  <a:pt x="385332" y="612710"/>
                  <a:pt x="317792" y="622359"/>
                </a:cubicBezTo>
                <a:cubicBezTo>
                  <a:pt x="250252" y="632008"/>
                  <a:pt x="168842" y="627183"/>
                  <a:pt x="115172" y="622359"/>
                </a:cubicBezTo>
                <a:cubicBezTo>
                  <a:pt x="61502" y="617535"/>
                  <a:pt x="-16289" y="665779"/>
                  <a:pt x="3008" y="58979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60000"/>
            </a:schemeClr>
          </a:solidFill>
          <a:ln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480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6" grpId="0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23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38200" y="3381379"/>
            <a:ext cx="10782300" cy="20796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Recall the semantics</a:t>
            </a:r>
            <a:r>
              <a:rPr lang="en-US" b="1" dirty="0" smtClean="0"/>
              <a:t>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Take </a:t>
            </a:r>
            <a:r>
              <a:rPr lang="en-US" sz="2000" u="sng" dirty="0" smtClean="0"/>
              <a:t>cross-product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Apply </a:t>
            </a:r>
            <a:r>
              <a:rPr lang="en-US" sz="2000" u="sng" dirty="0" smtClean="0"/>
              <a:t>selections</a:t>
            </a:r>
            <a:r>
              <a:rPr lang="en-US" sz="2000" dirty="0" smtClean="0"/>
              <a:t> / </a:t>
            </a:r>
            <a:r>
              <a:rPr lang="en-US" sz="2000" u="sng" dirty="0" smtClean="0"/>
              <a:t>conditions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Apply </a:t>
            </a:r>
            <a:r>
              <a:rPr lang="en-US" sz="2000" u="sng" dirty="0" smtClean="0"/>
              <a:t>projection</a:t>
            </a:r>
            <a:endParaRPr lang="en-US" u="sng" dirty="0" smtClean="0"/>
          </a:p>
          <a:p>
            <a:r>
              <a:rPr lang="en-US" dirty="0" smtClean="0"/>
              <a:t>If S = {}, then the cross product of R, S, T = {}, and the query result = {}!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81779" y="5758715"/>
            <a:ext cx="768268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Must consider semantics here.  </a:t>
            </a:r>
          </a:p>
          <a:p>
            <a:pPr algn="ctr"/>
            <a:r>
              <a:rPr lang="en-US" sz="2400" dirty="0" smtClean="0">
                <a:latin typeface="+mj-lt"/>
              </a:rPr>
              <a:t>Are there more explicit way to do set operations like this?</a:t>
            </a:r>
            <a:endParaRPr lang="en-US" sz="2400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40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009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Lecture 3:</a:t>
            </a:r>
            <a:br>
              <a:rPr lang="en-US" dirty="0" smtClean="0"/>
            </a:br>
            <a:r>
              <a:rPr lang="en-US" dirty="0" smtClean="0"/>
              <a:t>Advanced SQL </a:t>
            </a:r>
            <a:r>
              <a:rPr lang="mr-IN" dirty="0" smtClean="0"/>
              <a:t>–</a:t>
            </a:r>
            <a:r>
              <a:rPr lang="en-US" dirty="0" smtClean="0"/>
              <a:t> Part 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341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Set Operators &amp; Nested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895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198629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err="1" smtClean="0">
                <a:latin typeface="+mj-lt"/>
              </a:rPr>
              <a:t>Multiset</a:t>
            </a:r>
            <a:r>
              <a:rPr lang="en-US" dirty="0" smtClean="0">
                <a:latin typeface="+mj-lt"/>
              </a:rPr>
              <a:t> operators in SQL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Nested queries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Set operator subtleties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93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27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1841362" y="5517826"/>
            <a:ext cx="302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Computes R </a:t>
            </a:r>
            <a:r>
              <a:rPr lang="en-US" sz="2400" dirty="0">
                <a:latin typeface="Symbol" charset="2"/>
              </a:rPr>
              <a:t>Ç</a:t>
            </a:r>
            <a:r>
              <a:rPr lang="en-US" sz="2400" dirty="0"/>
              <a:t> (S </a:t>
            </a:r>
            <a:r>
              <a:rPr lang="en-US" sz="2400" dirty="0">
                <a:latin typeface="Symbol" charset="2"/>
              </a:rPr>
              <a:t>È</a:t>
            </a:r>
            <a:r>
              <a:rPr lang="en-US" sz="2400" dirty="0"/>
              <a:t> T)</a:t>
            </a: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7629402" y="4729648"/>
            <a:ext cx="235924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/>
              <a:t>But what if S = </a:t>
            </a:r>
            <a:r>
              <a:rPr lang="en-US" sz="2400" dirty="0" smtClean="0">
                <a:latin typeface="Symbol" charset="2"/>
              </a:rPr>
              <a:t>f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4870312" y="3636168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US" baseline="-25000" dirty="0"/>
          </a:p>
        </p:txBody>
      </p:sp>
      <p:sp>
        <p:nvSpPr>
          <p:cNvPr id="15" name="Oval 14"/>
          <p:cNvSpPr/>
          <p:nvPr/>
        </p:nvSpPr>
        <p:spPr>
          <a:xfrm>
            <a:off x="5794238" y="3636168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US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5332275" y="4382617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baseline="-25000" dirty="0"/>
          </a:p>
        </p:txBody>
      </p:sp>
      <p:cxnSp>
        <p:nvCxnSpPr>
          <p:cNvPr id="4" name="Straight Arrow Connector 3"/>
          <p:cNvCxnSpPr>
            <a:stCxn id="124935" idx="0"/>
          </p:cNvCxnSpPr>
          <p:nvPr/>
        </p:nvCxnSpPr>
        <p:spPr>
          <a:xfrm flipV="1">
            <a:off x="3355837" y="5017856"/>
            <a:ext cx="1967951" cy="499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9402" y="5517826"/>
            <a:ext cx="28586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Go back to the semantics!</a:t>
            </a:r>
          </a:p>
        </p:txBody>
      </p:sp>
      <p:sp>
        <p:nvSpPr>
          <p:cNvPr id="3" name="Freeform 2"/>
          <p:cNvSpPr/>
          <p:nvPr/>
        </p:nvSpPr>
        <p:spPr>
          <a:xfrm>
            <a:off x="5333847" y="4385342"/>
            <a:ext cx="1373561" cy="637476"/>
          </a:xfrm>
          <a:custGeom>
            <a:avLst/>
            <a:gdLst>
              <a:gd name="connsiteX0" fmla="*/ 3008 w 1373561"/>
              <a:gd name="connsiteY0" fmla="*/ 589795 h 637476"/>
              <a:gd name="connsiteX1" fmla="*/ 230955 w 1373561"/>
              <a:gd name="connsiteY1" fmla="*/ 166456 h 637476"/>
              <a:gd name="connsiteX2" fmla="*/ 719413 w 1373561"/>
              <a:gd name="connsiteY2" fmla="*/ 15 h 637476"/>
              <a:gd name="connsiteX3" fmla="*/ 1146361 w 1373561"/>
              <a:gd name="connsiteY3" fmla="*/ 173692 h 637476"/>
              <a:gd name="connsiteX4" fmla="*/ 1367072 w 1373561"/>
              <a:gd name="connsiteY4" fmla="*/ 535521 h 637476"/>
              <a:gd name="connsiteX5" fmla="*/ 1294708 w 1373561"/>
              <a:gd name="connsiteY5" fmla="*/ 611505 h 637476"/>
              <a:gd name="connsiteX6" fmla="*/ 1088470 w 1373561"/>
              <a:gd name="connsiteY6" fmla="*/ 636833 h 637476"/>
              <a:gd name="connsiteX7" fmla="*/ 932887 w 1373561"/>
              <a:gd name="connsiteY7" fmla="*/ 589795 h 637476"/>
              <a:gd name="connsiteX8" fmla="*/ 726649 w 1373561"/>
              <a:gd name="connsiteY8" fmla="*/ 484865 h 637476"/>
              <a:gd name="connsiteX9" fmla="*/ 690467 w 1373561"/>
              <a:gd name="connsiteY9" fmla="*/ 445064 h 637476"/>
              <a:gd name="connsiteX10" fmla="*/ 679613 w 1373561"/>
              <a:gd name="connsiteY10" fmla="*/ 445064 h 637476"/>
              <a:gd name="connsiteX11" fmla="*/ 661522 w 1373561"/>
              <a:gd name="connsiteY11" fmla="*/ 463155 h 637476"/>
              <a:gd name="connsiteX12" fmla="*/ 520412 w 1373561"/>
              <a:gd name="connsiteY12" fmla="*/ 564467 h 637476"/>
              <a:gd name="connsiteX13" fmla="*/ 317792 w 1373561"/>
              <a:gd name="connsiteY13" fmla="*/ 622359 h 637476"/>
              <a:gd name="connsiteX14" fmla="*/ 115172 w 1373561"/>
              <a:gd name="connsiteY14" fmla="*/ 622359 h 637476"/>
              <a:gd name="connsiteX15" fmla="*/ 3008 w 1373561"/>
              <a:gd name="connsiteY15" fmla="*/ 589795 h 637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73561" h="637476">
                <a:moveTo>
                  <a:pt x="3008" y="589795"/>
                </a:moveTo>
                <a:cubicBezTo>
                  <a:pt x="22305" y="513811"/>
                  <a:pt x="111554" y="264753"/>
                  <a:pt x="230955" y="166456"/>
                </a:cubicBezTo>
                <a:cubicBezTo>
                  <a:pt x="350356" y="68159"/>
                  <a:pt x="566845" y="-1191"/>
                  <a:pt x="719413" y="15"/>
                </a:cubicBezTo>
                <a:cubicBezTo>
                  <a:pt x="871981" y="1221"/>
                  <a:pt x="1038418" y="84441"/>
                  <a:pt x="1146361" y="173692"/>
                </a:cubicBezTo>
                <a:cubicBezTo>
                  <a:pt x="1254304" y="262943"/>
                  <a:pt x="1342348" y="462552"/>
                  <a:pt x="1367072" y="535521"/>
                </a:cubicBezTo>
                <a:cubicBezTo>
                  <a:pt x="1391797" y="608490"/>
                  <a:pt x="1341142" y="594620"/>
                  <a:pt x="1294708" y="611505"/>
                </a:cubicBezTo>
                <a:cubicBezTo>
                  <a:pt x="1248274" y="628390"/>
                  <a:pt x="1148773" y="640451"/>
                  <a:pt x="1088470" y="636833"/>
                </a:cubicBezTo>
                <a:cubicBezTo>
                  <a:pt x="1028167" y="633215"/>
                  <a:pt x="993190" y="615123"/>
                  <a:pt x="932887" y="589795"/>
                </a:cubicBezTo>
                <a:cubicBezTo>
                  <a:pt x="872584" y="564467"/>
                  <a:pt x="767052" y="508987"/>
                  <a:pt x="726649" y="484865"/>
                </a:cubicBezTo>
                <a:cubicBezTo>
                  <a:pt x="686246" y="460743"/>
                  <a:pt x="698306" y="451697"/>
                  <a:pt x="690467" y="445064"/>
                </a:cubicBezTo>
                <a:cubicBezTo>
                  <a:pt x="682628" y="438431"/>
                  <a:pt x="684437" y="442049"/>
                  <a:pt x="679613" y="445064"/>
                </a:cubicBezTo>
                <a:cubicBezTo>
                  <a:pt x="674789" y="448079"/>
                  <a:pt x="688056" y="443254"/>
                  <a:pt x="661522" y="463155"/>
                </a:cubicBezTo>
                <a:cubicBezTo>
                  <a:pt x="634989" y="483055"/>
                  <a:pt x="577700" y="537933"/>
                  <a:pt x="520412" y="564467"/>
                </a:cubicBezTo>
                <a:cubicBezTo>
                  <a:pt x="463124" y="591001"/>
                  <a:pt x="385332" y="612710"/>
                  <a:pt x="317792" y="622359"/>
                </a:cubicBezTo>
                <a:cubicBezTo>
                  <a:pt x="250252" y="632008"/>
                  <a:pt x="168842" y="627183"/>
                  <a:pt x="115172" y="622359"/>
                </a:cubicBezTo>
                <a:cubicBezTo>
                  <a:pt x="61502" y="617535"/>
                  <a:pt x="-16289" y="665779"/>
                  <a:pt x="3008" y="58979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60000"/>
            </a:schemeClr>
          </a:solidFill>
          <a:ln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4434571" y="3204003"/>
            <a:ext cx="3172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What does </a:t>
            </a:r>
            <a:r>
              <a:rPr lang="en-US" sz="2400">
                <a:latin typeface="+mj-lt"/>
              </a:rPr>
              <a:t>it </a:t>
            </a:r>
            <a:r>
              <a:rPr lang="en-US" sz="2400" smtClean="0">
                <a:latin typeface="+mj-lt"/>
              </a:rPr>
              <a:t>compute?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932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6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28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8" name="Content Placeholder 2"/>
          <p:cNvSpPr txBox="1">
            <a:spLocks/>
          </p:cNvSpPr>
          <p:nvPr/>
        </p:nvSpPr>
        <p:spPr>
          <a:xfrm>
            <a:off x="838200" y="3381379"/>
            <a:ext cx="10782300" cy="20796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Recall the semantics</a:t>
            </a:r>
            <a:r>
              <a:rPr lang="en-US" b="1" dirty="0" smtClean="0"/>
              <a:t>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Take </a:t>
            </a:r>
            <a:r>
              <a:rPr lang="en-US" sz="2000" u="sng" dirty="0" smtClean="0"/>
              <a:t>cross-product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Apply </a:t>
            </a:r>
            <a:r>
              <a:rPr lang="en-US" sz="2000" u="sng" dirty="0" smtClean="0"/>
              <a:t>selections</a:t>
            </a:r>
            <a:r>
              <a:rPr lang="en-US" sz="2000" dirty="0" smtClean="0"/>
              <a:t> / </a:t>
            </a:r>
            <a:r>
              <a:rPr lang="en-US" sz="2000" u="sng" dirty="0" smtClean="0"/>
              <a:t>conditions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Apply </a:t>
            </a:r>
            <a:r>
              <a:rPr lang="en-US" sz="2000" u="sng" dirty="0" smtClean="0"/>
              <a:t>projection</a:t>
            </a:r>
            <a:endParaRPr lang="en-US" u="sng" dirty="0" smtClean="0"/>
          </a:p>
          <a:p>
            <a:r>
              <a:rPr lang="en-US" dirty="0" smtClean="0"/>
              <a:t>If S = {}, then the cross product of R, S, T = {}, and the query result = {}!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81779" y="5758715"/>
            <a:ext cx="768268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Must consider semantics here.  </a:t>
            </a:r>
          </a:p>
          <a:p>
            <a:pPr algn="ctr"/>
            <a:r>
              <a:rPr lang="en-US" sz="2400" dirty="0" smtClean="0">
                <a:latin typeface="+mj-lt"/>
              </a:rPr>
              <a:t>Are there more explicit way to do set operations like this?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067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29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760732" y="1883335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look like in Python?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8" name="Content Placeholder 2"/>
          <p:cNvSpPr txBox="1">
            <a:spLocks/>
          </p:cNvSpPr>
          <p:nvPr/>
        </p:nvSpPr>
        <p:spPr>
          <a:xfrm>
            <a:off x="838200" y="3381379"/>
            <a:ext cx="5408364" cy="31956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Semantics:</a:t>
            </a:r>
            <a:endParaRPr lang="en-US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Take </a:t>
            </a:r>
            <a:r>
              <a:rPr lang="en-US" u="sng" dirty="0" smtClean="0"/>
              <a:t>cross-product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Apply </a:t>
            </a:r>
            <a:r>
              <a:rPr lang="en-US" u="sng" dirty="0" smtClean="0"/>
              <a:t>selections</a:t>
            </a:r>
            <a:r>
              <a:rPr lang="en-US" dirty="0" smtClean="0"/>
              <a:t> / </a:t>
            </a:r>
            <a:r>
              <a:rPr lang="en-US" u="sng" dirty="0" smtClean="0"/>
              <a:t>conditions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Apply </a:t>
            </a:r>
            <a:r>
              <a:rPr lang="en-US" u="sng" dirty="0" smtClean="0"/>
              <a:t>projection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23119" y="3608020"/>
            <a:ext cx="559738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+mj-lt"/>
              </a:rPr>
              <a:t>Joins / cross-products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are just </a:t>
            </a:r>
            <a:r>
              <a:rPr lang="en-US" sz="2400" b="1" dirty="0">
                <a:latin typeface="+mj-lt"/>
              </a:rPr>
              <a:t>nested for loops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(in </a:t>
            </a:r>
            <a:r>
              <a:rPr lang="en-US" sz="2400" dirty="0">
                <a:latin typeface="+mj-lt"/>
              </a:rPr>
              <a:t>simplest implementation)!</a:t>
            </a:r>
            <a:endParaRPr lang="en-US" sz="2400" i="1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23119" y="4982316"/>
            <a:ext cx="258748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i="1" smtClean="0">
                <a:latin typeface="+mj-lt"/>
              </a:rPr>
              <a:t>If-then statements!</a:t>
            </a:r>
            <a:endParaRPr lang="en-US" sz="2400" i="1" dirty="0"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447783" y="1023698"/>
            <a:ext cx="4172717" cy="2128137"/>
            <a:chOff x="3003209" y="3636168"/>
            <a:chExt cx="4172717" cy="2128137"/>
          </a:xfrm>
        </p:grpSpPr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3003209" y="5034039"/>
              <a:ext cx="157607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R </a:t>
              </a:r>
              <a:r>
                <a:rPr lang="en-US" sz="2400" dirty="0">
                  <a:latin typeface="Symbol" charset="2"/>
                </a:rPr>
                <a:t>Ç</a:t>
              </a:r>
              <a:r>
                <a:rPr lang="en-US" sz="2400" dirty="0"/>
                <a:t> (S </a:t>
              </a:r>
              <a:r>
                <a:rPr lang="en-US" sz="2400" dirty="0">
                  <a:latin typeface="Symbol" charset="2"/>
                </a:rPr>
                <a:t>È</a:t>
              </a:r>
              <a:r>
                <a:rPr lang="en-US" sz="2400" dirty="0"/>
                <a:t> T)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4870312" y="3636168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endParaRPr lang="en-US" baseline="-250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794238" y="3636168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en-US" baseline="-250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5332275" y="4382617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baseline="-250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579281" y="5017856"/>
              <a:ext cx="744507" cy="2061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5333847" y="4385342"/>
              <a:ext cx="1373561" cy="637476"/>
            </a:xfrm>
            <a:custGeom>
              <a:avLst/>
              <a:gdLst>
                <a:gd name="connsiteX0" fmla="*/ 3008 w 1373561"/>
                <a:gd name="connsiteY0" fmla="*/ 589795 h 637476"/>
                <a:gd name="connsiteX1" fmla="*/ 230955 w 1373561"/>
                <a:gd name="connsiteY1" fmla="*/ 166456 h 637476"/>
                <a:gd name="connsiteX2" fmla="*/ 719413 w 1373561"/>
                <a:gd name="connsiteY2" fmla="*/ 15 h 637476"/>
                <a:gd name="connsiteX3" fmla="*/ 1146361 w 1373561"/>
                <a:gd name="connsiteY3" fmla="*/ 173692 h 637476"/>
                <a:gd name="connsiteX4" fmla="*/ 1367072 w 1373561"/>
                <a:gd name="connsiteY4" fmla="*/ 535521 h 637476"/>
                <a:gd name="connsiteX5" fmla="*/ 1294708 w 1373561"/>
                <a:gd name="connsiteY5" fmla="*/ 611505 h 637476"/>
                <a:gd name="connsiteX6" fmla="*/ 1088470 w 1373561"/>
                <a:gd name="connsiteY6" fmla="*/ 636833 h 637476"/>
                <a:gd name="connsiteX7" fmla="*/ 932887 w 1373561"/>
                <a:gd name="connsiteY7" fmla="*/ 589795 h 637476"/>
                <a:gd name="connsiteX8" fmla="*/ 726649 w 1373561"/>
                <a:gd name="connsiteY8" fmla="*/ 484865 h 637476"/>
                <a:gd name="connsiteX9" fmla="*/ 690467 w 1373561"/>
                <a:gd name="connsiteY9" fmla="*/ 445064 h 637476"/>
                <a:gd name="connsiteX10" fmla="*/ 679613 w 1373561"/>
                <a:gd name="connsiteY10" fmla="*/ 445064 h 637476"/>
                <a:gd name="connsiteX11" fmla="*/ 661522 w 1373561"/>
                <a:gd name="connsiteY11" fmla="*/ 463155 h 637476"/>
                <a:gd name="connsiteX12" fmla="*/ 520412 w 1373561"/>
                <a:gd name="connsiteY12" fmla="*/ 564467 h 637476"/>
                <a:gd name="connsiteX13" fmla="*/ 317792 w 1373561"/>
                <a:gd name="connsiteY13" fmla="*/ 622359 h 637476"/>
                <a:gd name="connsiteX14" fmla="*/ 115172 w 1373561"/>
                <a:gd name="connsiteY14" fmla="*/ 622359 h 637476"/>
                <a:gd name="connsiteX15" fmla="*/ 3008 w 1373561"/>
                <a:gd name="connsiteY15" fmla="*/ 589795 h 637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73561" h="637476">
                  <a:moveTo>
                    <a:pt x="3008" y="589795"/>
                  </a:moveTo>
                  <a:cubicBezTo>
                    <a:pt x="22305" y="513811"/>
                    <a:pt x="111554" y="264753"/>
                    <a:pt x="230955" y="166456"/>
                  </a:cubicBezTo>
                  <a:cubicBezTo>
                    <a:pt x="350356" y="68159"/>
                    <a:pt x="566845" y="-1191"/>
                    <a:pt x="719413" y="15"/>
                  </a:cubicBezTo>
                  <a:cubicBezTo>
                    <a:pt x="871981" y="1221"/>
                    <a:pt x="1038418" y="84441"/>
                    <a:pt x="1146361" y="173692"/>
                  </a:cubicBezTo>
                  <a:cubicBezTo>
                    <a:pt x="1254304" y="262943"/>
                    <a:pt x="1342348" y="462552"/>
                    <a:pt x="1367072" y="535521"/>
                  </a:cubicBezTo>
                  <a:cubicBezTo>
                    <a:pt x="1391797" y="608490"/>
                    <a:pt x="1341142" y="594620"/>
                    <a:pt x="1294708" y="611505"/>
                  </a:cubicBezTo>
                  <a:cubicBezTo>
                    <a:pt x="1248274" y="628390"/>
                    <a:pt x="1148773" y="640451"/>
                    <a:pt x="1088470" y="636833"/>
                  </a:cubicBezTo>
                  <a:cubicBezTo>
                    <a:pt x="1028167" y="633215"/>
                    <a:pt x="993190" y="615123"/>
                    <a:pt x="932887" y="589795"/>
                  </a:cubicBezTo>
                  <a:cubicBezTo>
                    <a:pt x="872584" y="564467"/>
                    <a:pt x="767052" y="508987"/>
                    <a:pt x="726649" y="484865"/>
                  </a:cubicBezTo>
                  <a:cubicBezTo>
                    <a:pt x="686246" y="460743"/>
                    <a:pt x="698306" y="451697"/>
                    <a:pt x="690467" y="445064"/>
                  </a:cubicBezTo>
                  <a:cubicBezTo>
                    <a:pt x="682628" y="438431"/>
                    <a:pt x="684437" y="442049"/>
                    <a:pt x="679613" y="445064"/>
                  </a:cubicBezTo>
                  <a:cubicBezTo>
                    <a:pt x="674789" y="448079"/>
                    <a:pt x="688056" y="443254"/>
                    <a:pt x="661522" y="463155"/>
                  </a:cubicBezTo>
                  <a:cubicBezTo>
                    <a:pt x="634989" y="483055"/>
                    <a:pt x="577700" y="537933"/>
                    <a:pt x="520412" y="564467"/>
                  </a:cubicBezTo>
                  <a:cubicBezTo>
                    <a:pt x="463124" y="591001"/>
                    <a:pt x="385332" y="612710"/>
                    <a:pt x="317792" y="622359"/>
                  </a:cubicBezTo>
                  <a:cubicBezTo>
                    <a:pt x="250252" y="632008"/>
                    <a:pt x="168842" y="627183"/>
                    <a:pt x="115172" y="622359"/>
                  </a:cubicBezTo>
                  <a:cubicBezTo>
                    <a:pt x="61502" y="617535"/>
                    <a:pt x="-16289" y="665779"/>
                    <a:pt x="3008" y="58979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60000"/>
              </a:schemeClr>
            </a:solidFill>
            <a:ln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605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009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 2 (cont’d) &amp; Lecture 3:</a:t>
            </a:r>
            <a:br>
              <a:rPr lang="en-US" dirty="0"/>
            </a:br>
            <a:r>
              <a:rPr lang="en-US" dirty="0"/>
              <a:t>Advanced SQL </a:t>
            </a:r>
            <a:r>
              <a:rPr lang="mr-IN" dirty="0"/>
              <a:t>–</a:t>
            </a:r>
            <a:r>
              <a:rPr lang="en-US" dirty="0"/>
              <a:t> Part I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25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30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760732" y="1883335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look like in Python?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447783" y="1023698"/>
            <a:ext cx="4172717" cy="2128137"/>
            <a:chOff x="3003209" y="3636168"/>
            <a:chExt cx="4172717" cy="2128137"/>
          </a:xfrm>
        </p:grpSpPr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3003209" y="5034039"/>
              <a:ext cx="157607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R </a:t>
              </a:r>
              <a:r>
                <a:rPr lang="en-US" sz="2400" dirty="0">
                  <a:latin typeface="Symbol" charset="2"/>
                </a:rPr>
                <a:t>Ç</a:t>
              </a:r>
              <a:r>
                <a:rPr lang="en-US" sz="2400" dirty="0"/>
                <a:t> (S </a:t>
              </a:r>
              <a:r>
                <a:rPr lang="en-US" sz="2400" dirty="0">
                  <a:latin typeface="Symbol" charset="2"/>
                </a:rPr>
                <a:t>È</a:t>
              </a:r>
              <a:r>
                <a:rPr lang="en-US" sz="2400" dirty="0"/>
                <a:t> T)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4870312" y="3636168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endParaRPr lang="en-US" baseline="-250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794238" y="3636168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en-US" baseline="-250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5332275" y="4382617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baseline="-250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579281" y="5017856"/>
              <a:ext cx="744507" cy="2061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5333847" y="4385342"/>
              <a:ext cx="1373561" cy="637476"/>
            </a:xfrm>
            <a:custGeom>
              <a:avLst/>
              <a:gdLst>
                <a:gd name="connsiteX0" fmla="*/ 3008 w 1373561"/>
                <a:gd name="connsiteY0" fmla="*/ 589795 h 637476"/>
                <a:gd name="connsiteX1" fmla="*/ 230955 w 1373561"/>
                <a:gd name="connsiteY1" fmla="*/ 166456 h 637476"/>
                <a:gd name="connsiteX2" fmla="*/ 719413 w 1373561"/>
                <a:gd name="connsiteY2" fmla="*/ 15 h 637476"/>
                <a:gd name="connsiteX3" fmla="*/ 1146361 w 1373561"/>
                <a:gd name="connsiteY3" fmla="*/ 173692 h 637476"/>
                <a:gd name="connsiteX4" fmla="*/ 1367072 w 1373561"/>
                <a:gd name="connsiteY4" fmla="*/ 535521 h 637476"/>
                <a:gd name="connsiteX5" fmla="*/ 1294708 w 1373561"/>
                <a:gd name="connsiteY5" fmla="*/ 611505 h 637476"/>
                <a:gd name="connsiteX6" fmla="*/ 1088470 w 1373561"/>
                <a:gd name="connsiteY6" fmla="*/ 636833 h 637476"/>
                <a:gd name="connsiteX7" fmla="*/ 932887 w 1373561"/>
                <a:gd name="connsiteY7" fmla="*/ 589795 h 637476"/>
                <a:gd name="connsiteX8" fmla="*/ 726649 w 1373561"/>
                <a:gd name="connsiteY8" fmla="*/ 484865 h 637476"/>
                <a:gd name="connsiteX9" fmla="*/ 690467 w 1373561"/>
                <a:gd name="connsiteY9" fmla="*/ 445064 h 637476"/>
                <a:gd name="connsiteX10" fmla="*/ 679613 w 1373561"/>
                <a:gd name="connsiteY10" fmla="*/ 445064 h 637476"/>
                <a:gd name="connsiteX11" fmla="*/ 661522 w 1373561"/>
                <a:gd name="connsiteY11" fmla="*/ 463155 h 637476"/>
                <a:gd name="connsiteX12" fmla="*/ 520412 w 1373561"/>
                <a:gd name="connsiteY12" fmla="*/ 564467 h 637476"/>
                <a:gd name="connsiteX13" fmla="*/ 317792 w 1373561"/>
                <a:gd name="connsiteY13" fmla="*/ 622359 h 637476"/>
                <a:gd name="connsiteX14" fmla="*/ 115172 w 1373561"/>
                <a:gd name="connsiteY14" fmla="*/ 622359 h 637476"/>
                <a:gd name="connsiteX15" fmla="*/ 3008 w 1373561"/>
                <a:gd name="connsiteY15" fmla="*/ 589795 h 637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73561" h="637476">
                  <a:moveTo>
                    <a:pt x="3008" y="589795"/>
                  </a:moveTo>
                  <a:cubicBezTo>
                    <a:pt x="22305" y="513811"/>
                    <a:pt x="111554" y="264753"/>
                    <a:pt x="230955" y="166456"/>
                  </a:cubicBezTo>
                  <a:cubicBezTo>
                    <a:pt x="350356" y="68159"/>
                    <a:pt x="566845" y="-1191"/>
                    <a:pt x="719413" y="15"/>
                  </a:cubicBezTo>
                  <a:cubicBezTo>
                    <a:pt x="871981" y="1221"/>
                    <a:pt x="1038418" y="84441"/>
                    <a:pt x="1146361" y="173692"/>
                  </a:cubicBezTo>
                  <a:cubicBezTo>
                    <a:pt x="1254304" y="262943"/>
                    <a:pt x="1342348" y="462552"/>
                    <a:pt x="1367072" y="535521"/>
                  </a:cubicBezTo>
                  <a:cubicBezTo>
                    <a:pt x="1391797" y="608490"/>
                    <a:pt x="1341142" y="594620"/>
                    <a:pt x="1294708" y="611505"/>
                  </a:cubicBezTo>
                  <a:cubicBezTo>
                    <a:pt x="1248274" y="628390"/>
                    <a:pt x="1148773" y="640451"/>
                    <a:pt x="1088470" y="636833"/>
                  </a:cubicBezTo>
                  <a:cubicBezTo>
                    <a:pt x="1028167" y="633215"/>
                    <a:pt x="993190" y="615123"/>
                    <a:pt x="932887" y="589795"/>
                  </a:cubicBezTo>
                  <a:cubicBezTo>
                    <a:pt x="872584" y="564467"/>
                    <a:pt x="767052" y="508987"/>
                    <a:pt x="726649" y="484865"/>
                  </a:cubicBezTo>
                  <a:cubicBezTo>
                    <a:pt x="686246" y="460743"/>
                    <a:pt x="698306" y="451697"/>
                    <a:pt x="690467" y="445064"/>
                  </a:cubicBezTo>
                  <a:cubicBezTo>
                    <a:pt x="682628" y="438431"/>
                    <a:pt x="684437" y="442049"/>
                    <a:pt x="679613" y="445064"/>
                  </a:cubicBezTo>
                  <a:cubicBezTo>
                    <a:pt x="674789" y="448079"/>
                    <a:pt x="688056" y="443254"/>
                    <a:pt x="661522" y="463155"/>
                  </a:cubicBezTo>
                  <a:cubicBezTo>
                    <a:pt x="634989" y="483055"/>
                    <a:pt x="577700" y="537933"/>
                    <a:pt x="520412" y="564467"/>
                  </a:cubicBezTo>
                  <a:cubicBezTo>
                    <a:pt x="463124" y="591001"/>
                    <a:pt x="385332" y="612710"/>
                    <a:pt x="317792" y="622359"/>
                  </a:cubicBezTo>
                  <a:cubicBezTo>
                    <a:pt x="250252" y="632008"/>
                    <a:pt x="168842" y="627183"/>
                    <a:pt x="115172" y="622359"/>
                  </a:cubicBezTo>
                  <a:cubicBezTo>
                    <a:pt x="61502" y="617535"/>
                    <a:pt x="-16289" y="665779"/>
                    <a:pt x="3008" y="58979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60000"/>
              </a:schemeClr>
            </a:solidFill>
            <a:ln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838200" y="3404459"/>
            <a:ext cx="10782300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output = {}</a:t>
            </a:r>
          </a:p>
          <a:p>
            <a:endParaRPr lang="en-US" sz="2000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for r in R: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for s in S:</a:t>
            </a:r>
          </a:p>
          <a:p>
            <a:r>
              <a: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 for t in T:</a:t>
            </a:r>
          </a:p>
          <a:p>
            <a:r>
              <a: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    if r[‘A’] == s[‘A’] or r[‘A’] == t[‘A’]:</a:t>
            </a:r>
          </a:p>
          <a:p>
            <a:r>
              <a: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       </a:t>
            </a:r>
            <a:r>
              <a:rPr lang="en-US" sz="200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output.add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(r[‘A’])</a:t>
            </a:r>
          </a:p>
          <a:p>
            <a:r>
              <a: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eturn list(output)</a:t>
            </a:r>
            <a:endParaRPr lang="en-US" sz="2000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83099" y="6279799"/>
            <a:ext cx="519821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you </a:t>
            </a:r>
            <a:r>
              <a:rPr lang="en-US" sz="2400" smtClean="0"/>
              <a:t>see now what happens if S = []?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0801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3054"/>
            <a:ext cx="10515600" cy="2852737"/>
          </a:xfrm>
        </p:spPr>
        <p:txBody>
          <a:bodyPr/>
          <a:lstStyle/>
          <a:p>
            <a:r>
              <a:rPr lang="en-US" dirty="0" err="1" smtClean="0"/>
              <a:t>Multiset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25407" y="59160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339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</a:t>
            </a:r>
            <a:r>
              <a:rPr lang="en-US" dirty="0" err="1" smtClean="0"/>
              <a:t>Multisets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222041" y="1966494"/>
          <a:ext cx="1045684" cy="45397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45684"/>
              </a:tblGrid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Tuple</a:t>
                      </a:r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a)</a:t>
                      </a:r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a)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</a:t>
                      </a:r>
                      <a:r>
                        <a:rPr lang="en-US" baseline="0" dirty="0" smtClean="0"/>
                        <a:t> b)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d)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d)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2676472"/>
                  </p:ext>
                </p:extLst>
              </p:nvPr>
            </p:nvGraphicFramePr>
            <p:xfrm>
              <a:off x="7767504" y="2579731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𝑿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2676472"/>
                  </p:ext>
                </p:extLst>
              </p:nvPr>
            </p:nvGraphicFramePr>
            <p:xfrm>
              <a:off x="7767504" y="2579731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745" t="-7813" r="-392" b="-415625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Left-Right Arrow 7"/>
          <p:cNvSpPr/>
          <p:nvPr/>
        </p:nvSpPr>
        <p:spPr>
          <a:xfrm>
            <a:off x="4939229" y="3316076"/>
            <a:ext cx="1156771" cy="462709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71860" y="4040427"/>
            <a:ext cx="2291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Equivalent Representations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of a </a:t>
            </a:r>
            <a:r>
              <a:rPr lang="en-US" sz="2400" b="1" u="sng" dirty="0" err="1" smtClean="0">
                <a:latin typeface="+mj-lt"/>
              </a:rPr>
              <a:t>Multiset</a:t>
            </a:r>
            <a:endParaRPr lang="en-US" sz="2400" b="1" u="sng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67504" y="2103978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31285" y="1566384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88412" y="5404174"/>
            <a:ext cx="23013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smtClean="0">
                <a:latin typeface="+mj-lt"/>
              </a:rPr>
              <a:t>Note: In </a:t>
            </a:r>
            <a:r>
              <a:rPr lang="en-US" sz="2400" i="1" dirty="0" smtClean="0">
                <a:latin typeface="+mj-lt"/>
              </a:rPr>
              <a:t>a set all counts are {0,1}.</a:t>
            </a:r>
            <a:endParaRPr lang="en-US" sz="24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767504" y="676049"/>
                <a:ext cx="3557265" cy="120032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𝝀</m:t>
                    </m:r>
                    <m:d>
                      <m:dPr>
                        <m:ctrlP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n-US" sz="2400" i="1" dirty="0" smtClean="0">
                    <a:latin typeface="+mj-lt"/>
                  </a:rPr>
                  <a:t>= “Count of tuple in X”</a:t>
                </a:r>
              </a:p>
              <a:p>
                <a:r>
                  <a:rPr lang="en-US" sz="2400" i="1" dirty="0">
                    <a:latin typeface="+mj-lt"/>
                  </a:rPr>
                  <a:t>(</a:t>
                </a:r>
                <a:r>
                  <a:rPr lang="en-US" sz="2400" i="1" dirty="0" smtClean="0">
                    <a:latin typeface="+mj-lt"/>
                  </a:rPr>
                  <a:t>Items not listed have implicit count 0)</a:t>
                </a:r>
                <a:endParaRPr lang="en-US" sz="24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504" y="676049"/>
                <a:ext cx="3557265" cy="12003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68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Generalizing Set Operations to </a:t>
            </a:r>
            <a:r>
              <a:rPr lang="en-US" dirty="0" err="1" smtClean="0"/>
              <a:t>Multiset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22027"/>
                  </p:ext>
                </p:extLst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𝑿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22027"/>
                  </p:ext>
                </p:extLst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500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60777" y="2017933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5382541"/>
                  </p:ext>
                </p:extLst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5382541"/>
                  </p:ext>
                </p:extLst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TextBox 14"/>
          <p:cNvSpPr txBox="1"/>
          <p:nvPr/>
        </p:nvSpPr>
        <p:spPr>
          <a:xfrm>
            <a:off x="4718740" y="2017933"/>
            <a:ext cx="1219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Y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0553759"/>
                  </p:ext>
                </p:extLst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𝒁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0553759"/>
                  </p:ext>
                </p:extLst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TextBox 16"/>
          <p:cNvSpPr txBox="1"/>
          <p:nvPr/>
        </p:nvSpPr>
        <p:spPr>
          <a:xfrm>
            <a:off x="8754127" y="2017933"/>
            <a:ext cx="1217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Z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02830" y="3056289"/>
                <a:ext cx="62837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∩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830" y="3056289"/>
                <a:ext cx="628377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061981" y="5252887"/>
                <a:ext cx="40680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𝒁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𝒎𝒊𝒏</m:t>
                      </m:r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𝑿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𝒀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981" y="5252887"/>
                <a:ext cx="4068037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8821033" y="4982420"/>
            <a:ext cx="23013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For sets, this is </a:t>
            </a:r>
            <a:r>
              <a:rPr lang="en-US" sz="2400" b="1" dirty="0" smtClean="0">
                <a:latin typeface="+mj-lt"/>
              </a:rPr>
              <a:t>intersection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735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171538"/>
                  </p:ext>
                </p:extLst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𝑿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171538"/>
                  </p:ext>
                </p:extLst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500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60777" y="2017933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5748022"/>
                  </p:ext>
                </p:extLst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5748022"/>
                  </p:ext>
                </p:extLst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TextBox 14"/>
          <p:cNvSpPr txBox="1"/>
          <p:nvPr/>
        </p:nvSpPr>
        <p:spPr>
          <a:xfrm>
            <a:off x="4718740" y="2017933"/>
            <a:ext cx="1219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Y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8446178"/>
                  </p:ext>
                </p:extLst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𝒁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8446178"/>
                  </p:ext>
                </p:extLst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TextBox 16"/>
          <p:cNvSpPr txBox="1"/>
          <p:nvPr/>
        </p:nvSpPr>
        <p:spPr>
          <a:xfrm>
            <a:off x="8754127" y="2017933"/>
            <a:ext cx="1217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Z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77553" y="2810068"/>
                <a:ext cx="62837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</m:t>
                      </m:r>
                    </m:oMath>
                  </m:oMathPara>
                </a14:m>
                <a:endParaRPr lang="en-US" sz="540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553" y="2810068"/>
                <a:ext cx="628377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029924" y="5297258"/>
                <a:ext cx="41321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𝒁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𝒎𝒂𝒙</m:t>
                      </m:r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𝑿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𝒀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924" y="5297258"/>
                <a:ext cx="4132157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8821033" y="4982420"/>
            <a:ext cx="23013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For sets, </a:t>
            </a:r>
          </a:p>
          <a:p>
            <a:pPr algn="ctr"/>
            <a:r>
              <a:rPr lang="en-US" sz="2400" dirty="0" smtClean="0">
                <a:latin typeface="+mj-lt"/>
              </a:rPr>
              <a:t>this is </a:t>
            </a:r>
            <a:r>
              <a:rPr lang="en-US" sz="2400" b="1" dirty="0" smtClean="0">
                <a:latin typeface="+mj-lt"/>
              </a:rPr>
              <a:t>union</a:t>
            </a:r>
            <a:endParaRPr lang="en-US" sz="2400" b="1" dirty="0">
              <a:latin typeface="+mj-lt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Generalizing Set Operations to </a:t>
            </a:r>
            <a:r>
              <a:rPr lang="en-US" dirty="0" err="1" smtClean="0"/>
              <a:t>Multiset</a:t>
            </a:r>
            <a:r>
              <a:rPr lang="en-US" dirty="0" smtClean="0"/>
              <a:t>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34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Multiset</a:t>
            </a:r>
            <a:r>
              <a:rPr lang="en-US" dirty="0" smtClean="0"/>
              <a:t> Operations in 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25407" y="59160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213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Set Operators: INTERSECT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308704" y="2283268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>
            <a:off x="6744800" y="3582527"/>
            <a:ext cx="0" cy="871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588059" y="3955228"/>
            <a:ext cx="2305614" cy="1381688"/>
            <a:chOff x="8905312" y="3952260"/>
            <a:chExt cx="2305614" cy="1381688"/>
          </a:xfrm>
        </p:grpSpPr>
        <p:sp>
          <p:nvSpPr>
            <p:cNvPr id="19" name="Oval 18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338549" y="3257677"/>
                <a:ext cx="3647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∩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549" y="3257677"/>
                <a:ext cx="3647793" cy="276999"/>
              </a:xfrm>
              <a:prstGeom prst="rect">
                <a:avLst/>
              </a:prstGeom>
              <a:blipFill rotWithShape="0">
                <a:blip r:embed="rId2"/>
                <a:stretch>
                  <a:fillRect t="-143478" r="-1839" b="-17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86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43025" y="2280300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UNION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22380" y="3952260"/>
            <a:ext cx="2305614" cy="1381688"/>
            <a:chOff x="8905312" y="3952260"/>
            <a:chExt cx="2305614" cy="1381688"/>
          </a:xfrm>
        </p:grpSpPr>
        <p:sp>
          <p:nvSpPr>
            <p:cNvPr id="21" name="Oval 20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272870" y="3512983"/>
                <a:ext cx="3646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</m:e>
                        <m:e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charset="0"/>
                            </a:rPr>
                            <m:t>=</m:t>
                          </m:r>
                          <m:r>
                            <a:rPr lang="en-US" i="1">
                              <a:latin typeface="Cambria Math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870" y="3512983"/>
                <a:ext cx="3646704" cy="276999"/>
              </a:xfrm>
              <a:prstGeom prst="rect">
                <a:avLst/>
              </a:prstGeom>
              <a:blipFill rotWithShape="0">
                <a:blip r:embed="rId2"/>
                <a:stretch>
                  <a:fillRect t="-143478" r="-1839" b="-17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8473196" y="4068964"/>
            <a:ext cx="266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Why aren’t there duplicates?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473196" y="5211964"/>
            <a:ext cx="304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What if we want duplicates?</a:t>
            </a:r>
          </a:p>
        </p:txBody>
      </p:sp>
    </p:spTree>
    <p:extLst>
      <p:ext uri="{BB962C8B-B14F-4D97-AF65-F5344CB8AC3E}">
        <p14:creationId xmlns:p14="http://schemas.microsoft.com/office/powerpoint/2010/main" val="180393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/>
      <p:bldP spid="2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ALL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47799" y="2280300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UNION ALL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27154" y="3952260"/>
            <a:ext cx="2305614" cy="1381688"/>
            <a:chOff x="8905312" y="3952260"/>
            <a:chExt cx="2305614" cy="1381688"/>
          </a:xfrm>
        </p:grpSpPr>
        <p:sp>
          <p:nvSpPr>
            <p:cNvPr id="21" name="Oval 20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277644" y="3512983"/>
                <a:ext cx="3646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</m:e>
                        <m:e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charset="0"/>
                            </a:rPr>
                            <m:t>=</m:t>
                          </m:r>
                          <m:r>
                            <a:rPr lang="en-US" i="1">
                              <a:latin typeface="Cambria Math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644" y="3512983"/>
                <a:ext cx="3646704" cy="276999"/>
              </a:xfrm>
              <a:prstGeom prst="rect">
                <a:avLst/>
              </a:prstGeom>
              <a:blipFill rotWithShape="0">
                <a:blip r:embed="rId2"/>
                <a:stretch>
                  <a:fillRect t="-143478" r="-1839" b="-17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610600" y="4257056"/>
            <a:ext cx="2301342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ALL indicates the Multiset disjoint union operation</a:t>
            </a:r>
            <a:endParaRPr lang="en-US" sz="28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76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𝑿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171538"/>
                  </p:ext>
                </p:extLst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500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60777" y="2017933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5748022"/>
                  </p:ext>
                </p:extLst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TextBox 14"/>
          <p:cNvSpPr txBox="1"/>
          <p:nvPr/>
        </p:nvSpPr>
        <p:spPr>
          <a:xfrm>
            <a:off x="4718740" y="2017933"/>
            <a:ext cx="1219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Y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2880248"/>
                  </p:ext>
                </p:extLst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𝒁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2880248"/>
                  </p:ext>
                </p:extLst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TextBox 16"/>
          <p:cNvSpPr txBox="1"/>
          <p:nvPr/>
        </p:nvSpPr>
        <p:spPr>
          <a:xfrm>
            <a:off x="8754127" y="2017933"/>
            <a:ext cx="1217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Z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335135" y="5297258"/>
                <a:ext cx="352173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𝒁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𝑿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𝒀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135" y="5297258"/>
                <a:ext cx="3521733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8821033" y="4982420"/>
            <a:ext cx="230134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For sets, </a:t>
            </a:r>
          </a:p>
          <a:p>
            <a:pPr algn="ctr"/>
            <a:r>
              <a:rPr lang="en-US" sz="2400" dirty="0" smtClean="0">
                <a:latin typeface="+mj-lt"/>
              </a:rPr>
              <a:t>this is </a:t>
            </a:r>
            <a:r>
              <a:rPr lang="en-US" sz="2400" b="1" dirty="0" smtClean="0">
                <a:latin typeface="+mj-lt"/>
              </a:rPr>
              <a:t>disjoint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union</a:t>
            </a:r>
            <a:endParaRPr lang="en-US" sz="2400" b="1" dirty="0">
              <a:latin typeface="+mj-lt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Generalizing Set Operations to </a:t>
            </a:r>
            <a:r>
              <a:rPr lang="en-US" dirty="0" err="1" smtClean="0"/>
              <a:t>Multiset</a:t>
            </a:r>
            <a:r>
              <a:rPr lang="en-US" dirty="0" smtClean="0"/>
              <a:t> Operations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6293" y="3146066"/>
            <a:ext cx="412513" cy="47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1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Recap from Lecture 2 &amp; Multi-table queries</a:t>
            </a:r>
          </a:p>
          <a:p>
            <a:pPr lvl="1"/>
            <a:r>
              <a:rPr lang="en-US" dirty="0" smtClean="0">
                <a:latin typeface="+mj-lt"/>
              </a:rPr>
              <a:t>ACTIVITY: Multi-table queries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Set operators &amp; nested queries</a:t>
            </a:r>
          </a:p>
          <a:p>
            <a:pPr lvl="1"/>
            <a:r>
              <a:rPr lang="en-US" dirty="0">
                <a:latin typeface="+mj-lt"/>
              </a:rPr>
              <a:t>ACTIVITY: Set operator subtleties</a:t>
            </a:r>
          </a:p>
          <a:p>
            <a:pPr lvl="1"/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351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59420" y="2280300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EXCEPT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38775" y="3952260"/>
            <a:ext cx="2305614" cy="1381688"/>
            <a:chOff x="8905312" y="3952260"/>
            <a:chExt cx="2305614" cy="1381688"/>
          </a:xfrm>
        </p:grpSpPr>
        <p:sp>
          <p:nvSpPr>
            <p:cNvPr id="19" name="Oval 18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Q</a:t>
              </a:r>
              <a:r>
                <a:rPr lang="en-US" baseline="-25000" dirty="0" smtClean="0">
                  <a:solidFill>
                    <a:schemeClr val="accent2"/>
                  </a:solidFill>
                </a:rPr>
                <a:t>2</a:t>
              </a:r>
              <a:endParaRPr lang="en-US" baseline="-25000" dirty="0">
                <a:solidFill>
                  <a:schemeClr val="accent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417705" y="3480628"/>
                <a:ext cx="34506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\{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705" y="3480628"/>
                <a:ext cx="3450625" cy="276999"/>
              </a:xfrm>
              <a:prstGeom prst="rect">
                <a:avLst/>
              </a:prstGeom>
              <a:blipFill rotWithShape="0">
                <a:blip r:embed="rId2"/>
                <a:stretch>
                  <a:fillRect t="-146667" r="-1943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7971706" y="4379841"/>
            <a:ext cx="282182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What is the </a:t>
            </a:r>
            <a:r>
              <a:rPr lang="en-US" sz="2800" i="1" dirty="0" err="1" smtClean="0">
                <a:latin typeface="+mj-lt"/>
              </a:rPr>
              <a:t>multiset</a:t>
            </a:r>
            <a:r>
              <a:rPr lang="en-US" sz="2800" i="1" dirty="0" smtClean="0">
                <a:latin typeface="+mj-lt"/>
              </a:rPr>
              <a:t> version?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411439" y="5584805"/>
                <a:ext cx="3942361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𝒁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𝑿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 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𝒀</m:t>
                          </m:r>
                        </m:e>
                      </m:d>
                    </m:oMath>
                  </m:oMathPara>
                </a14:m>
                <a:endParaRPr lang="en-US" sz="2800" b="1" dirty="0" smtClean="0">
                  <a:ea typeface="Cambria Math" charset="0"/>
                  <a:cs typeface="Cambria Math" charset="0"/>
                </a:endParaRPr>
              </a:p>
              <a:p>
                <a:pPr algn="ctr"/>
                <a:r>
                  <a:rPr lang="en-US" sz="2800" dirty="0" smtClean="0"/>
                  <a:t>For elements that are in X</a:t>
                </a:r>
                <a:endParaRPr lang="en-US" sz="28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439" y="5584805"/>
                <a:ext cx="3942361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2782" r="-2473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44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6" grpId="0" animBg="1"/>
      <p:bldP spid="16" grpId="1" animBg="1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INTERSECT: Still some </a:t>
            </a:r>
            <a:r>
              <a:rPr lang="en-US" dirty="0"/>
              <a:t>s</a:t>
            </a:r>
            <a:r>
              <a:rPr lang="en-US" dirty="0" smtClean="0"/>
              <a:t>ubtle problems…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6400" y="1589048"/>
            <a:ext cx="541686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400" y="2592358"/>
            <a:ext cx="5416868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AND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‘US’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‘China’</a:t>
            </a:r>
            <a:endParaRPr lang="en-US" sz="2000" i="1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71700" y="5714640"/>
            <a:ext cx="784860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What if two </a:t>
            </a:r>
            <a:r>
              <a:rPr lang="en-US" sz="2400" dirty="0" smtClean="0">
                <a:latin typeface="+mj-lt"/>
              </a:rPr>
              <a:t>companies have </a:t>
            </a:r>
            <a:r>
              <a:rPr lang="en-US" sz="2400" dirty="0">
                <a:latin typeface="+mj-lt"/>
              </a:rPr>
              <a:t>HQ in US: BUT one has </a:t>
            </a:r>
            <a:r>
              <a:rPr lang="en-US" sz="2400" dirty="0" smtClean="0">
                <a:latin typeface="+mj-lt"/>
              </a:rPr>
              <a:t>factory in </a:t>
            </a:r>
            <a:r>
              <a:rPr lang="en-US" sz="2400" dirty="0">
                <a:latin typeface="+mj-lt"/>
              </a:rPr>
              <a:t>China (but not US) and vice versa? 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What goes </a:t>
            </a:r>
            <a:r>
              <a:rPr lang="en-US" sz="2400" b="1" dirty="0">
                <a:latin typeface="+mj-lt"/>
              </a:rPr>
              <a:t>wrong?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85100" y="2592358"/>
            <a:ext cx="3009900" cy="18158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“Headquarters of companies which make </a:t>
            </a:r>
            <a:r>
              <a:rPr lang="en-US" sz="2800" i="1" dirty="0">
                <a:latin typeface="+mj-lt"/>
              </a:rPr>
              <a:t>gizmos in US </a:t>
            </a:r>
            <a:r>
              <a:rPr lang="en-US" sz="2800" b="1" i="1" dirty="0">
                <a:latin typeface="+mj-lt"/>
              </a:rPr>
              <a:t>AND</a:t>
            </a:r>
            <a:r>
              <a:rPr lang="en-US" sz="2800" i="1" dirty="0">
                <a:latin typeface="+mj-lt"/>
              </a:rPr>
              <a:t> China”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475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INTERSECT: Remember the semantics!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8985" y="1589048"/>
            <a:ext cx="397569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AS C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AS P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8986" y="2755572"/>
            <a:ext cx="3547430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endParaRPr lang="en-US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=‘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US’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endParaRPr lang="en-US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Company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name</a:t>
            </a:r>
          </a:p>
          <a:p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=‘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China’</a:t>
            </a:r>
            <a:endParaRPr lang="en-US" i="1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960396" y="1409035"/>
            <a:ext cx="483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Example:  C  JOIN  P on maker = name</a:t>
            </a:r>
            <a:endParaRPr lang="en-US" sz="2400" dirty="0">
              <a:latin typeface="+mj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366770"/>
              </p:ext>
            </p:extLst>
          </p:nvPr>
        </p:nvGraphicFramePr>
        <p:xfrm>
          <a:off x="4960396" y="1870700"/>
          <a:ext cx="675318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0637"/>
                <a:gridCol w="1350637"/>
                <a:gridCol w="1350637"/>
                <a:gridCol w="1266012"/>
                <a:gridCol w="14352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C.name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C.hq_city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P.pname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P.maker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P.factory_loc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r>
                        <a:rPr lang="en-US" baseline="0" dirty="0" smtClean="0"/>
                        <a:t>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370390" y="3078866"/>
            <a:ext cx="3738623" cy="868101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73389" y="4438069"/>
            <a:ext cx="3738623" cy="868101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871977" y="2210766"/>
            <a:ext cx="6934200" cy="416688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867799" y="2627454"/>
            <a:ext cx="6938378" cy="429202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1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19" grpId="0" animBg="1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INTERSECT: Remember the semantics!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8985" y="1589048"/>
            <a:ext cx="397569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AS C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AS P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8986" y="2755572"/>
            <a:ext cx="3547430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endParaRPr lang="en-US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=‘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US’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endParaRPr lang="en-US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Company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name</a:t>
            </a:r>
          </a:p>
          <a:p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=‘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China’</a:t>
            </a:r>
            <a:endParaRPr lang="en-US" i="1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960396" y="1409035"/>
            <a:ext cx="4995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Example:  C  JOIN  P on maker = name</a:t>
            </a:r>
            <a:endParaRPr lang="en-US" sz="2400" dirty="0">
              <a:latin typeface="+mj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960396" y="1870700"/>
          <a:ext cx="675318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0637"/>
                <a:gridCol w="1350637"/>
                <a:gridCol w="1350637"/>
                <a:gridCol w="1266012"/>
                <a:gridCol w="14352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C.name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C.hq_city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P.pname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P.maker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P.factory_loc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r>
                        <a:rPr lang="en-US" baseline="0" dirty="0" smtClean="0"/>
                        <a:t>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370390" y="3078866"/>
            <a:ext cx="3738623" cy="868101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73389" y="4438069"/>
            <a:ext cx="3738623" cy="868101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871977" y="2210766"/>
            <a:ext cx="6934200" cy="416688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867799" y="2627454"/>
            <a:ext cx="6938378" cy="429202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249763" y="3661844"/>
            <a:ext cx="6174449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X Co has a factory in the US (but not China)</a:t>
            </a:r>
          </a:p>
          <a:p>
            <a:r>
              <a:rPr lang="en-US" sz="2400" dirty="0" smtClean="0">
                <a:latin typeface="+mj-lt"/>
              </a:rPr>
              <a:t>Y Inc. has a factor in China </a:t>
            </a:r>
            <a:r>
              <a:rPr lang="en-US" sz="2400" dirty="0">
                <a:latin typeface="+mj-lt"/>
              </a:rPr>
              <a:t>(but not </a:t>
            </a:r>
            <a:r>
              <a:rPr lang="en-US" sz="2400" dirty="0" smtClean="0">
                <a:latin typeface="+mj-lt"/>
              </a:rPr>
              <a:t>US)</a:t>
            </a:r>
          </a:p>
          <a:p>
            <a:endParaRPr lang="en-US" sz="2400" b="1" dirty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But Seattle is returned by the query!</a:t>
            </a:r>
            <a:endParaRPr lang="en-US" sz="2400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50369" y="5647750"/>
            <a:ext cx="3727048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did the INTERSECT on the </a:t>
            </a:r>
            <a:r>
              <a:rPr lang="en-US" sz="2800" smtClean="0">
                <a:latin typeface="+mj-lt"/>
              </a:rPr>
              <a:t>wrong attributes!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665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Solution: </a:t>
            </a:r>
            <a:r>
              <a:rPr lang="en-US" b="1" dirty="0" smtClean="0"/>
              <a:t>Nested Queries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76400" y="1589048"/>
            <a:ext cx="541686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400" y="2592358"/>
            <a:ext cx="6540500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hq_city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AND name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	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‘US’)</a:t>
            </a:r>
          </a:p>
          <a:p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AND name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maker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‘China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’)</a:t>
            </a:r>
            <a:endParaRPr lang="en-US" sz="2000" i="1" dirty="0">
              <a:latin typeface="Menlo" charset="0"/>
              <a:ea typeface="Menlo" charset="0"/>
              <a:cs typeface="Menlo" charset="0"/>
            </a:endParaRPr>
          </a:p>
          <a:p>
            <a:endParaRPr lang="en-US" sz="2000" i="1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610600" y="1770546"/>
            <a:ext cx="3009900" cy="18158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“Headquarters of companies which make </a:t>
            </a:r>
            <a:r>
              <a:rPr lang="en-US" sz="2800" i="1" dirty="0">
                <a:latin typeface="+mj-lt"/>
              </a:rPr>
              <a:t>gizmos in US </a:t>
            </a:r>
            <a:r>
              <a:rPr lang="en-US" sz="2800" b="1" i="1" dirty="0">
                <a:latin typeface="+mj-lt"/>
              </a:rPr>
              <a:t>AND</a:t>
            </a:r>
            <a:r>
              <a:rPr lang="en-US" sz="2800" i="1" dirty="0">
                <a:latin typeface="+mj-lt"/>
              </a:rPr>
              <a:t> China”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7311" y="3946967"/>
            <a:ext cx="2893189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Note: If we hadn’t used DISTINCT here, how many copies of each </a:t>
            </a:r>
            <a:r>
              <a:rPr lang="en-US" sz="2400" dirty="0" err="1" smtClean="0">
                <a:latin typeface="+mj-lt"/>
              </a:rPr>
              <a:t>hq_city</a:t>
            </a:r>
            <a:r>
              <a:rPr lang="en-US" sz="2400" dirty="0" smtClean="0">
                <a:latin typeface="+mj-lt"/>
              </a:rPr>
              <a:t> would have been returned?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377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note on nested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do nested queries because SQL is </a:t>
            </a:r>
            <a:r>
              <a:rPr lang="en-US" b="1" i="1" dirty="0" smtClean="0"/>
              <a:t>compositional: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Everything (inputs / outputs) is represented as </a:t>
            </a:r>
            <a:r>
              <a:rPr lang="en-US" dirty="0" err="1" smtClean="0"/>
              <a:t>multisets</a:t>
            </a:r>
            <a:r>
              <a:rPr lang="en-US" dirty="0" smtClean="0"/>
              <a:t>- the output of one query can thus be used as the input to another (nesting)!</a:t>
            </a:r>
          </a:p>
          <a:p>
            <a:pPr lvl="1"/>
            <a:endParaRPr lang="en-US" dirty="0"/>
          </a:p>
          <a:p>
            <a:r>
              <a:rPr lang="en-US" dirty="0" smtClean="0"/>
              <a:t>This is </a:t>
            </a:r>
            <a:r>
              <a:rPr lang="en-US" u="sng" dirty="0" smtClean="0"/>
              <a:t>extremely</a:t>
            </a:r>
            <a:r>
              <a:rPr lang="en-US" dirty="0" smtClean="0"/>
              <a:t> powerful!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963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DB7-4617-4575-9446-CC3ED7D53B58}" type="slidenum">
              <a:rPr lang="en-US"/>
              <a:pPr/>
              <a:t>46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Nested queries: Sub-queries </a:t>
            </a:r>
            <a:r>
              <a:rPr lang="en-US" dirty="0"/>
              <a:t>Returning Relations</a:t>
            </a: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1281570" y="3436008"/>
            <a:ext cx="6756400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Company c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IN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p, Product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p.product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AND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.buyer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‘Joe Blow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‘)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0228" name="Text Box 4"/>
          <p:cNvSpPr txBox="1">
            <a:spLocks noChangeArrowheads="1"/>
          </p:cNvSpPr>
          <p:nvPr/>
        </p:nvSpPr>
        <p:spPr bwMode="auto">
          <a:xfrm>
            <a:off x="8901570" y="3436008"/>
            <a:ext cx="2452230" cy="2380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“Cities </a:t>
            </a:r>
            <a:r>
              <a:rPr lang="en-US" sz="2400" dirty="0">
                <a:latin typeface="+mj-lt"/>
              </a:rPr>
              <a:t>where one </a:t>
            </a:r>
            <a:r>
              <a:rPr lang="en-US" sz="2400" dirty="0" smtClean="0">
                <a:latin typeface="+mj-lt"/>
              </a:rPr>
              <a:t>  can </a:t>
            </a:r>
            <a:r>
              <a:rPr lang="en-US" sz="2400" dirty="0">
                <a:latin typeface="+mj-lt"/>
              </a:rPr>
              <a:t>find companies that manufacture products bought by Joe </a:t>
            </a:r>
            <a:r>
              <a:rPr lang="en-US" sz="2400" dirty="0" smtClean="0">
                <a:latin typeface="+mj-lt"/>
              </a:rPr>
              <a:t>Blow”</a:t>
            </a:r>
            <a:endParaRPr lang="en-US" sz="2400" dirty="0">
              <a:latin typeface="+mj-lt"/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1981201" y="1823413"/>
            <a:ext cx="449353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city)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product, buyer)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33400" y="1823413"/>
            <a:ext cx="1155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Another example: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animBg="1"/>
      <p:bldP spid="180228" grpId="0"/>
      <p:bldP spid="180230" grpId="0" animBg="1"/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05A5-3EC9-41E9-BEDA-F94199773880}" type="slidenum">
              <a:rPr lang="en-US"/>
              <a:pPr/>
              <a:t>47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</a:t>
            </a:r>
            <a:endParaRPr lang="en-US" dirty="0"/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3400390" y="2684691"/>
            <a:ext cx="5391219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Company c, 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   Product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   Purchase p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p.buyer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‘Joe Blow’</a:t>
            </a:r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4227732" y="1690688"/>
            <a:ext cx="37365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latin typeface="+mj-lt"/>
              </a:rPr>
              <a:t>Is </a:t>
            </a:r>
            <a:r>
              <a:rPr lang="en-US" sz="2800" dirty="0" smtClean="0">
                <a:latin typeface="+mj-lt"/>
              </a:rPr>
              <a:t>this query equivalent?</a:t>
            </a:r>
            <a:endParaRPr lang="en-US" sz="2800" dirty="0">
              <a:latin typeface="+mj-lt"/>
            </a:endParaRP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4099298" y="5884287"/>
            <a:ext cx="3993401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3200" dirty="0">
                <a:latin typeface="+mj-lt"/>
              </a:rPr>
              <a:t>Beware of duplicates! </a:t>
            </a:r>
            <a:endParaRPr lang="en-US" dirty="0">
              <a:solidFill>
                <a:srgbClr val="FF5050"/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animBg="1"/>
      <p:bldP spid="181252" grpId="0"/>
      <p:bldP spid="181254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05A5-3EC9-41E9-BEDA-F94199773880}" type="slidenum">
              <a:rPr lang="en-US"/>
              <a:pPr/>
              <a:t>48</a:t>
            </a:fld>
            <a:endParaRPr lang="en-US" dirty="0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</a:t>
            </a:r>
            <a:endParaRPr lang="en-US" dirty="0"/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428590" y="2243574"/>
            <a:ext cx="4493538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Company c, </a:t>
            </a:r>
          </a:p>
          <a:p>
            <a:pPr eaLnBrk="0" hangingPunct="0"/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  Product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</a:t>
            </a:r>
          </a:p>
          <a:p>
            <a:pPr eaLnBrk="0" hangingPunct="0"/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  Purchase p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.product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p.buyer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‘Joe Blow’</a:t>
            </a: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3986770" y="5125220"/>
            <a:ext cx="4218464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3200" dirty="0" smtClean="0">
                <a:latin typeface="+mj-lt"/>
              </a:rPr>
              <a:t>Now they are equivalent</a:t>
            </a:r>
            <a:endParaRPr lang="en-US" dirty="0">
              <a:solidFill>
                <a:srgbClr val="FF5050"/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489609" y="2232097"/>
            <a:ext cx="6059030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Company c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IN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p, Product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p.product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.buyer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‘Joe Blow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‘)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09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4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D40D-2378-4F8B-8576-98768B62F35F}" type="slidenum">
              <a:rPr lang="en-US"/>
              <a:pPr/>
              <a:t>49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Subqueries</a:t>
            </a:r>
            <a:r>
              <a:rPr lang="en-US" dirty="0"/>
              <a:t> Returning Relations</a:t>
            </a: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1531259" y="4197709"/>
            <a:ext cx="6506909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&gt; </a:t>
            </a:r>
            <a:r>
              <a:rPr lang="en-US" sz="24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ALL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maker = ‘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Gizmo-Works’)</a:t>
            </a: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1531259" y="3482089"/>
            <a:ext cx="587853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price, category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838200" y="1596919"/>
            <a:ext cx="523457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/>
              <a:t>You can also </a:t>
            </a:r>
            <a:r>
              <a:rPr lang="en-US" sz="2400" dirty="0" smtClean="0"/>
              <a:t>use operations of the form:    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u="sng" dirty="0" smtClean="0"/>
              <a:t>s </a:t>
            </a:r>
            <a:r>
              <a:rPr lang="en-US" sz="2400" u="sng" dirty="0"/>
              <a:t>&gt; ALL </a:t>
            </a:r>
            <a:r>
              <a:rPr lang="en-US" sz="2400" u="sng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s &lt; </a:t>
            </a:r>
            <a:r>
              <a:rPr lang="en-US" sz="2400" dirty="0"/>
              <a:t>ANY </a:t>
            </a:r>
            <a:r>
              <a:rPr lang="en-US" sz="2400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EXISTS </a:t>
            </a:r>
            <a:r>
              <a:rPr lang="en-US" sz="2400" dirty="0"/>
              <a:t>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633536" y="4232567"/>
            <a:ext cx="26973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Find products that are more expensive than all those </a:t>
            </a:r>
            <a:r>
              <a:rPr lang="en-US" sz="2400" dirty="0" smtClean="0">
                <a:latin typeface="+mj-lt"/>
              </a:rPr>
              <a:t>produced by </a:t>
            </a:r>
            <a:r>
              <a:rPr lang="en-US" sz="2400" dirty="0">
                <a:latin typeface="+mj-lt"/>
              </a:rPr>
              <a:t>“Gizmo-Works”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200" y="3482089"/>
            <a:ext cx="2697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Ex:</a:t>
            </a:r>
            <a:endParaRPr lang="en-US" sz="24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27803" y="1538419"/>
            <a:ext cx="4125997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ANY and ALL not supported by SQLite.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animBg="1"/>
      <p:bldP spid="183300" grpId="0" animBg="1"/>
      <p:bldP spid="2" grpId="0"/>
      <p:bldP spid="11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009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Lecture 2 (cont’d</a:t>
            </a:r>
            <a:r>
              <a:rPr lang="en-US" dirty="0" smtClean="0"/>
              <a:t>):</a:t>
            </a:r>
            <a:br>
              <a:rPr lang="en-US" dirty="0" smtClean="0"/>
            </a:br>
            <a:r>
              <a:rPr lang="en-US" dirty="0" smtClean="0"/>
              <a:t>Introduction to SQL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273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D40D-2378-4F8B-8576-98768B62F35F}" type="slidenum">
              <a:rPr lang="en-US"/>
              <a:pPr/>
              <a:t>50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Subqueries Returning Relations</a:t>
            </a: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1180923" y="4132015"/>
            <a:ext cx="6032421" cy="25545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p1.name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p1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p1.maker = ‘Gizmo-Works’</a:t>
            </a:r>
          </a:p>
          <a:p>
            <a:pPr eaLnBrk="0" hangingPunct="0"/>
            <a:r>
              <a:rPr lang="en-US" sz="2000" dirty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en-US" sz="20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 EXISTS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p2.name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p2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p2.maker &lt;&gt; ‘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Gizmo-Works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’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AND p1.name = p2.name)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1180923" y="3416395"/>
            <a:ext cx="587853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price, category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838200" y="1596919"/>
            <a:ext cx="546797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/>
              <a:t>You can also </a:t>
            </a:r>
            <a:r>
              <a:rPr lang="en-US" sz="2400" dirty="0" smtClean="0"/>
              <a:t>use operations of the form:    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s </a:t>
            </a:r>
            <a:r>
              <a:rPr lang="en-US" sz="2400" dirty="0"/>
              <a:t>&gt; ALL </a:t>
            </a:r>
            <a:r>
              <a:rPr lang="en-US" sz="2400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s &lt; </a:t>
            </a:r>
            <a:r>
              <a:rPr lang="en-US" sz="2400" dirty="0"/>
              <a:t>ANY </a:t>
            </a:r>
            <a:r>
              <a:rPr lang="en-US" sz="2400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u="sng" dirty="0" smtClean="0"/>
              <a:t>EXISTS </a:t>
            </a:r>
            <a:r>
              <a:rPr lang="en-US" sz="2400" u="sng" dirty="0"/>
              <a:t>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950737" y="3968931"/>
            <a:ext cx="26973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Find </a:t>
            </a:r>
            <a:r>
              <a:rPr lang="en-US" sz="2400" dirty="0" smtClean="0">
                <a:latin typeface="+mj-lt"/>
              </a:rPr>
              <a:t>‘copycat’ products, i.e. products made by competitors with the same names as products made by “Gizmo-Works</a:t>
            </a:r>
            <a:r>
              <a:rPr lang="en-US" sz="2400" dirty="0">
                <a:latin typeface="+mj-lt"/>
              </a:rPr>
              <a:t>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7864" y="3416395"/>
            <a:ext cx="2697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Ex:</a:t>
            </a:r>
            <a:endParaRPr lang="en-US" sz="24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97280" y="5858392"/>
            <a:ext cx="137006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&lt;&gt; means !=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08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animBg="1"/>
      <p:bldP spid="183300" grpId="0" animBg="1"/>
      <p:bldP spid="2" grpId="0"/>
      <p:bldP spid="11" grpId="0"/>
      <p:bldP spid="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7F1-00A3-4FC2-89CA-DCEFAF8DBF03}" type="slidenum">
              <a:rPr lang="en-US"/>
              <a:pPr/>
              <a:t>51</a:t>
            </a:fld>
            <a:endParaRPr lang="en-US"/>
          </a:p>
        </p:txBody>
      </p:sp>
      <p:sp>
        <p:nvSpPr>
          <p:cNvPr id="2242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671382"/>
            <a:ext cx="10515600" cy="1325563"/>
          </a:xfrm>
        </p:spPr>
        <p:txBody>
          <a:bodyPr/>
          <a:lstStyle/>
          <a:p>
            <a:r>
              <a:rPr lang="en-US" dirty="0" smtClean="0"/>
              <a:t>Nested queries </a:t>
            </a:r>
            <a:r>
              <a:rPr lang="en-US" smtClean="0"/>
              <a:t>as alternatives to INTERSECT </a:t>
            </a:r>
            <a:r>
              <a:rPr lang="en-US" dirty="0"/>
              <a:t>and </a:t>
            </a:r>
            <a:r>
              <a:rPr lang="en-US" dirty="0" smtClean="0"/>
              <a:t>EXCEPT</a:t>
            </a:r>
            <a:endParaRPr lang="en-US" dirty="0"/>
          </a:p>
        </p:txBody>
      </p:sp>
      <p:sp>
        <p:nvSpPr>
          <p:cNvPr id="224259" name="Rectangle 1027"/>
          <p:cNvSpPr>
            <a:spLocks noChangeArrowheads="1"/>
          </p:cNvSpPr>
          <p:nvPr/>
        </p:nvSpPr>
        <p:spPr bwMode="auto">
          <a:xfrm>
            <a:off x="838200" y="2594508"/>
            <a:ext cx="2416046" cy="13388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  <a:endParaRPr lang="en-US" dirty="0">
              <a:solidFill>
                <a:srgbClr val="FF5050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S.A, S.B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S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24260" name="Rectangle 1028"/>
          <p:cNvSpPr>
            <a:spLocks noChangeArrowheads="1"/>
          </p:cNvSpPr>
          <p:nvPr/>
        </p:nvSpPr>
        <p:spPr bwMode="auto">
          <a:xfrm>
            <a:off x="4343399" y="2594508"/>
            <a:ext cx="4786888" cy="15881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EXISTS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	SELECT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*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S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R.A=S.A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R.B=S.B)</a:t>
            </a:r>
          </a:p>
        </p:txBody>
      </p:sp>
      <p:sp>
        <p:nvSpPr>
          <p:cNvPr id="224261" name="AutoShape 1029"/>
          <p:cNvSpPr>
            <a:spLocks noChangeArrowheads="1"/>
          </p:cNvSpPr>
          <p:nvPr/>
        </p:nvSpPr>
        <p:spPr bwMode="auto">
          <a:xfrm>
            <a:off x="3609816" y="3163791"/>
            <a:ext cx="504984" cy="443010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24263" name="Rectangle 1031"/>
          <p:cNvSpPr>
            <a:spLocks noChangeArrowheads="1"/>
          </p:cNvSpPr>
          <p:nvPr/>
        </p:nvSpPr>
        <p:spPr bwMode="auto">
          <a:xfrm>
            <a:off x="4419599" y="4804308"/>
            <a:ext cx="4786888" cy="15881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NOT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EXISTS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*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S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R.A=S.A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AND R.B=S.B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7227803" y="1538419"/>
            <a:ext cx="4125997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INTERSECT </a:t>
            </a:r>
            <a:r>
              <a:rPr lang="en-US" sz="2400" dirty="0">
                <a:latin typeface="+mj-lt"/>
              </a:rPr>
              <a:t>and EXCEPT not in some </a:t>
            </a:r>
            <a:r>
              <a:rPr lang="en-US" sz="2400" dirty="0" smtClean="0">
                <a:latin typeface="+mj-lt"/>
              </a:rPr>
              <a:t>DBMSs!</a:t>
            </a:r>
            <a:endParaRPr lang="en-US" sz="24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64700" y="3688104"/>
            <a:ext cx="195580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If R, S have no duplicates, then can write without </a:t>
            </a:r>
            <a:r>
              <a:rPr lang="en-US" dirty="0" smtClean="0">
                <a:latin typeface="+mj-lt"/>
              </a:rPr>
              <a:t>sub-queries </a:t>
            </a:r>
            <a:r>
              <a:rPr lang="en-US" dirty="0">
                <a:latin typeface="+mj-lt"/>
              </a:rPr>
              <a:t>(</a:t>
            </a:r>
            <a:r>
              <a:rPr lang="en-US" dirty="0" smtClean="0">
                <a:latin typeface="+mj-lt"/>
              </a:rPr>
              <a:t>HOW?)</a:t>
            </a:r>
            <a:endParaRPr lang="en-US" dirty="0">
              <a:latin typeface="+mj-lt"/>
            </a:endParaRPr>
          </a:p>
        </p:txBody>
      </p:sp>
      <p:sp>
        <p:nvSpPr>
          <p:cNvPr id="18" name="Rectangle 1027"/>
          <p:cNvSpPr>
            <a:spLocks noChangeArrowheads="1"/>
          </p:cNvSpPr>
          <p:nvPr/>
        </p:nvSpPr>
        <p:spPr bwMode="auto">
          <a:xfrm>
            <a:off x="838200" y="4804308"/>
            <a:ext cx="2416046" cy="13388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EXCEPT</a:t>
            </a:r>
            <a:endParaRPr lang="en-US" dirty="0">
              <a:solidFill>
                <a:srgbClr val="FF5050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S.A, S.B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S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9" name="AutoShape 1029"/>
          <p:cNvSpPr>
            <a:spLocks noChangeArrowheads="1"/>
          </p:cNvSpPr>
          <p:nvPr/>
        </p:nvSpPr>
        <p:spPr bwMode="auto">
          <a:xfrm>
            <a:off x="3609816" y="5373591"/>
            <a:ext cx="504984" cy="443010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7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animBg="1"/>
      <p:bldP spid="224260" grpId="0" animBg="1" autoUpdateAnimBg="0"/>
      <p:bldP spid="224261" grpId="0" animBg="1"/>
      <p:bldP spid="224263" grpId="0" animBg="1" autoUpdateAnimBg="0"/>
      <p:bldP spid="3" grpId="0" animBg="1"/>
      <p:bldP spid="4" grpId="0" animBg="1"/>
      <p:bldP spid="18" grpId="0" animBg="1"/>
      <p:bldP spid="1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310C-327C-4CB2-B85E-5B7845518CE8}" type="slidenum">
              <a:rPr lang="en-US"/>
              <a:pPr/>
              <a:t>52</a:t>
            </a:fld>
            <a:endParaRPr 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Correlated Queries</a:t>
            </a: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834172" y="2624882"/>
            <a:ext cx="6882834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title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Movie AS </a:t>
            </a:r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m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year &lt;&gt;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ANY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year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Movie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title =  </a:t>
            </a:r>
            <a:r>
              <a:rPr lang="en-US" sz="2400" dirty="0" err="1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.title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838200" y="1716236"/>
            <a:ext cx="6878806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Movie(</a:t>
            </a:r>
            <a:r>
              <a:rPr lang="en-US" sz="24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title,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year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director, length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5349" name="Text Box 5"/>
          <p:cNvSpPr txBox="1">
            <a:spLocks noChangeArrowheads="1"/>
          </p:cNvSpPr>
          <p:nvPr/>
        </p:nvSpPr>
        <p:spPr bwMode="auto">
          <a:xfrm>
            <a:off x="3038368" y="5380187"/>
            <a:ext cx="611526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i="1" dirty="0" smtClean="0">
                <a:latin typeface="+mj-lt"/>
              </a:rPr>
              <a:t>Note also: this </a:t>
            </a:r>
            <a:r>
              <a:rPr lang="en-US" sz="2000" i="1" dirty="0">
                <a:latin typeface="+mj-lt"/>
              </a:rPr>
              <a:t>can still be expressed as single </a:t>
            </a:r>
            <a:r>
              <a:rPr lang="en-US" sz="2000" i="1" dirty="0" smtClean="0">
                <a:latin typeface="+mj-lt"/>
              </a:rPr>
              <a:t>SFW query…</a:t>
            </a:r>
            <a:endParaRPr lang="en-US" sz="2000" i="1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390587" y="2177901"/>
            <a:ext cx="27219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Find movies whose title appears more than once.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129713" y="3009045"/>
            <a:ext cx="1997788" cy="3691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098212" y="4135660"/>
            <a:ext cx="1146888" cy="3691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622212" y="4482478"/>
            <a:ext cx="1489788" cy="3691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90587" y="3865443"/>
            <a:ext cx="237044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the scoping of the variables!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animBg="1"/>
      <p:bldP spid="185349" grpId="0" animBg="1"/>
      <p:bldP spid="2" grpId="0"/>
      <p:bldP spid="14" grpId="0" animBg="1"/>
      <p:bldP spid="15" grpId="0" animBg="1"/>
      <p:bldP spid="16" grpId="0" animBg="1"/>
      <p:bldP spid="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BF21-8A9E-45B5-920E-882710C83F38}" type="slidenum">
              <a:rPr lang="en-US"/>
              <a:pPr/>
              <a:t>53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 Correlated Query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838200" y="2544279"/>
            <a:ext cx="6692858" cy="24191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.maker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AS x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.price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ALL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y.price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AS y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x.maker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y.maker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   AND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y.year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&lt; 1972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267658" y="2544279"/>
            <a:ext cx="3200442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+mj-lt"/>
              </a:rPr>
              <a:t>Find products (and their manufacturers) that are more expensive than all products made by the same manufacturer before 1972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32929"/>
            <a:ext cx="68018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</a:t>
            </a: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price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category, maker, year)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18504" y="5790006"/>
            <a:ext cx="675499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Can be </a:t>
            </a:r>
            <a:r>
              <a:rPr lang="en-US" sz="2400" smtClean="0">
                <a:latin typeface="+mj-lt"/>
              </a:rPr>
              <a:t>very powerful (also much harder to optimize)</a:t>
            </a:r>
            <a:endParaRPr lang="en-US" sz="240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 animBg="1"/>
      <p:bldP spid="2" grpId="0"/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Activity-3-1.ipynb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995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SQL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provides a high-level declarative language for manipulating data (DML)</a:t>
            </a:r>
          </a:p>
          <a:p>
            <a:endParaRPr lang="en-US" dirty="0"/>
          </a:p>
          <a:p>
            <a:r>
              <a:rPr lang="en-US" dirty="0" smtClean="0"/>
              <a:t>The workhorse is the SFW block</a:t>
            </a:r>
          </a:p>
          <a:p>
            <a:endParaRPr lang="en-US" dirty="0"/>
          </a:p>
          <a:p>
            <a:r>
              <a:rPr lang="en-US" dirty="0" smtClean="0"/>
              <a:t>Set operators are powerful but have some subtleties</a:t>
            </a:r>
          </a:p>
          <a:p>
            <a:endParaRPr lang="en-US" dirty="0"/>
          </a:p>
          <a:p>
            <a:r>
              <a:rPr lang="en-US" dirty="0" smtClean="0"/>
              <a:t>Powerful, nested queries also allowed.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9F4F-503A-4A35-BDFA-CB903A9A9F13}" type="slidenum">
              <a:rPr lang="en-US" smtClean="0"/>
              <a:pPr/>
              <a:t>55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87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Multi-table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421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4631"/>
            <a:ext cx="6454588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Primary keys and Foreign keys recap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Joins: SQL semantics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Multi-table queries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805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02CB-ED81-4078-B374-A703DF7518F6}" type="slidenum">
              <a:rPr lang="en-US"/>
              <a:pPr/>
              <a:t>8</a:t>
            </a:fld>
            <a:endParaRPr 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and Foreign Keys</a:t>
            </a:r>
          </a:p>
        </p:txBody>
      </p:sp>
      <p:graphicFrame>
        <p:nvGraphicFramePr>
          <p:cNvPr id="153702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49941"/>
              </p:ext>
            </p:extLst>
          </p:nvPr>
        </p:nvGraphicFramePr>
        <p:xfrm>
          <a:off x="464695" y="4493571"/>
          <a:ext cx="6400799" cy="1860550"/>
        </p:xfrm>
        <a:graphic>
          <a:graphicData uri="http://schemas.openxmlformats.org/drawingml/2006/table">
            <a:tbl>
              <a:tblPr/>
              <a:tblGrid>
                <a:gridCol w="1702340"/>
                <a:gridCol w="1225685"/>
                <a:gridCol w="1770434"/>
                <a:gridCol w="1702340"/>
              </a:tblGrid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636" name="Text Box 36"/>
          <p:cNvSpPr txBox="1">
            <a:spLocks noChangeArrowheads="1"/>
          </p:cNvSpPr>
          <p:nvPr/>
        </p:nvSpPr>
        <p:spPr bwMode="auto">
          <a:xfrm>
            <a:off x="464695" y="3960172"/>
            <a:ext cx="1164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3662" name="Text Box 62"/>
          <p:cNvSpPr txBox="1">
            <a:spLocks noChangeArrowheads="1"/>
          </p:cNvSpPr>
          <p:nvPr/>
        </p:nvSpPr>
        <p:spPr bwMode="auto">
          <a:xfrm>
            <a:off x="540896" y="1591823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3706" name="Group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024588"/>
              </p:ext>
            </p:extLst>
          </p:nvPr>
        </p:nvGraphicFramePr>
        <p:xfrm>
          <a:off x="464695" y="2122048"/>
          <a:ext cx="3909527" cy="1463040"/>
        </p:xfrm>
        <a:graphic>
          <a:graphicData uri="http://schemas.openxmlformats.org/drawingml/2006/table">
            <a:tbl>
              <a:tblPr/>
              <a:tblGrid>
                <a:gridCol w="1437326"/>
                <a:gridCol w="1264847"/>
                <a:gridCol w="1207354"/>
              </a:tblGrid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535290" y="2326978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What is a foreign </a:t>
            </a:r>
            <a:r>
              <a:rPr lang="en-US" sz="3000" dirty="0" smtClean="0">
                <a:latin typeface="+mj-lt"/>
              </a:rPr>
              <a:t>key vs. a key </a:t>
            </a:r>
            <a:r>
              <a:rPr lang="en-US" sz="3000" dirty="0">
                <a:latin typeface="+mj-lt"/>
              </a:rPr>
              <a:t>here?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781144" y="1942257"/>
            <a:ext cx="3572656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 </a:t>
            </a:r>
            <a:r>
              <a:rPr lang="en-US" sz="2800" b="1" u="sng" dirty="0" smtClean="0">
                <a:latin typeface="+mj-lt"/>
              </a:rPr>
              <a:t>key</a:t>
            </a:r>
            <a:r>
              <a:rPr lang="en-US" sz="2800" dirty="0" smtClean="0">
                <a:latin typeface="+mj-lt"/>
              </a:rPr>
              <a:t> is a </a:t>
            </a:r>
            <a:r>
              <a:rPr lang="en-US" sz="2800" b="1" dirty="0" smtClean="0">
                <a:latin typeface="+mj-lt"/>
              </a:rPr>
              <a:t>minimal subset of attributes</a:t>
            </a:r>
            <a:r>
              <a:rPr lang="en-US" sz="2800" dirty="0" smtClean="0">
                <a:latin typeface="+mj-lt"/>
              </a:rPr>
              <a:t> that acts as a unique identifier for tuples in a relation</a:t>
            </a:r>
            <a:endParaRPr lang="en-US" sz="28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34150" y="4580190"/>
            <a:ext cx="466664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1"/>
            <a:r>
              <a:rPr lang="en-US" sz="2800" dirty="0" smtClean="0"/>
              <a:t>If </a:t>
            </a:r>
            <a:r>
              <a:rPr lang="en-US" sz="2800" dirty="0"/>
              <a:t>two tuples agree on the values of the key, then they must be the </a:t>
            </a:r>
            <a:r>
              <a:rPr lang="en-US" sz="2800" b="1" dirty="0"/>
              <a:t>same</a:t>
            </a:r>
            <a:r>
              <a:rPr lang="en-US" sz="2800" dirty="0"/>
              <a:t> tuple!</a:t>
            </a:r>
          </a:p>
        </p:txBody>
      </p:sp>
    </p:spTree>
    <p:extLst>
      <p:ext uri="{BB962C8B-B14F-4D97-AF65-F5344CB8AC3E}">
        <p14:creationId xmlns:p14="http://schemas.microsoft.com/office/powerpoint/2010/main" val="6297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02CB-ED81-4078-B374-A703DF7518F6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and Foreign Keys</a:t>
            </a:r>
          </a:p>
        </p:txBody>
      </p:sp>
      <p:graphicFrame>
        <p:nvGraphicFramePr>
          <p:cNvPr id="153702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235245"/>
              </p:ext>
            </p:extLst>
          </p:nvPr>
        </p:nvGraphicFramePr>
        <p:xfrm>
          <a:off x="464695" y="4493571"/>
          <a:ext cx="6400799" cy="1860550"/>
        </p:xfrm>
        <a:graphic>
          <a:graphicData uri="http://schemas.openxmlformats.org/drawingml/2006/table">
            <a:tbl>
              <a:tblPr/>
              <a:tblGrid>
                <a:gridCol w="1702340"/>
                <a:gridCol w="1225685"/>
                <a:gridCol w="1770434"/>
                <a:gridCol w="1702340"/>
              </a:tblGrid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636" name="Text Box 36"/>
          <p:cNvSpPr txBox="1">
            <a:spLocks noChangeArrowheads="1"/>
          </p:cNvSpPr>
          <p:nvPr/>
        </p:nvSpPr>
        <p:spPr bwMode="auto">
          <a:xfrm>
            <a:off x="464695" y="3960172"/>
            <a:ext cx="1164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3662" name="Text Box 62"/>
          <p:cNvSpPr txBox="1">
            <a:spLocks noChangeArrowheads="1"/>
          </p:cNvSpPr>
          <p:nvPr/>
        </p:nvSpPr>
        <p:spPr bwMode="auto">
          <a:xfrm>
            <a:off x="540896" y="1591823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3706" name="Group 106"/>
          <p:cNvGraphicFramePr>
            <a:graphicFrameLocks noGrp="1"/>
          </p:cNvGraphicFramePr>
          <p:nvPr>
            <p:extLst/>
          </p:nvPr>
        </p:nvGraphicFramePr>
        <p:xfrm>
          <a:off x="464695" y="2122048"/>
          <a:ext cx="3909527" cy="1463040"/>
        </p:xfrm>
        <a:graphic>
          <a:graphicData uri="http://schemas.openxmlformats.org/drawingml/2006/table">
            <a:tbl>
              <a:tblPr/>
              <a:tblGrid>
                <a:gridCol w="1437326"/>
                <a:gridCol w="1264847"/>
                <a:gridCol w="1207354"/>
              </a:tblGrid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535290" y="2326978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What is a foreign </a:t>
            </a:r>
            <a:r>
              <a:rPr lang="en-US" sz="3000" dirty="0" smtClean="0">
                <a:latin typeface="+mj-lt"/>
              </a:rPr>
              <a:t>key vs. a key </a:t>
            </a:r>
            <a:r>
              <a:rPr lang="en-US" sz="3000" dirty="0">
                <a:latin typeface="+mj-lt"/>
              </a:rPr>
              <a:t>here?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147185" y="1969124"/>
            <a:ext cx="4725026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22222"/>
                </a:solidFill>
                <a:latin typeface="+mj-lt"/>
              </a:rPr>
              <a:t> </a:t>
            </a:r>
            <a:r>
              <a:rPr lang="en-US" sz="2800" dirty="0" smtClean="0">
                <a:solidFill>
                  <a:srgbClr val="222222"/>
                </a:solidFill>
                <a:latin typeface="+mj-lt"/>
              </a:rPr>
              <a:t>A</a:t>
            </a:r>
            <a:r>
              <a:rPr lang="en-US" sz="2800" dirty="0">
                <a:solidFill>
                  <a:srgbClr val="222222"/>
                </a:solidFill>
                <a:latin typeface="+mj-lt"/>
              </a:rPr>
              <a:t> </a:t>
            </a:r>
            <a:r>
              <a:rPr lang="en-US" sz="2800" b="1" u="sng" dirty="0" smtClean="0">
                <a:solidFill>
                  <a:srgbClr val="222222"/>
                </a:solidFill>
                <a:latin typeface="+mj-lt"/>
              </a:rPr>
              <a:t>foreign key</a:t>
            </a:r>
            <a:r>
              <a:rPr lang="en-US" sz="2800" dirty="0">
                <a:solidFill>
                  <a:srgbClr val="222222"/>
                </a:solidFill>
                <a:latin typeface="+mj-lt"/>
              </a:rPr>
              <a:t> is </a:t>
            </a:r>
            <a:r>
              <a:rPr lang="en-US" sz="2800" dirty="0" smtClean="0">
                <a:solidFill>
                  <a:srgbClr val="222222"/>
                </a:solidFill>
                <a:latin typeface="+mj-lt"/>
              </a:rPr>
              <a:t>an attribute (or </a:t>
            </a:r>
            <a:r>
              <a:rPr lang="en-US" sz="2800" dirty="0">
                <a:solidFill>
                  <a:srgbClr val="222222"/>
                </a:solidFill>
                <a:latin typeface="+mj-lt"/>
              </a:rPr>
              <a:t>collection of </a:t>
            </a:r>
            <a:r>
              <a:rPr lang="en-US" sz="2800" dirty="0" smtClean="0">
                <a:solidFill>
                  <a:srgbClr val="222222"/>
                </a:solidFill>
                <a:latin typeface="+mj-lt"/>
              </a:rPr>
              <a:t>attributes) </a:t>
            </a:r>
            <a:r>
              <a:rPr lang="en-US" sz="2800" dirty="0">
                <a:solidFill>
                  <a:srgbClr val="222222"/>
                </a:solidFill>
                <a:latin typeface="+mj-lt"/>
              </a:rPr>
              <a:t>in one table that uniquely identifies a row of another </a:t>
            </a:r>
            <a:r>
              <a:rPr lang="en-US" sz="2800" dirty="0" smtClean="0">
                <a:solidFill>
                  <a:srgbClr val="222222"/>
                </a:solidFill>
                <a:latin typeface="+mj-lt"/>
              </a:rPr>
              <a:t>table. </a:t>
            </a:r>
            <a:endParaRPr lang="en-US" sz="28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88547" y="4610171"/>
            <a:ext cx="4957850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222222"/>
                </a:solidFill>
              </a:rPr>
              <a:t>The</a:t>
            </a:r>
            <a:r>
              <a:rPr lang="en-US" sz="2800" dirty="0">
                <a:solidFill>
                  <a:srgbClr val="222222"/>
                </a:solidFill>
              </a:rPr>
              <a:t> foreign key is </a:t>
            </a:r>
            <a:r>
              <a:rPr lang="en-US" sz="2800" b="1" dirty="0">
                <a:solidFill>
                  <a:srgbClr val="222222"/>
                </a:solidFill>
              </a:rPr>
              <a:t>defined</a:t>
            </a:r>
            <a:r>
              <a:rPr lang="en-US" sz="2800" dirty="0">
                <a:solidFill>
                  <a:srgbClr val="222222"/>
                </a:solidFill>
              </a:rPr>
              <a:t> in a second table, but it refers to the primary key</a:t>
            </a:r>
            <a:r>
              <a:rPr lang="en-US" sz="2800" b="1" dirty="0">
                <a:solidFill>
                  <a:srgbClr val="222222"/>
                </a:solidFill>
              </a:rPr>
              <a:t> </a:t>
            </a:r>
            <a:r>
              <a:rPr lang="en-US" sz="2800" dirty="0">
                <a:solidFill>
                  <a:srgbClr val="222222"/>
                </a:solidFill>
              </a:rPr>
              <a:t>in the first table.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818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4010</TotalTime>
  <Words>3233</Words>
  <Application>Microsoft Macintosh PowerPoint</Application>
  <PresentationFormat>Widescreen</PresentationFormat>
  <Paragraphs>967</Paragraphs>
  <Slides>55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Mangal</vt:lpstr>
      <vt:lpstr>Menlo</vt:lpstr>
      <vt:lpstr>Symbol</vt:lpstr>
      <vt:lpstr>Times New Roman</vt:lpstr>
      <vt:lpstr>Office Theme</vt:lpstr>
      <vt:lpstr>Lecture 2 (cont’d) &amp; Lecture 3: Advanced SQL – Part I</vt:lpstr>
      <vt:lpstr>Announcements!</vt:lpstr>
      <vt:lpstr>Lecture 2 (cont’d) &amp; Lecture 3: Advanced SQL – Part I</vt:lpstr>
      <vt:lpstr>Today’s Lecture</vt:lpstr>
      <vt:lpstr>Lecture 2 (cont’d): Introduction to SQL</vt:lpstr>
      <vt:lpstr>3. Multi-table queries</vt:lpstr>
      <vt:lpstr>What you will learn about in this section</vt:lpstr>
      <vt:lpstr>Keys and Foreign Keys</vt:lpstr>
      <vt:lpstr>Keys and Foreign Keys</vt:lpstr>
      <vt:lpstr>Declaring Foreign Keys</vt:lpstr>
      <vt:lpstr>Declaring Foreign Keys</vt:lpstr>
      <vt:lpstr>Declaring Foreign Keys</vt:lpstr>
      <vt:lpstr>Declaring Foreign Keys</vt:lpstr>
      <vt:lpstr>Joins</vt:lpstr>
      <vt:lpstr>An example of SQL semantics</vt:lpstr>
      <vt:lpstr>Note the semantics of a join</vt:lpstr>
      <vt:lpstr>Note: we say “semantics” not “execution order”</vt:lpstr>
      <vt:lpstr>A Subtlety about Joins</vt:lpstr>
      <vt:lpstr>A subtlety about Joins</vt:lpstr>
      <vt:lpstr>ACTIVITY:  Lecture-2-3.ipynb</vt:lpstr>
      <vt:lpstr>An Unintuitive Query</vt:lpstr>
      <vt:lpstr>An Unintuitive Query</vt:lpstr>
      <vt:lpstr>An Unintuitive Query</vt:lpstr>
      <vt:lpstr>Lecture 3: Advanced SQL – Part I</vt:lpstr>
      <vt:lpstr>1. Set Operators &amp; Nested Queries</vt:lpstr>
      <vt:lpstr>What you will learn about in this section</vt:lpstr>
      <vt:lpstr>An Unintuitive Query</vt:lpstr>
      <vt:lpstr>An Unintuitive Query</vt:lpstr>
      <vt:lpstr>What does this look like in Python?</vt:lpstr>
      <vt:lpstr>What does this look like in Python?</vt:lpstr>
      <vt:lpstr>Multiset Operations</vt:lpstr>
      <vt:lpstr>Recall Multisets</vt:lpstr>
      <vt:lpstr>Generalizing Set Operations to Multiset Operations</vt:lpstr>
      <vt:lpstr>Generalizing Set Operations to Multiset Operations</vt:lpstr>
      <vt:lpstr>Multiset Operations in SQL</vt:lpstr>
      <vt:lpstr>Explicit Set Operators: INTERSECT</vt:lpstr>
      <vt:lpstr>UNION</vt:lpstr>
      <vt:lpstr>UNION ALL</vt:lpstr>
      <vt:lpstr>Generalizing Set Operations to Multiset Operations</vt:lpstr>
      <vt:lpstr>EXCEPT</vt:lpstr>
      <vt:lpstr>INTERSECT: Still some subtle problems…</vt:lpstr>
      <vt:lpstr>INTERSECT: Remember the semantics!</vt:lpstr>
      <vt:lpstr>INTERSECT: Remember the semantics!</vt:lpstr>
      <vt:lpstr>One Solution: Nested Queries</vt:lpstr>
      <vt:lpstr>High-level note on nested queries</vt:lpstr>
      <vt:lpstr>Nested queries: Sub-queries Returning Relations</vt:lpstr>
      <vt:lpstr>Nested Queries</vt:lpstr>
      <vt:lpstr>Nested Queries</vt:lpstr>
      <vt:lpstr>Subqueries Returning Relations</vt:lpstr>
      <vt:lpstr>Subqueries Returning Relations</vt:lpstr>
      <vt:lpstr>Nested queries as alternatives to INTERSECT and EXCEPT</vt:lpstr>
      <vt:lpstr>Correlated Queries</vt:lpstr>
      <vt:lpstr>Complex Correlated Query</vt:lpstr>
      <vt:lpstr>Activity-3-1.ipynb</vt:lpstr>
      <vt:lpstr>Basic SQL Summary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 2&amp;3: Introduction to SQL</dc:title>
  <dc:creator>Alex Ratner</dc:creator>
  <cp:lastModifiedBy>William Shu</cp:lastModifiedBy>
  <cp:revision>265</cp:revision>
  <cp:lastPrinted>2017-09-13T18:51:09Z</cp:lastPrinted>
  <dcterms:created xsi:type="dcterms:W3CDTF">2015-09-12T15:05:51Z</dcterms:created>
  <dcterms:modified xsi:type="dcterms:W3CDTF">2017-09-13T21:05:45Z</dcterms:modified>
</cp:coreProperties>
</file>