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73" r:id="rId11"/>
    <p:sldId id="266" r:id="rId12"/>
    <p:sldId id="274" r:id="rId13"/>
    <p:sldId id="271" r:id="rId14"/>
    <p:sldId id="272" r:id="rId15"/>
    <p:sldId id="269" r:id="rId16"/>
  </p:sldIdLst>
  <p:sldSz cx="18288000" cy="10287000"/>
  <p:notesSz cx="6858000" cy="9144000"/>
  <p:embeddedFontLst>
    <p:embeddedFont>
      <p:font typeface="Bodoni MT Black" pitchFamily="18" charset="0"/>
      <p:bold r:id="rId19"/>
      <p:boldItalic r:id="rId20"/>
    </p:embeddedFont>
    <p:embeddedFont>
      <p:font typeface="Arial Black" pitchFamily="34" charset="0"/>
      <p:bold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Fira Sans" charset="0"/>
      <p:bold r:id="rId26"/>
      <p:boldItalic r:id="rId27"/>
    </p:embeddedFont>
    <p:embeddedFont>
      <p:font typeface="Arial Rounded MT Bold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zdJZCJGjcC3Xl4VxZ6gumPmBT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3366"/>
    <a:srgbClr val="0033CC"/>
    <a:srgbClr val="0CB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02A05FA-B413-4528-B30E-3009B884ADB4}">
  <a:tblStyle styleId="{702A05FA-B413-4528-B30E-3009B884AD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03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85BF2-60AB-40D5-BA57-EB02BD5B21C9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HARIKUMAR 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5943C-AE0D-42AB-A89A-376FFFFCB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085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903115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7815971f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7815971f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206b6635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1206b6635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06b6635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206b6635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06b6635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206b6635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206b663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1206b663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mtClean="0"/>
              <a:t>HARIKUMAR R</a:t>
            </a:r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14328902" y="2317173"/>
            <a:ext cx="7321033" cy="6340049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2122944" y="7035126"/>
            <a:ext cx="4970154" cy="4304177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2336342" y="5954842"/>
            <a:ext cx="2271679" cy="1967285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3737770" y="373605"/>
            <a:ext cx="3799619" cy="3290488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2" name="Rectangle 1"/>
          <p:cNvSpPr/>
          <p:nvPr/>
        </p:nvSpPr>
        <p:spPr>
          <a:xfrm>
            <a:off x="103903" y="2514614"/>
            <a:ext cx="1440180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YouTube Data Harvesting and Warehousing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2992" y="0"/>
            <a:ext cx="6400800" cy="1752600"/>
          </a:xfrm>
        </p:spPr>
        <p:txBody>
          <a:bodyPr>
            <a:normAutofit/>
          </a:bodyPr>
          <a:lstStyle/>
          <a:p>
            <a:r>
              <a:rPr lang="en-IN" sz="7200" dirty="0" smtClean="0">
                <a:solidFill>
                  <a:srgbClr val="CC3399"/>
                </a:solidFill>
                <a:latin typeface="Bodoni MT Black" pitchFamily="18" charset="0"/>
              </a:rPr>
              <a:t>FRONT END</a:t>
            </a:r>
            <a:endParaRPr lang="en-IN" dirty="0">
              <a:solidFill>
                <a:srgbClr val="CC3399"/>
              </a:solidFill>
              <a:latin typeface="Bodoni MT Black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9" y="1226866"/>
            <a:ext cx="17132968" cy="86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6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5349053" y="159318"/>
            <a:ext cx="6449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IN" sz="6000" dirty="0">
                <a:solidFill>
                  <a:schemeClr val="accent2"/>
                </a:solidFill>
              </a:rPr>
              <a:t>Sample Queries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6536687" y="2213864"/>
            <a:ext cx="2977778" cy="2578770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82" name="Google Shape;182;p6"/>
          <p:cNvSpPr/>
          <p:nvPr/>
        </p:nvSpPr>
        <p:spPr>
          <a:xfrm>
            <a:off x="13660090" y="-135282"/>
            <a:ext cx="4201515" cy="3638531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83" name="Google Shape;183;p6"/>
          <p:cNvSpPr/>
          <p:nvPr/>
        </p:nvSpPr>
        <p:spPr>
          <a:xfrm>
            <a:off x="13243939" y="-956153"/>
            <a:ext cx="2481390" cy="2148895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890335" y="1347542"/>
            <a:ext cx="1629075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names and their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  <a:endParaRPr lang="en-GB" sz="5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with most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videos</a:t>
            </a:r>
            <a:endParaRPr lang="en-GB" sz="5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10 most viewed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videos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Comments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count for each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Videos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with highest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likes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likes for each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views for each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with videos published in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2022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video duration for each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Videos</a:t>
            </a:r>
            <a:r>
              <a:rPr lang="en-GB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 with highest comment </a:t>
            </a:r>
            <a:r>
              <a:rPr lang="en-GB" sz="5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endParaRPr lang="en-GB" sz="5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13" y="205374"/>
            <a:ext cx="8121316" cy="1021848"/>
          </a:xfrm>
        </p:spPr>
        <p:txBody>
          <a:bodyPr>
            <a:noAutofit/>
          </a:bodyPr>
          <a:lstStyle/>
          <a:p>
            <a:r>
              <a:rPr lang="en-IN" sz="8000" dirty="0" smtClean="0">
                <a:solidFill>
                  <a:schemeClr val="accent2"/>
                </a:solidFill>
              </a:rPr>
              <a:t>Queries Output</a:t>
            </a:r>
            <a:endParaRPr lang="en-IN" sz="8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35" y="1206396"/>
            <a:ext cx="13475369" cy="882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0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122" y="4223906"/>
            <a:ext cx="17711815" cy="1470025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GB" sz="6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6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6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6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Efficient </a:t>
            </a:r>
            <a:r>
              <a:rPr lang="en-GB" sz="6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YouTube data harvesting and </a:t>
            </a:r>
            <a:r>
              <a:rPr lang="en-GB" sz="6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GB" sz="6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6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6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warehousing solution.</a:t>
            </a:r>
            <a:r>
              <a:rPr lang="en-GB" sz="6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6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6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6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Valuable </a:t>
            </a:r>
            <a:r>
              <a:rPr lang="en-GB" sz="6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 for content creators and </a:t>
            </a:r>
            <a:r>
              <a:rPr lang="en-GB" sz="6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marketers.</a:t>
            </a:r>
            <a:r>
              <a:rPr lang="en-GB" sz="6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6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66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7" y="802625"/>
            <a:ext cx="63995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0" b="1" dirty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Conclusion</a:t>
            </a:r>
            <a:endParaRPr lang="en-IN" sz="8000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Google Shape;163;g21206b66351_0_14"/>
          <p:cNvSpPr/>
          <p:nvPr/>
        </p:nvSpPr>
        <p:spPr>
          <a:xfrm rot="10800000">
            <a:off x="15853424" y="8320886"/>
            <a:ext cx="3375302" cy="2218778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996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958" y="1287381"/>
            <a:ext cx="16579516" cy="1752600"/>
          </a:xfrm>
        </p:spPr>
        <p:txBody>
          <a:bodyPr>
            <a:noAutofit/>
          </a:bodyPr>
          <a:lstStyle/>
          <a:p>
            <a:r>
              <a:rPr lang="en-GB" sz="1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Q&amp;A</a:t>
            </a:r>
          </a:p>
          <a:p>
            <a:r>
              <a:rPr lang="en-GB" sz="120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Thank you for your attention! Any questions</a:t>
            </a:r>
            <a:r>
              <a:rPr lang="en-GB" sz="12000" dirty="0" smtClean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GB" sz="12000" dirty="0">
              <a:solidFill>
                <a:srgbClr val="99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211;p7"/>
          <p:cNvSpPr/>
          <p:nvPr/>
        </p:nvSpPr>
        <p:spPr>
          <a:xfrm>
            <a:off x="-465258" y="-277516"/>
            <a:ext cx="2271679" cy="1967285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5" name="Google Shape;210;p7"/>
          <p:cNvSpPr/>
          <p:nvPr/>
        </p:nvSpPr>
        <p:spPr>
          <a:xfrm>
            <a:off x="1193399" y="-2429605"/>
            <a:ext cx="4970154" cy="4304177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815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/>
        </p:nvSpPr>
        <p:spPr>
          <a:xfrm>
            <a:off x="1317366" y="4248948"/>
            <a:ext cx="10202605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Thank You</a:t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14328902" y="2317173"/>
            <a:ext cx="7321033" cy="6340049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210" name="Google Shape;210;p7"/>
          <p:cNvSpPr/>
          <p:nvPr/>
        </p:nvSpPr>
        <p:spPr>
          <a:xfrm>
            <a:off x="12122944" y="7011063"/>
            <a:ext cx="4970154" cy="4304177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211" name="Google Shape;211;p7"/>
          <p:cNvSpPr/>
          <p:nvPr/>
        </p:nvSpPr>
        <p:spPr>
          <a:xfrm>
            <a:off x="12336342" y="5954842"/>
            <a:ext cx="2271679" cy="1967285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212" name="Google Shape;212;p7"/>
          <p:cNvSpPr/>
          <p:nvPr/>
        </p:nvSpPr>
        <p:spPr>
          <a:xfrm>
            <a:off x="13737770" y="373605"/>
            <a:ext cx="3799619" cy="3290488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2527742" y="-89986"/>
            <a:ext cx="5947479" cy="5720765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-93484" y="7324661"/>
            <a:ext cx="5966980" cy="5167433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97" name="Google Shape;97;p2"/>
          <p:cNvSpPr txBox="1"/>
          <p:nvPr/>
        </p:nvSpPr>
        <p:spPr>
          <a:xfrm>
            <a:off x="3705735" y="928919"/>
            <a:ext cx="9264316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GB" sz="8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Project Overview</a:t>
            </a:r>
            <a:endParaRPr lang="en-GB" sz="8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799" y="2696286"/>
            <a:ext cx="143416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GB" sz="5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harvesting from YouTube API</a:t>
            </a:r>
          </a:p>
          <a:p>
            <a:pPr>
              <a:lnSpc>
                <a:spcPct val="200000"/>
              </a:lnSpc>
            </a:pPr>
            <a:r>
              <a:rPr lang="en-GB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GB" sz="5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storage in MySQL database</a:t>
            </a:r>
          </a:p>
          <a:p>
            <a:pPr>
              <a:lnSpc>
                <a:spcPct val="200000"/>
              </a:lnSpc>
            </a:pPr>
            <a:r>
              <a:rPr lang="en-GB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GB" sz="5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 and visualization using Streamlit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15018043" y="4995224"/>
            <a:ext cx="7027514" cy="6085860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09" name="Google Shape;109;p3"/>
          <p:cNvSpPr/>
          <p:nvPr/>
        </p:nvSpPr>
        <p:spPr>
          <a:xfrm>
            <a:off x="14151770" y="-903879"/>
            <a:ext cx="4961246" cy="4296462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11" name="Google Shape;111;p3"/>
          <p:cNvSpPr txBox="1"/>
          <p:nvPr/>
        </p:nvSpPr>
        <p:spPr>
          <a:xfrm>
            <a:off x="449221" y="861010"/>
            <a:ext cx="1074015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8800" dirty="0">
                <a:solidFill>
                  <a:schemeClr val="accent6">
                    <a:lumMod val="75000"/>
                  </a:schemeClr>
                </a:solidFill>
              </a:rPr>
              <a:t>Technologies Used</a:t>
            </a:r>
            <a:endParaRPr lang="en-IN" sz="8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893008" y="2256908"/>
            <a:ext cx="15264024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82608" lvl="1" indent="-857250">
              <a:lnSpc>
                <a:spcPct val="140026"/>
              </a:lnSpc>
              <a:buSzPts val="3013"/>
              <a:buFont typeface="Wingdings" pitchFamily="2" charset="2"/>
              <a:buChar char="v"/>
            </a:pPr>
            <a:r>
              <a:rPr lang="en-IN" sz="7200" dirty="0" smtClean="0">
                <a:solidFill>
                  <a:srgbClr val="002060"/>
                </a:solidFill>
              </a:rPr>
              <a:t>Python</a:t>
            </a:r>
          </a:p>
          <a:p>
            <a:pPr marL="1182608" lvl="1" indent="-857250">
              <a:lnSpc>
                <a:spcPct val="140026"/>
              </a:lnSpc>
              <a:buSzPts val="3013"/>
              <a:buFont typeface="Wingdings" pitchFamily="2" charset="2"/>
              <a:buChar char="v"/>
            </a:pPr>
            <a:r>
              <a:rPr lang="en-IN" sz="7200" dirty="0" smtClean="0">
                <a:solidFill>
                  <a:srgbClr val="002060"/>
                </a:solidFill>
              </a:rPr>
              <a:t>YouTube </a:t>
            </a:r>
            <a:r>
              <a:rPr lang="en-IN" sz="7200" dirty="0">
                <a:solidFill>
                  <a:srgbClr val="002060"/>
                </a:solidFill>
              </a:rPr>
              <a:t>Data API </a:t>
            </a:r>
            <a:endParaRPr lang="en-IN" sz="7200" dirty="0" smtClean="0">
              <a:solidFill>
                <a:srgbClr val="002060"/>
              </a:solidFill>
            </a:endParaRPr>
          </a:p>
          <a:p>
            <a:pPr marL="1182608" lvl="1" indent="-857250">
              <a:lnSpc>
                <a:spcPct val="140026"/>
              </a:lnSpc>
              <a:buSzPts val="3013"/>
              <a:buFont typeface="Wingdings" pitchFamily="2" charset="2"/>
              <a:buChar char="v"/>
            </a:pPr>
            <a:r>
              <a:rPr lang="en-IN" sz="7200" dirty="0" smtClean="0">
                <a:solidFill>
                  <a:srgbClr val="002060"/>
                </a:solidFill>
              </a:rPr>
              <a:t>MySQL </a:t>
            </a:r>
          </a:p>
          <a:p>
            <a:pPr marL="1182608" lvl="1" indent="-857250">
              <a:lnSpc>
                <a:spcPct val="140026"/>
              </a:lnSpc>
              <a:buSzPts val="3013"/>
              <a:buFont typeface="Wingdings" pitchFamily="2" charset="2"/>
              <a:buChar char="v"/>
            </a:pPr>
            <a:r>
              <a:rPr lang="en-IN" sz="7200" dirty="0" smtClean="0">
                <a:solidFill>
                  <a:srgbClr val="002060"/>
                </a:solidFill>
              </a:rPr>
              <a:t>Streamlit </a:t>
            </a:r>
          </a:p>
          <a:p>
            <a:pPr marL="1182608" lvl="1" indent="-857250">
              <a:lnSpc>
                <a:spcPct val="140026"/>
              </a:lnSpc>
              <a:buSzPts val="3013"/>
              <a:buFont typeface="Wingdings" pitchFamily="2" charset="2"/>
              <a:buChar char="v"/>
            </a:pPr>
            <a:r>
              <a:rPr lang="en-IN" sz="7200" dirty="0" smtClean="0">
                <a:solidFill>
                  <a:srgbClr val="002060"/>
                </a:solidFill>
              </a:rPr>
              <a:t>pandas</a:t>
            </a:r>
            <a:endParaRPr sz="4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517" y="601579"/>
            <a:ext cx="17277347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6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Flow Of Execution: </a:t>
            </a:r>
          </a:p>
          <a:p>
            <a:pPr>
              <a:lnSpc>
                <a:spcPct val="150000"/>
              </a:lnSpc>
            </a:pPr>
            <a:endParaRPr lang="en-IN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inputs YouTube Channel ID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Retrieve channel and video data from YouTube API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Store data in MySQL database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 predefined queries on stored data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Display results in Streamlit interface</a:t>
            </a:r>
          </a:p>
        </p:txBody>
      </p:sp>
      <p:sp>
        <p:nvSpPr>
          <p:cNvPr id="4" name="Google Shape;124;p4"/>
          <p:cNvSpPr/>
          <p:nvPr/>
        </p:nvSpPr>
        <p:spPr>
          <a:xfrm rot="10800000">
            <a:off x="16860106" y="-380529"/>
            <a:ext cx="1798578" cy="1557577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986586" y="577518"/>
            <a:ext cx="17469111" cy="761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6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Defined Functions:</a:t>
            </a:r>
          </a:p>
          <a:p>
            <a:pPr>
              <a:lnSpc>
                <a:spcPct val="150000"/>
              </a:lnSpc>
            </a:pPr>
            <a:r>
              <a:rPr lang="en-IN" sz="6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get_channel_data</a:t>
            </a:r>
            <a:r>
              <a:rPr lang="en-IN" sz="6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Retrieves channel </a:t>
            </a:r>
            <a:r>
              <a:rPr lang="en-IN" sz="6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endParaRPr lang="en-IN" sz="6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6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get_video_data</a:t>
            </a:r>
            <a:r>
              <a:rPr lang="en-IN" sz="6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Fetches individual video details</a:t>
            </a:r>
          </a:p>
          <a:p>
            <a:pPr>
              <a:lnSpc>
                <a:spcPct val="150000"/>
              </a:lnSpc>
            </a:pPr>
            <a:r>
              <a:rPr lang="en-IN" sz="6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insert_data_to_mysql</a:t>
            </a:r>
            <a:r>
              <a:rPr lang="en-IN" sz="6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Stores data in MySQL</a:t>
            </a:r>
          </a:p>
          <a:p>
            <a:pPr>
              <a:lnSpc>
                <a:spcPct val="150000"/>
              </a:lnSpc>
            </a:pPr>
            <a:r>
              <a:rPr lang="en-IN" sz="6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get_predefined_query</a:t>
            </a:r>
            <a:r>
              <a:rPr lang="en-IN" sz="6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Executes SQL </a:t>
            </a:r>
            <a:r>
              <a:rPr lang="en-IN" sz="6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en-IN" sz="6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Google Shape;123;p4"/>
          <p:cNvSpPr/>
          <p:nvPr/>
        </p:nvSpPr>
        <p:spPr>
          <a:xfrm rot="10800000">
            <a:off x="16186157" y="-1200576"/>
            <a:ext cx="3480308" cy="3013963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25" name="Google Shape;125;p4"/>
          <p:cNvSpPr/>
          <p:nvPr/>
        </p:nvSpPr>
        <p:spPr>
          <a:xfrm rot="10800000">
            <a:off x="-989195" y="8655093"/>
            <a:ext cx="3378391" cy="2925703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06b66351_0_38"/>
          <p:cNvSpPr/>
          <p:nvPr/>
        </p:nvSpPr>
        <p:spPr>
          <a:xfrm>
            <a:off x="16799111" y="2687862"/>
            <a:ext cx="2977143" cy="2578220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32" name="Google Shape;132;g21206b66351_0_38"/>
          <p:cNvSpPr/>
          <p:nvPr/>
        </p:nvSpPr>
        <p:spPr>
          <a:xfrm>
            <a:off x="13660090" y="-135282"/>
            <a:ext cx="4198767" cy="3636152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33" name="Google Shape;133;g21206b66351_0_38"/>
          <p:cNvSpPr/>
          <p:nvPr/>
        </p:nvSpPr>
        <p:spPr>
          <a:xfrm>
            <a:off x="13243939" y="-956153"/>
            <a:ext cx="2479444" cy="2147211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34" name="Google Shape;134;g21206b66351_0_38"/>
          <p:cNvSpPr txBox="1"/>
          <p:nvPr/>
        </p:nvSpPr>
        <p:spPr>
          <a:xfrm>
            <a:off x="1028700" y="1028700"/>
            <a:ext cx="100554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8800" b="1" dirty="0">
                <a:solidFill>
                  <a:srgbClr val="00B050"/>
                </a:solidFill>
              </a:rPr>
              <a:t>Database Schema</a:t>
            </a:r>
            <a:endParaRPr lang="en-IN" sz="8800" b="1" dirty="0">
              <a:solidFill>
                <a:srgbClr val="00B050"/>
              </a:solidFill>
            </a:endParaRPr>
          </a:p>
        </p:txBody>
      </p:sp>
      <p:sp>
        <p:nvSpPr>
          <p:cNvPr id="135" name="Google Shape;135;g21206b66351_0_38"/>
          <p:cNvSpPr txBox="1"/>
          <p:nvPr/>
        </p:nvSpPr>
        <p:spPr>
          <a:xfrm>
            <a:off x="1028699" y="2790192"/>
            <a:ext cx="15770411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48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 Database Name: </a:t>
            </a:r>
            <a:r>
              <a:rPr lang="en-US" sz="4800" dirty="0" err="1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youtube_data</a:t>
            </a:r>
            <a:endParaRPr lang="en-IN" sz="4800" dirty="0" smtClean="0">
              <a:solidFill>
                <a:srgbClr val="9933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4800" dirty="0" smtClean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 Table Name : Channels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48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800" dirty="0" smtClean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IN" sz="48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IN" sz="4800" dirty="0" smtClean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: Videos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206b66351_0_48"/>
          <p:cNvSpPr/>
          <p:nvPr/>
        </p:nvSpPr>
        <p:spPr>
          <a:xfrm>
            <a:off x="16558480" y="9184914"/>
            <a:ext cx="2977143" cy="2578220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42" name="Google Shape;142;g21206b66351_0_48"/>
          <p:cNvSpPr/>
          <p:nvPr/>
        </p:nvSpPr>
        <p:spPr>
          <a:xfrm>
            <a:off x="-1239722" y="-835837"/>
            <a:ext cx="2479444" cy="2147211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1682793"/>
            <a:ext cx="17498526" cy="710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206b66351_0_48"/>
          <p:cNvSpPr/>
          <p:nvPr/>
        </p:nvSpPr>
        <p:spPr>
          <a:xfrm>
            <a:off x="16558480" y="9184914"/>
            <a:ext cx="2977143" cy="2578220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42" name="Google Shape;142;g21206b66351_0_48"/>
          <p:cNvSpPr/>
          <p:nvPr/>
        </p:nvSpPr>
        <p:spPr>
          <a:xfrm>
            <a:off x="-1239722" y="-835837"/>
            <a:ext cx="2479444" cy="2147211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2" y="237768"/>
            <a:ext cx="17551567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3" y="6577767"/>
            <a:ext cx="1774375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6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206b66351_0_14"/>
          <p:cNvSpPr/>
          <p:nvPr/>
        </p:nvSpPr>
        <p:spPr>
          <a:xfrm rot="10800000">
            <a:off x="16181208" y="6452511"/>
            <a:ext cx="3483891" cy="3017066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62" name="Google Shape;162;g21206b66351_0_14"/>
          <p:cNvSpPr/>
          <p:nvPr/>
        </p:nvSpPr>
        <p:spPr>
          <a:xfrm rot="10800000">
            <a:off x="15280826" y="7444898"/>
            <a:ext cx="1800764" cy="1559470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63" name="Google Shape;163;g21206b66351_0_14"/>
          <p:cNvSpPr/>
          <p:nvPr/>
        </p:nvSpPr>
        <p:spPr>
          <a:xfrm rot="10800000">
            <a:off x="15372161" y="8224633"/>
            <a:ext cx="3375302" cy="2923028"/>
          </a:xfrm>
          <a:custGeom>
            <a:avLst/>
            <a:gdLst/>
            <a:ahLst/>
            <a:cxnLst/>
            <a:rect l="l" t="t" r="r" b="b"/>
            <a:pathLst>
              <a:path w="3619627" h="3134614" extrusionOk="0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64" name="Google Shape;164;g21206b66351_0_14"/>
          <p:cNvSpPr txBox="1"/>
          <p:nvPr/>
        </p:nvSpPr>
        <p:spPr>
          <a:xfrm>
            <a:off x="691813" y="774318"/>
            <a:ext cx="17138985" cy="914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66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Streamlit </a:t>
            </a:r>
            <a:r>
              <a:rPr lang="en-IN" sz="66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Interface:</a:t>
            </a:r>
          </a:p>
          <a:p>
            <a:pPr marL="857250" lvl="6" indent="-85725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6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6600" dirty="0" smtClean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IN" sz="66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field for YouTube Channel ID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66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en-IN" sz="6600" dirty="0" smtClean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66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data retrieval and storage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66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Dropdown menu for selecting predefined </a:t>
            </a:r>
            <a:r>
              <a:rPr lang="en-IN" sz="6600" dirty="0" smtClean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endParaRPr lang="en-IN" sz="6600" dirty="0">
              <a:solidFill>
                <a:srgbClr val="9933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66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Display area for query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135</Words>
  <Application>Microsoft Office PowerPoint</Application>
  <PresentationFormat>Custom</PresentationFormat>
  <Paragraphs>50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Bodoni MT Black</vt:lpstr>
      <vt:lpstr>Arial Black</vt:lpstr>
      <vt:lpstr>Times New Roman</vt:lpstr>
      <vt:lpstr>Calibri</vt:lpstr>
      <vt:lpstr>Fira Sans</vt:lpstr>
      <vt:lpstr>Arial Rounded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 Output</vt:lpstr>
      <vt:lpstr>  Efficient YouTube data harvesting and        warehousing solution.  Valuable tool for content creators and marketers.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DJ Suriya</cp:lastModifiedBy>
  <cp:revision>9</cp:revision>
  <dcterms:created xsi:type="dcterms:W3CDTF">2006-08-16T00:00:00Z</dcterms:created>
  <dcterms:modified xsi:type="dcterms:W3CDTF">2024-10-08T18:27:07Z</dcterms:modified>
</cp:coreProperties>
</file>