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Choosing the Right Economic Model for HTA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Joshua Soboil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complex models without sufficient data or justification</a:t>
            </a:r>
          </a:p>
          <a:p>
            <a:pPr lvl="0"/>
            <a:r>
              <a:rPr/>
              <a:t>Ignoring structural uncertainty</a:t>
            </a:r>
          </a:p>
          <a:p>
            <a:pPr lvl="0"/>
            <a:r>
              <a:rPr/>
              <a:t>Poor documentation of assumptions or rationale</a:t>
            </a:r>
          </a:p>
          <a:p>
            <a:pPr lvl="0"/>
            <a:r>
              <a:rPr/>
              <a:t>Selecting a model based on analyst preference rather than fit-for-purpose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Model choice is driven by the </a:t>
            </a:r>
            <a:r>
              <a:rPr b="1"/>
              <a:t>decision context</a:t>
            </a:r>
            <a:r>
              <a:rPr/>
              <a:t>, </a:t>
            </a:r>
            <a:r>
              <a:rPr b="1"/>
              <a:t>disease characteristics</a:t>
            </a:r>
            <a:r>
              <a:rPr/>
              <a:t>, and </a:t>
            </a:r>
            <a:r>
              <a:rPr b="1"/>
              <a:t>data availability</a:t>
            </a:r>
          </a:p>
          <a:p>
            <a:pPr lvl="0"/>
            <a:r>
              <a:rPr/>
              <a:t>Simpler models are often better — complexity does not always equal accuracy</a:t>
            </a:r>
          </a:p>
          <a:p>
            <a:pPr lvl="0"/>
            <a:r>
              <a:rPr/>
              <a:t>Use the model that best reflects the </a:t>
            </a:r>
            <a:r>
              <a:rPr b="1"/>
              <a:t>real-world decision</a:t>
            </a:r>
            <a:r>
              <a:rPr/>
              <a:t> without overfitting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Thanks for listening!</a:t>
            </a:r>
            <a:br/>
            <a:r>
              <a:rPr/>
              <a:t>Let’s open the floor to any questions or discussion.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 the role of economic models in health technology assessment (HTA)</a:t>
            </a:r>
          </a:p>
          <a:p>
            <a:pPr lvl="0"/>
            <a:r>
              <a:rPr/>
              <a:t>Learn how different modelling frameworks align with different types of decision problems</a:t>
            </a:r>
          </a:p>
          <a:p>
            <a:pPr lvl="0"/>
            <a:r>
              <a:rPr/>
              <a:t>Explore strengths, limitations, and appropriate contexts for common models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HTA and Why Do We Use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HTA</a:t>
            </a:r>
            <a:r>
              <a:rPr/>
              <a:t> is the multidisciplinary evaluation of the clinical, economic, and societal impact of health technologies (e.g., drugs, devices, diagnostics)</a:t>
            </a:r>
          </a:p>
          <a:p>
            <a:pPr lvl="0"/>
            <a:r>
              <a:rPr b="1"/>
              <a:t>Economic models</a:t>
            </a:r>
            <a:r>
              <a:rPr/>
              <a:t> help synthesize data from multiple sources to estimate long-term outcomes, especially when clinical trials are short-term</a:t>
            </a:r>
          </a:p>
          <a:p>
            <a:pPr lvl="0"/>
            <a:r>
              <a:rPr/>
              <a:t>Key use: inform reimbursement, pricing, and adoption decisions under uncertainty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Model Choice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structure of your model influences:</a:t>
            </a:r>
          </a:p>
          <a:p>
            <a:pPr lvl="1"/>
            <a:r>
              <a:rPr/>
              <a:t>How accurately it reflects disease progression</a:t>
            </a:r>
          </a:p>
          <a:p>
            <a:pPr lvl="1"/>
            <a:r>
              <a:rPr/>
              <a:t>The transparency and credibility of your analysis</a:t>
            </a:r>
          </a:p>
          <a:p>
            <a:pPr lvl="1"/>
            <a:r>
              <a:rPr/>
              <a:t>The types of uncertainty that can be assessed</a:t>
            </a:r>
          </a:p>
          <a:p>
            <a:pPr lvl="0"/>
            <a:r>
              <a:rPr/>
              <a:t>Choosing the wrong model can lead to:</a:t>
            </a:r>
          </a:p>
          <a:p>
            <a:pPr lvl="1"/>
            <a:r>
              <a:rPr/>
              <a:t>Biased cost-effectiveness estimates</a:t>
            </a:r>
          </a:p>
          <a:p>
            <a:pPr lvl="1"/>
            <a:r>
              <a:rPr/>
              <a:t>Overcomplexity or oversimplification</a:t>
            </a:r>
          </a:p>
          <a:p>
            <a:pPr lvl="1"/>
            <a:r>
              <a:rPr/>
              <a:t>Misalignment with decision-maker needs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Should Drive Your Choice?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choosing a model, consider:</a:t>
            </a:r>
          </a:p>
          <a:p>
            <a:pPr lvl="0"/>
            <a:r>
              <a:rPr/>
              <a:t>What is the </a:t>
            </a:r>
            <a:r>
              <a:rPr b="1"/>
              <a:t>decision problem</a:t>
            </a:r>
            <a:r>
              <a:rPr/>
              <a:t>? (e.g., reimbursement for a new drug?)</a:t>
            </a:r>
          </a:p>
          <a:p>
            <a:pPr lvl="0"/>
            <a:r>
              <a:rPr/>
              <a:t>What are the </a:t>
            </a:r>
            <a:r>
              <a:rPr b="1"/>
              <a:t>clinical pathways</a:t>
            </a:r>
            <a:r>
              <a:rPr/>
              <a:t> or natural history of disease?</a:t>
            </a:r>
          </a:p>
          <a:p>
            <a:pPr lvl="0"/>
            <a:r>
              <a:rPr/>
              <a:t>Does the problem involve:</a:t>
            </a:r>
          </a:p>
          <a:p>
            <a:pPr lvl="1"/>
            <a:r>
              <a:rPr/>
              <a:t>Time-dependence or recurrence?</a:t>
            </a:r>
          </a:p>
          <a:p>
            <a:pPr lvl="1"/>
            <a:r>
              <a:rPr/>
              <a:t>Heterogeneity among patients?</a:t>
            </a:r>
          </a:p>
          <a:p>
            <a:pPr lvl="1"/>
            <a:r>
              <a:rPr/>
              <a:t>Interaction between individuals?</a:t>
            </a:r>
          </a:p>
          <a:p>
            <a:pPr lvl="1"/>
            <a:r>
              <a:rPr/>
              <a:t>Resource constraints or queues?</a:t>
            </a:r>
          </a:p>
          <a:p>
            <a:pPr lvl="0"/>
            <a:r>
              <a:rPr/>
              <a:t>How much </a:t>
            </a:r>
            <a:r>
              <a:rPr b="1"/>
              <a:t>data</a:t>
            </a:r>
            <a:r>
              <a:rPr/>
              <a:t> is available?</a:t>
            </a:r>
          </a:p>
          <a:p>
            <a:pPr lvl="0"/>
            <a:r>
              <a:rPr/>
              <a:t>What </a:t>
            </a:r>
            <a:r>
              <a:rPr b="1"/>
              <a:t>level of complexity</a:t>
            </a:r>
            <a:r>
              <a:rPr/>
              <a:t> is justifiable?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Modelling Frameworks in HTA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2768600"/>
                <a:gridCol w="1879600"/>
                <a:gridCol w="2070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Decision Tree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Short-term, one-off decisions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Simple, fast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memory or time cycle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Markov Model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Chronic diseases, repeated events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Handles long-term outcomes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Assumes memoryless transitions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Microsimulation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Heterogeneous patients, complex rules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Tracks individual histories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Computationally intensive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Discrete Event Sim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Queuing, resource constraints, timing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Highly flexible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Requires programming/data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Dynamic Model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Infectious disease with transmission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Captures herd effects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Very data-hungry &amp; complex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Decision Problem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 1: Asthma treatment</a:t>
            </a:r>
            <a:br/>
            <a:r>
              <a:rPr/>
              <a:t>- Chronic condition with flare-ups</a:t>
            </a:r>
            <a:br/>
            <a:r>
              <a:rPr/>
              <a:t>- Use a </a:t>
            </a:r>
            <a:r>
              <a:rPr b="1"/>
              <a:t>Markov model</a:t>
            </a:r>
            <a:r>
              <a:rPr/>
              <a:t> with health states (e.g., mild, moderate, severe, death)</a:t>
            </a:r>
          </a:p>
          <a:p>
            <a:pPr lvl="0" indent="0" marL="0">
              <a:buNone/>
            </a:pPr>
            <a:r>
              <a:rPr b="1"/>
              <a:t>Example 2: New surgical device</a:t>
            </a:r>
            <a:br/>
            <a:r>
              <a:rPr/>
              <a:t>- One-off use, short-term outcomes</a:t>
            </a:r>
            <a:br/>
            <a:r>
              <a:rPr/>
              <a:t>- A </a:t>
            </a:r>
            <a:r>
              <a:rPr b="1"/>
              <a:t>decision tree</a:t>
            </a:r>
            <a:r>
              <a:rPr/>
              <a:t> may suffice</a:t>
            </a:r>
          </a:p>
          <a:p>
            <a:pPr lvl="0" indent="0" marL="0">
              <a:buNone/>
            </a:pPr>
            <a:r>
              <a:rPr b="1"/>
              <a:t>Example 3: Cancer immunotherapy</a:t>
            </a:r>
            <a:br/>
            <a:r>
              <a:rPr/>
              <a:t>- Time to event outcomes, variation in patient risk</a:t>
            </a:r>
            <a:br/>
            <a:r>
              <a:rPr/>
              <a:t>- Consider </a:t>
            </a:r>
            <a:r>
              <a:rPr b="1"/>
              <a:t>microsimulation</a:t>
            </a:r>
            <a:r>
              <a:rPr/>
              <a:t> or </a:t>
            </a:r>
            <a:r>
              <a:rPr b="1"/>
              <a:t>partitioned survival models</a:t>
            </a:r>
          </a:p>
          <a:p>
            <a:pPr lvl="0" indent="0" marL="0">
              <a:buNone/>
            </a:pPr>
            <a:r>
              <a:rPr b="1"/>
              <a:t>Example 4: COVID-19 vaccination strategy</a:t>
            </a:r>
            <a:br/>
            <a:r>
              <a:rPr/>
              <a:t>- Infectious disease, transmission dynamics</a:t>
            </a:r>
            <a:br/>
            <a:r>
              <a:rPr/>
              <a:t>- Needs a </a:t>
            </a:r>
            <a:r>
              <a:rPr b="1"/>
              <a:t>dynamic transmission model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Strengths &amp; Weaknesses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Decision Tree</a:t>
            </a:r>
            <a:br/>
            <a:r>
              <a:rPr/>
              <a:t>✅ Transparent, intuitive</a:t>
            </a:r>
            <a:br/>
            <a:r>
              <a:rPr/>
              <a:t>❌ Poor at modeling recurrence/time</a:t>
            </a:r>
          </a:p>
          <a:p>
            <a:pPr lvl="0" indent="0" marL="0">
              <a:buNone/>
            </a:pPr>
            <a:r>
              <a:rPr b="1"/>
              <a:t>Markov Model</a:t>
            </a:r>
            <a:br/>
            <a:r>
              <a:rPr/>
              <a:t>✅ Good for long-term, repeated events</a:t>
            </a:r>
            <a:br/>
            <a:r>
              <a:rPr/>
              <a:t>❌ Assumes transitions depend only on current state</a:t>
            </a:r>
          </a:p>
          <a:p>
            <a:pPr lvl="0" indent="0" marL="0">
              <a:buNone/>
            </a:pPr>
            <a:r>
              <a:rPr b="1"/>
              <a:t>Microsimulation</a:t>
            </a:r>
            <a:br/>
            <a:r>
              <a:rPr/>
              <a:t>✅ Handles patient-level variation</a:t>
            </a:r>
            <a:br/>
            <a:r>
              <a:rPr/>
              <a:t>❌ Requires large data and compute power</a:t>
            </a:r>
          </a:p>
          <a:p>
            <a:pPr lvl="0" indent="0" marL="0">
              <a:buNone/>
            </a:pPr>
            <a:r>
              <a:rPr b="1"/>
              <a:t>Discrete Event Simulation</a:t>
            </a:r>
            <a:br/>
            <a:r>
              <a:rPr/>
              <a:t>✅ Realistic modeling of queues/resources</a:t>
            </a:r>
            <a:br/>
            <a:r>
              <a:rPr/>
              <a:t>❌ Harder to validate and explain</a:t>
            </a:r>
          </a:p>
          <a:p>
            <a:pPr lvl="0" indent="0" marL="0">
              <a:buNone/>
            </a:pPr>
            <a:r>
              <a:rPr b="1"/>
              <a:t>Dynamic Models</a:t>
            </a:r>
            <a:br/>
            <a:r>
              <a:rPr/>
              <a:t>✅ Can model disease spread and indirect effects</a:t>
            </a:r>
            <a:br/>
            <a:r>
              <a:rPr/>
              <a:t>❌ Often impractical without strong 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Start simple.</a:t>
            </a:r>
            <a:r>
              <a:rPr/>
              <a:t> Only add complexity when justified by the decision problem or available data.</a:t>
            </a:r>
          </a:p>
          <a:p>
            <a:pPr lvl="0"/>
            <a:r>
              <a:rPr/>
              <a:t>Sketch the </a:t>
            </a:r>
            <a:r>
              <a:rPr b="1"/>
              <a:t>disease progression</a:t>
            </a:r>
            <a:r>
              <a:rPr/>
              <a:t> before picking your model</a:t>
            </a:r>
          </a:p>
          <a:p>
            <a:pPr lvl="0"/>
            <a:r>
              <a:rPr/>
              <a:t>Be transparent about assumptions — especially structural ones</a:t>
            </a:r>
          </a:p>
          <a:p>
            <a:pPr lvl="0"/>
            <a:r>
              <a:rPr b="1"/>
              <a:t>Consult with stakeholders</a:t>
            </a:r>
            <a:r>
              <a:rPr/>
              <a:t> early to understand decision-makers’ needs</a:t>
            </a:r>
          </a:p>
          <a:p>
            <a:pPr lvl="0"/>
            <a:r>
              <a:rPr/>
              <a:t>If unsure, pilot more than one structure in parallel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Right Economic Model for HTA</dc:title>
  <dc:creator>Joshua Soboil</dc:creator>
  <cp:keywords/>
  <dcterms:created xsi:type="dcterms:W3CDTF">2025-04-16T10:03:46Z</dcterms:created>
  <dcterms:modified xsi:type="dcterms:W3CDTF">2025-04-16T10:03:46Z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2025-04-16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