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43" r:id="rId2"/>
    <p:sldId id="316" r:id="rId3"/>
    <p:sldId id="386" r:id="rId4"/>
    <p:sldId id="375" r:id="rId5"/>
    <p:sldId id="387" r:id="rId6"/>
    <p:sldId id="371" r:id="rId7"/>
    <p:sldId id="372" r:id="rId8"/>
    <p:sldId id="3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1525"/>
    <a:srgbClr val="912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8983" autoAdjust="0"/>
  </p:normalViewPr>
  <p:slideViewPr>
    <p:cSldViewPr snapToGrid="0" snapToObjects="1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hle Ndweni" userId="3e69b26d2f7b85b5" providerId="LiveId" clId="{1D901E6C-8032-4002-9173-85A3C4DD1282}"/>
    <pc:docChg chg="delSld">
      <pc:chgData name="Buhle Ndweni" userId="3e69b26d2f7b85b5" providerId="LiveId" clId="{1D901E6C-8032-4002-9173-85A3C4DD1282}" dt="2025-04-07T13:49:04.560" v="0" actId="47"/>
      <pc:docMkLst>
        <pc:docMk/>
      </pc:docMkLst>
      <pc:sldChg chg="del">
        <pc:chgData name="Buhle Ndweni" userId="3e69b26d2f7b85b5" providerId="LiveId" clId="{1D901E6C-8032-4002-9173-85A3C4DD1282}" dt="2025-04-07T13:49:04.560" v="0" actId="47"/>
        <pc:sldMkLst>
          <pc:docMk/>
          <pc:sldMk cId="1127136483" sldId="349"/>
        </pc:sldMkLst>
      </pc:sldChg>
      <pc:sldChg chg="del">
        <pc:chgData name="Buhle Ndweni" userId="3e69b26d2f7b85b5" providerId="LiveId" clId="{1D901E6C-8032-4002-9173-85A3C4DD1282}" dt="2025-04-07T13:49:04.560" v="0" actId="47"/>
        <pc:sldMkLst>
          <pc:docMk/>
          <pc:sldMk cId="493346087" sldId="360"/>
        </pc:sldMkLst>
      </pc:sldChg>
      <pc:sldChg chg="del">
        <pc:chgData name="Buhle Ndweni" userId="3e69b26d2f7b85b5" providerId="LiveId" clId="{1D901E6C-8032-4002-9173-85A3C4DD1282}" dt="2025-04-07T13:49:04.560" v="0" actId="47"/>
        <pc:sldMkLst>
          <pc:docMk/>
          <pc:sldMk cId="3075111584" sldId="367"/>
        </pc:sldMkLst>
      </pc:sldChg>
      <pc:sldChg chg="del">
        <pc:chgData name="Buhle Ndweni" userId="3e69b26d2f7b85b5" providerId="LiveId" clId="{1D901E6C-8032-4002-9173-85A3C4DD1282}" dt="2025-04-07T13:49:04.560" v="0" actId="47"/>
        <pc:sldMkLst>
          <pc:docMk/>
          <pc:sldMk cId="3952178724" sldId="370"/>
        </pc:sldMkLst>
      </pc:sldChg>
      <pc:sldChg chg="del">
        <pc:chgData name="Buhle Ndweni" userId="3e69b26d2f7b85b5" providerId="LiveId" clId="{1D901E6C-8032-4002-9173-85A3C4DD1282}" dt="2025-04-07T13:49:04.560" v="0" actId="47"/>
        <pc:sldMkLst>
          <pc:docMk/>
          <pc:sldMk cId="995614555" sldId="383"/>
        </pc:sldMkLst>
      </pc:sldChg>
      <pc:sldChg chg="del">
        <pc:chgData name="Buhle Ndweni" userId="3e69b26d2f7b85b5" providerId="LiveId" clId="{1D901E6C-8032-4002-9173-85A3C4DD1282}" dt="2025-04-07T13:49:04.560" v="0" actId="47"/>
        <pc:sldMkLst>
          <pc:docMk/>
          <pc:sldMk cId="546717863" sldId="384"/>
        </pc:sldMkLst>
      </pc:sldChg>
      <pc:sldChg chg="del">
        <pc:chgData name="Buhle Ndweni" userId="3e69b26d2f7b85b5" providerId="LiveId" clId="{1D901E6C-8032-4002-9173-85A3C4DD1282}" dt="2025-04-07T13:49:04.560" v="0" actId="47"/>
        <pc:sldMkLst>
          <pc:docMk/>
          <pc:sldMk cId="2959932268" sldId="38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E18B9-B8B2-45E5-B5B8-C1EC346F102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EC9235C-5D40-4A60-B70C-4019294BD5E4}">
      <dgm:prSet phldrT="[Text]"/>
      <dgm:spPr/>
      <dgm:t>
        <a:bodyPr/>
        <a:lstStyle/>
        <a:p>
          <a:r>
            <a:rPr lang="en-CA" dirty="0">
              <a:latin typeface="Aptos" panose="020B0004020202020204" pitchFamily="34" charset="0"/>
            </a:rPr>
            <a:t>HTA</a:t>
          </a:r>
        </a:p>
      </dgm:t>
    </dgm:pt>
    <dgm:pt modelId="{985CEF28-5A62-4670-A12C-C95E52E221D1}" type="parTrans" cxnId="{93DF5C7B-6E32-4FF7-8E95-4C202038DFC9}">
      <dgm:prSet/>
      <dgm:spPr/>
      <dgm:t>
        <a:bodyPr/>
        <a:lstStyle/>
        <a:p>
          <a:endParaRPr lang="en-CA"/>
        </a:p>
      </dgm:t>
    </dgm:pt>
    <dgm:pt modelId="{C43373A4-34BD-4BF6-8EC0-F899BA952BFF}" type="sibTrans" cxnId="{93DF5C7B-6E32-4FF7-8E95-4C202038DFC9}">
      <dgm:prSet/>
      <dgm:spPr/>
      <dgm:t>
        <a:bodyPr/>
        <a:lstStyle/>
        <a:p>
          <a:endParaRPr lang="en-CA"/>
        </a:p>
      </dgm:t>
    </dgm:pt>
    <dgm:pt modelId="{A6F5D1D7-4D9B-493C-99B5-9FC8916C984E}" type="asst">
      <dgm:prSet phldrT="[Text]" custT="1"/>
      <dgm:spPr/>
      <dgm:t>
        <a:bodyPr/>
        <a:lstStyle/>
        <a:p>
          <a:r>
            <a:rPr lang="en-CA" sz="4000" dirty="0">
              <a:latin typeface="Aptos" panose="020B0004020202020204" pitchFamily="34" charset="0"/>
            </a:rPr>
            <a:t>Build UHC</a:t>
          </a:r>
        </a:p>
      </dgm:t>
    </dgm:pt>
    <dgm:pt modelId="{6BAAD652-6BCD-4DD3-92DD-F7095ADF24EB}" type="parTrans" cxnId="{AA70224B-E47D-49E9-A068-6CB863F67E60}">
      <dgm:prSet/>
      <dgm:spPr/>
      <dgm:t>
        <a:bodyPr/>
        <a:lstStyle/>
        <a:p>
          <a:endParaRPr lang="en-CA"/>
        </a:p>
      </dgm:t>
    </dgm:pt>
    <dgm:pt modelId="{E45357D7-0AB7-4924-A6D7-C16BDA223B97}" type="sibTrans" cxnId="{AA70224B-E47D-49E9-A068-6CB863F67E60}">
      <dgm:prSet/>
      <dgm:spPr/>
      <dgm:t>
        <a:bodyPr/>
        <a:lstStyle/>
        <a:p>
          <a:endParaRPr lang="en-CA"/>
        </a:p>
      </dgm:t>
    </dgm:pt>
    <dgm:pt modelId="{174E0C38-AB75-4BF1-B72B-9B37926DECF9}" type="asst">
      <dgm:prSet custT="1"/>
      <dgm:spPr/>
      <dgm:t>
        <a:bodyPr/>
        <a:lstStyle/>
        <a:p>
          <a:r>
            <a:rPr lang="en-CA" sz="4000" dirty="0">
              <a:latin typeface="Aptos" panose="020B0004020202020204" pitchFamily="34" charset="0"/>
            </a:rPr>
            <a:t>Maintain UHC</a:t>
          </a:r>
        </a:p>
      </dgm:t>
    </dgm:pt>
    <dgm:pt modelId="{A8F59DEA-BEB4-4994-9975-176D817CDF06}" type="parTrans" cxnId="{7E4F3CF8-20DD-44A7-960B-0D1730509B8B}">
      <dgm:prSet/>
      <dgm:spPr/>
      <dgm:t>
        <a:bodyPr/>
        <a:lstStyle/>
        <a:p>
          <a:endParaRPr lang="en-CA"/>
        </a:p>
      </dgm:t>
    </dgm:pt>
    <dgm:pt modelId="{FDA7A5A0-17DD-40BC-AD82-7F2A8620E5A8}" type="sibTrans" cxnId="{7E4F3CF8-20DD-44A7-960B-0D1730509B8B}">
      <dgm:prSet/>
      <dgm:spPr/>
      <dgm:t>
        <a:bodyPr/>
        <a:lstStyle/>
        <a:p>
          <a:endParaRPr lang="en-CA"/>
        </a:p>
      </dgm:t>
    </dgm:pt>
    <dgm:pt modelId="{719FB1F7-4A48-4010-8CCD-3465010E44F9}" type="pres">
      <dgm:prSet presAssocID="{D98E18B9-B8B2-45E5-B5B8-C1EC346F10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E05AD6-8472-4904-BDE0-FF3F878A8EE5}" type="pres">
      <dgm:prSet presAssocID="{3EC9235C-5D40-4A60-B70C-4019294BD5E4}" presName="hierRoot1" presStyleCnt="0">
        <dgm:presLayoutVars>
          <dgm:hierBranch val="init"/>
        </dgm:presLayoutVars>
      </dgm:prSet>
      <dgm:spPr/>
    </dgm:pt>
    <dgm:pt modelId="{76B3A14F-1FD5-4434-9934-6C193CE6AF47}" type="pres">
      <dgm:prSet presAssocID="{3EC9235C-5D40-4A60-B70C-4019294BD5E4}" presName="rootComposite1" presStyleCnt="0"/>
      <dgm:spPr/>
    </dgm:pt>
    <dgm:pt modelId="{ABCE0451-40D9-461A-AB7A-75FAE9A2A4E2}" type="pres">
      <dgm:prSet presAssocID="{3EC9235C-5D40-4A60-B70C-4019294BD5E4}" presName="rootText1" presStyleLbl="node0" presStyleIdx="0" presStyleCnt="1" custLinFactY="95148" custLinFactNeighborX="1557" custLinFactNeighborY="100000">
        <dgm:presLayoutVars>
          <dgm:chPref val="3"/>
        </dgm:presLayoutVars>
      </dgm:prSet>
      <dgm:spPr/>
    </dgm:pt>
    <dgm:pt modelId="{CE3D5424-B2DC-4DD8-8733-F42A90DEF54B}" type="pres">
      <dgm:prSet presAssocID="{3EC9235C-5D40-4A60-B70C-4019294BD5E4}" presName="rootConnector1" presStyleLbl="node1" presStyleIdx="0" presStyleCnt="0"/>
      <dgm:spPr/>
    </dgm:pt>
    <dgm:pt modelId="{EE680D99-FEAE-40F4-9188-ACC58A4C04D0}" type="pres">
      <dgm:prSet presAssocID="{3EC9235C-5D40-4A60-B70C-4019294BD5E4}" presName="hierChild2" presStyleCnt="0"/>
      <dgm:spPr/>
    </dgm:pt>
    <dgm:pt modelId="{DF4A5F33-538D-4CF5-B0B4-2A5BA9B272A3}" type="pres">
      <dgm:prSet presAssocID="{3EC9235C-5D40-4A60-B70C-4019294BD5E4}" presName="hierChild3" presStyleCnt="0"/>
      <dgm:spPr/>
    </dgm:pt>
    <dgm:pt modelId="{997C58E0-26BF-4FBD-A524-082372889698}" type="pres">
      <dgm:prSet presAssocID="{6BAAD652-6BCD-4DD3-92DD-F7095ADF24EB}" presName="Name111" presStyleLbl="parChTrans1D2" presStyleIdx="0" presStyleCnt="2"/>
      <dgm:spPr/>
    </dgm:pt>
    <dgm:pt modelId="{436AE369-EFAA-4FB1-9072-AFC8DB80EEEC}" type="pres">
      <dgm:prSet presAssocID="{A6F5D1D7-4D9B-493C-99B5-9FC8916C984E}" presName="hierRoot3" presStyleCnt="0">
        <dgm:presLayoutVars>
          <dgm:hierBranch val="init"/>
        </dgm:presLayoutVars>
      </dgm:prSet>
      <dgm:spPr/>
    </dgm:pt>
    <dgm:pt modelId="{6E57A623-ACD6-4C3C-AF2F-4280439B5B87}" type="pres">
      <dgm:prSet presAssocID="{A6F5D1D7-4D9B-493C-99B5-9FC8916C984E}" presName="rootComposite3" presStyleCnt="0"/>
      <dgm:spPr/>
    </dgm:pt>
    <dgm:pt modelId="{6D6E8117-22D7-478E-A8FD-2A0C50C46454}" type="pres">
      <dgm:prSet presAssocID="{A6F5D1D7-4D9B-493C-99B5-9FC8916C984E}" presName="rootText3" presStyleLbl="asst1" presStyleIdx="0" presStyleCnt="2" custScaleX="93197" custScaleY="54106" custLinFactY="-55142" custLinFactNeighborX="717" custLinFactNeighborY="-100000">
        <dgm:presLayoutVars>
          <dgm:chPref val="3"/>
        </dgm:presLayoutVars>
      </dgm:prSet>
      <dgm:spPr/>
    </dgm:pt>
    <dgm:pt modelId="{FFBDE489-1BE0-4293-8D2C-F78BB181A3B9}" type="pres">
      <dgm:prSet presAssocID="{A6F5D1D7-4D9B-493C-99B5-9FC8916C984E}" presName="rootConnector3" presStyleLbl="asst1" presStyleIdx="0" presStyleCnt="2"/>
      <dgm:spPr/>
    </dgm:pt>
    <dgm:pt modelId="{20DF69CB-DF2D-4BDC-97D4-CA683A1E738C}" type="pres">
      <dgm:prSet presAssocID="{A6F5D1D7-4D9B-493C-99B5-9FC8916C984E}" presName="hierChild6" presStyleCnt="0"/>
      <dgm:spPr/>
    </dgm:pt>
    <dgm:pt modelId="{27226D7B-42D5-4BCE-8BE2-9F85744222EA}" type="pres">
      <dgm:prSet presAssocID="{A6F5D1D7-4D9B-493C-99B5-9FC8916C984E}" presName="hierChild7" presStyleCnt="0"/>
      <dgm:spPr/>
    </dgm:pt>
    <dgm:pt modelId="{DF66D7C6-A136-40FF-8391-5A6A13507217}" type="pres">
      <dgm:prSet presAssocID="{A8F59DEA-BEB4-4994-9975-176D817CDF06}" presName="Name111" presStyleLbl="parChTrans1D2" presStyleIdx="1" presStyleCnt="2"/>
      <dgm:spPr/>
    </dgm:pt>
    <dgm:pt modelId="{354B3CCB-21F8-415B-BAEE-A17A95DB75C9}" type="pres">
      <dgm:prSet presAssocID="{174E0C38-AB75-4BF1-B72B-9B37926DECF9}" presName="hierRoot3" presStyleCnt="0">
        <dgm:presLayoutVars>
          <dgm:hierBranch val="init"/>
        </dgm:presLayoutVars>
      </dgm:prSet>
      <dgm:spPr/>
    </dgm:pt>
    <dgm:pt modelId="{B67A2285-AB6E-42E6-A031-8213C13788D5}" type="pres">
      <dgm:prSet presAssocID="{174E0C38-AB75-4BF1-B72B-9B37926DECF9}" presName="rootComposite3" presStyleCnt="0"/>
      <dgm:spPr/>
    </dgm:pt>
    <dgm:pt modelId="{1CC923F7-9EB4-4FFF-AC35-3320F06977B6}" type="pres">
      <dgm:prSet presAssocID="{174E0C38-AB75-4BF1-B72B-9B37926DECF9}" presName="rootText3" presStyleLbl="asst1" presStyleIdx="1" presStyleCnt="2" custScaleX="121131" custScaleY="45658" custLinFactY="-56014" custLinFactNeighborX="-436" custLinFactNeighborY="-100000">
        <dgm:presLayoutVars>
          <dgm:chPref val="3"/>
        </dgm:presLayoutVars>
      </dgm:prSet>
      <dgm:spPr/>
    </dgm:pt>
    <dgm:pt modelId="{96CFDB48-FA8D-4186-BF84-91BBDA9F6D9B}" type="pres">
      <dgm:prSet presAssocID="{174E0C38-AB75-4BF1-B72B-9B37926DECF9}" presName="rootConnector3" presStyleLbl="asst1" presStyleIdx="1" presStyleCnt="2"/>
      <dgm:spPr/>
    </dgm:pt>
    <dgm:pt modelId="{56046E43-30AE-4ED4-849D-19914D777E6D}" type="pres">
      <dgm:prSet presAssocID="{174E0C38-AB75-4BF1-B72B-9B37926DECF9}" presName="hierChild6" presStyleCnt="0"/>
      <dgm:spPr/>
    </dgm:pt>
    <dgm:pt modelId="{16F30C5A-EAE4-4B87-8B77-743D0E337EC3}" type="pres">
      <dgm:prSet presAssocID="{174E0C38-AB75-4BF1-B72B-9B37926DECF9}" presName="hierChild7" presStyleCnt="0"/>
      <dgm:spPr/>
    </dgm:pt>
  </dgm:ptLst>
  <dgm:cxnLst>
    <dgm:cxn modelId="{ADCD6116-7176-49D4-8199-3FCFFA911DD7}" type="presOf" srcId="{A6F5D1D7-4D9B-493C-99B5-9FC8916C984E}" destId="{6D6E8117-22D7-478E-A8FD-2A0C50C46454}" srcOrd="0" destOrd="0" presId="urn:microsoft.com/office/officeart/2005/8/layout/orgChart1"/>
    <dgm:cxn modelId="{87B80E39-8F04-413C-86CF-865953308FA3}" type="presOf" srcId="{6BAAD652-6BCD-4DD3-92DD-F7095ADF24EB}" destId="{997C58E0-26BF-4FBD-A524-082372889698}" srcOrd="0" destOrd="0" presId="urn:microsoft.com/office/officeart/2005/8/layout/orgChart1"/>
    <dgm:cxn modelId="{B707153E-6253-4141-9242-3A7A97232F88}" type="presOf" srcId="{3EC9235C-5D40-4A60-B70C-4019294BD5E4}" destId="{ABCE0451-40D9-461A-AB7A-75FAE9A2A4E2}" srcOrd="0" destOrd="0" presId="urn:microsoft.com/office/officeart/2005/8/layout/orgChart1"/>
    <dgm:cxn modelId="{AA70224B-E47D-49E9-A068-6CB863F67E60}" srcId="{3EC9235C-5D40-4A60-B70C-4019294BD5E4}" destId="{A6F5D1D7-4D9B-493C-99B5-9FC8916C984E}" srcOrd="0" destOrd="0" parTransId="{6BAAD652-6BCD-4DD3-92DD-F7095ADF24EB}" sibTransId="{E45357D7-0AB7-4924-A6D7-C16BDA223B97}"/>
    <dgm:cxn modelId="{09035E70-4869-4B86-888E-A294068A6E8A}" type="presOf" srcId="{174E0C38-AB75-4BF1-B72B-9B37926DECF9}" destId="{96CFDB48-FA8D-4186-BF84-91BBDA9F6D9B}" srcOrd="1" destOrd="0" presId="urn:microsoft.com/office/officeart/2005/8/layout/orgChart1"/>
    <dgm:cxn modelId="{93DF5C7B-6E32-4FF7-8E95-4C202038DFC9}" srcId="{D98E18B9-B8B2-45E5-B5B8-C1EC346F1022}" destId="{3EC9235C-5D40-4A60-B70C-4019294BD5E4}" srcOrd="0" destOrd="0" parTransId="{985CEF28-5A62-4670-A12C-C95E52E221D1}" sibTransId="{C43373A4-34BD-4BF6-8EC0-F899BA952BFF}"/>
    <dgm:cxn modelId="{44EC5CC2-1F2C-495D-85CC-F41335DE3D4F}" type="presOf" srcId="{3EC9235C-5D40-4A60-B70C-4019294BD5E4}" destId="{CE3D5424-B2DC-4DD8-8733-F42A90DEF54B}" srcOrd="1" destOrd="0" presId="urn:microsoft.com/office/officeart/2005/8/layout/orgChart1"/>
    <dgm:cxn modelId="{EC21B8DD-5FDF-4E03-8DFE-AEC3CE558CE8}" type="presOf" srcId="{D98E18B9-B8B2-45E5-B5B8-C1EC346F1022}" destId="{719FB1F7-4A48-4010-8CCD-3465010E44F9}" srcOrd="0" destOrd="0" presId="urn:microsoft.com/office/officeart/2005/8/layout/orgChart1"/>
    <dgm:cxn modelId="{F40F91F0-3BB9-4F38-A392-168A62C38536}" type="presOf" srcId="{174E0C38-AB75-4BF1-B72B-9B37926DECF9}" destId="{1CC923F7-9EB4-4FFF-AC35-3320F06977B6}" srcOrd="0" destOrd="0" presId="urn:microsoft.com/office/officeart/2005/8/layout/orgChart1"/>
    <dgm:cxn modelId="{1B539DF5-C90C-4BD7-9A68-DEA079DF82E2}" type="presOf" srcId="{A6F5D1D7-4D9B-493C-99B5-9FC8916C984E}" destId="{FFBDE489-1BE0-4293-8D2C-F78BB181A3B9}" srcOrd="1" destOrd="0" presId="urn:microsoft.com/office/officeart/2005/8/layout/orgChart1"/>
    <dgm:cxn modelId="{7E4F3CF8-20DD-44A7-960B-0D1730509B8B}" srcId="{3EC9235C-5D40-4A60-B70C-4019294BD5E4}" destId="{174E0C38-AB75-4BF1-B72B-9B37926DECF9}" srcOrd="1" destOrd="0" parTransId="{A8F59DEA-BEB4-4994-9975-176D817CDF06}" sibTransId="{FDA7A5A0-17DD-40BC-AD82-7F2A8620E5A8}"/>
    <dgm:cxn modelId="{27267DF8-3257-4256-889B-F7378FAA2EB3}" type="presOf" srcId="{A8F59DEA-BEB4-4994-9975-176D817CDF06}" destId="{DF66D7C6-A136-40FF-8391-5A6A13507217}" srcOrd="0" destOrd="0" presId="urn:microsoft.com/office/officeart/2005/8/layout/orgChart1"/>
    <dgm:cxn modelId="{2040787C-2EA4-435F-AFDF-CED052FE36CE}" type="presParOf" srcId="{719FB1F7-4A48-4010-8CCD-3465010E44F9}" destId="{68E05AD6-8472-4904-BDE0-FF3F878A8EE5}" srcOrd="0" destOrd="0" presId="urn:microsoft.com/office/officeart/2005/8/layout/orgChart1"/>
    <dgm:cxn modelId="{85BF26A1-8919-4001-88EB-7C7F18FB8198}" type="presParOf" srcId="{68E05AD6-8472-4904-BDE0-FF3F878A8EE5}" destId="{76B3A14F-1FD5-4434-9934-6C193CE6AF47}" srcOrd="0" destOrd="0" presId="urn:microsoft.com/office/officeart/2005/8/layout/orgChart1"/>
    <dgm:cxn modelId="{EFB3DE5F-C558-47CD-9C80-244194E16552}" type="presParOf" srcId="{76B3A14F-1FD5-4434-9934-6C193CE6AF47}" destId="{ABCE0451-40D9-461A-AB7A-75FAE9A2A4E2}" srcOrd="0" destOrd="0" presId="urn:microsoft.com/office/officeart/2005/8/layout/orgChart1"/>
    <dgm:cxn modelId="{D64DE177-8531-43E6-B320-09AA90BC4349}" type="presParOf" srcId="{76B3A14F-1FD5-4434-9934-6C193CE6AF47}" destId="{CE3D5424-B2DC-4DD8-8733-F42A90DEF54B}" srcOrd="1" destOrd="0" presId="urn:microsoft.com/office/officeart/2005/8/layout/orgChart1"/>
    <dgm:cxn modelId="{E867A2BA-2B9B-4886-AE19-398058162868}" type="presParOf" srcId="{68E05AD6-8472-4904-BDE0-FF3F878A8EE5}" destId="{EE680D99-FEAE-40F4-9188-ACC58A4C04D0}" srcOrd="1" destOrd="0" presId="urn:microsoft.com/office/officeart/2005/8/layout/orgChart1"/>
    <dgm:cxn modelId="{5D76D9EC-DA6F-4DB9-893C-38C3B6CE4DD6}" type="presParOf" srcId="{68E05AD6-8472-4904-BDE0-FF3F878A8EE5}" destId="{DF4A5F33-538D-4CF5-B0B4-2A5BA9B272A3}" srcOrd="2" destOrd="0" presId="urn:microsoft.com/office/officeart/2005/8/layout/orgChart1"/>
    <dgm:cxn modelId="{73EDAB0D-FD8F-4121-ADCD-9C69E77AB616}" type="presParOf" srcId="{DF4A5F33-538D-4CF5-B0B4-2A5BA9B272A3}" destId="{997C58E0-26BF-4FBD-A524-082372889698}" srcOrd="0" destOrd="0" presId="urn:microsoft.com/office/officeart/2005/8/layout/orgChart1"/>
    <dgm:cxn modelId="{B09F9204-C946-4E83-9E0E-E49CA52F4E49}" type="presParOf" srcId="{DF4A5F33-538D-4CF5-B0B4-2A5BA9B272A3}" destId="{436AE369-EFAA-4FB1-9072-AFC8DB80EEEC}" srcOrd="1" destOrd="0" presId="urn:microsoft.com/office/officeart/2005/8/layout/orgChart1"/>
    <dgm:cxn modelId="{D7E124BA-FA1B-44ED-9DBD-24831923DDCB}" type="presParOf" srcId="{436AE369-EFAA-4FB1-9072-AFC8DB80EEEC}" destId="{6E57A623-ACD6-4C3C-AF2F-4280439B5B87}" srcOrd="0" destOrd="0" presId="urn:microsoft.com/office/officeart/2005/8/layout/orgChart1"/>
    <dgm:cxn modelId="{C4353174-44EB-4EF9-870B-D02CEE434473}" type="presParOf" srcId="{6E57A623-ACD6-4C3C-AF2F-4280439B5B87}" destId="{6D6E8117-22D7-478E-A8FD-2A0C50C46454}" srcOrd="0" destOrd="0" presId="urn:microsoft.com/office/officeart/2005/8/layout/orgChart1"/>
    <dgm:cxn modelId="{B8F0D125-94B3-4E18-8D78-CE61900B998A}" type="presParOf" srcId="{6E57A623-ACD6-4C3C-AF2F-4280439B5B87}" destId="{FFBDE489-1BE0-4293-8D2C-F78BB181A3B9}" srcOrd="1" destOrd="0" presId="urn:microsoft.com/office/officeart/2005/8/layout/orgChart1"/>
    <dgm:cxn modelId="{DD64621D-29B3-4F80-A178-D5581CEC4CF4}" type="presParOf" srcId="{436AE369-EFAA-4FB1-9072-AFC8DB80EEEC}" destId="{20DF69CB-DF2D-4BDC-97D4-CA683A1E738C}" srcOrd="1" destOrd="0" presId="urn:microsoft.com/office/officeart/2005/8/layout/orgChart1"/>
    <dgm:cxn modelId="{646D5FA1-B72C-4532-BB77-5A5C8103D6C5}" type="presParOf" srcId="{436AE369-EFAA-4FB1-9072-AFC8DB80EEEC}" destId="{27226D7B-42D5-4BCE-8BE2-9F85744222EA}" srcOrd="2" destOrd="0" presId="urn:microsoft.com/office/officeart/2005/8/layout/orgChart1"/>
    <dgm:cxn modelId="{CC4383E9-337E-495E-9428-DD4363BACE06}" type="presParOf" srcId="{DF4A5F33-538D-4CF5-B0B4-2A5BA9B272A3}" destId="{DF66D7C6-A136-40FF-8391-5A6A13507217}" srcOrd="2" destOrd="0" presId="urn:microsoft.com/office/officeart/2005/8/layout/orgChart1"/>
    <dgm:cxn modelId="{6357B0CE-3875-4447-83EF-3EA7AE5683BA}" type="presParOf" srcId="{DF4A5F33-538D-4CF5-B0B4-2A5BA9B272A3}" destId="{354B3CCB-21F8-415B-BAEE-A17A95DB75C9}" srcOrd="3" destOrd="0" presId="urn:microsoft.com/office/officeart/2005/8/layout/orgChart1"/>
    <dgm:cxn modelId="{B8163354-BE58-41F3-903E-709B0A3FDFFA}" type="presParOf" srcId="{354B3CCB-21F8-415B-BAEE-A17A95DB75C9}" destId="{B67A2285-AB6E-42E6-A031-8213C13788D5}" srcOrd="0" destOrd="0" presId="urn:microsoft.com/office/officeart/2005/8/layout/orgChart1"/>
    <dgm:cxn modelId="{651D1A0E-F23A-4073-9E42-E174E232B831}" type="presParOf" srcId="{B67A2285-AB6E-42E6-A031-8213C13788D5}" destId="{1CC923F7-9EB4-4FFF-AC35-3320F06977B6}" srcOrd="0" destOrd="0" presId="urn:microsoft.com/office/officeart/2005/8/layout/orgChart1"/>
    <dgm:cxn modelId="{156F4D0B-B32A-445B-BCD0-0E21D2EAD303}" type="presParOf" srcId="{B67A2285-AB6E-42E6-A031-8213C13788D5}" destId="{96CFDB48-FA8D-4186-BF84-91BBDA9F6D9B}" srcOrd="1" destOrd="0" presId="urn:microsoft.com/office/officeart/2005/8/layout/orgChart1"/>
    <dgm:cxn modelId="{3CCD936A-31B2-4216-A28A-265261790147}" type="presParOf" srcId="{354B3CCB-21F8-415B-BAEE-A17A95DB75C9}" destId="{56046E43-30AE-4ED4-849D-19914D777E6D}" srcOrd="1" destOrd="0" presId="urn:microsoft.com/office/officeart/2005/8/layout/orgChart1"/>
    <dgm:cxn modelId="{CD68018F-4667-495F-87B6-617C955AF8AE}" type="presParOf" srcId="{354B3CCB-21F8-415B-BAEE-A17A95DB75C9}" destId="{16F30C5A-EAE4-4B87-8B77-743D0E337EC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6D7C6-A136-40FF-8391-5A6A13507217}">
      <dsp:nvSpPr>
        <dsp:cNvPr id="0" name=""/>
        <dsp:cNvSpPr/>
      </dsp:nvSpPr>
      <dsp:spPr>
        <a:xfrm>
          <a:off x="4069063" y="547717"/>
          <a:ext cx="258275" cy="3128769"/>
        </a:xfrm>
        <a:custGeom>
          <a:avLst/>
          <a:gdLst/>
          <a:ahLst/>
          <a:cxnLst/>
          <a:rect l="0" t="0" r="0" b="0"/>
          <a:pathLst>
            <a:path>
              <a:moveTo>
                <a:pt x="0" y="3128769"/>
              </a:moveTo>
              <a:lnTo>
                <a:pt x="25827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C58E0-26BF-4FBD-A524-082372889698}">
      <dsp:nvSpPr>
        <dsp:cNvPr id="0" name=""/>
        <dsp:cNvSpPr/>
      </dsp:nvSpPr>
      <dsp:spPr>
        <a:xfrm>
          <a:off x="3724777" y="560954"/>
          <a:ext cx="344285" cy="3115532"/>
        </a:xfrm>
        <a:custGeom>
          <a:avLst/>
          <a:gdLst/>
          <a:ahLst/>
          <a:cxnLst/>
          <a:rect l="0" t="0" r="0" b="0"/>
          <a:pathLst>
            <a:path>
              <a:moveTo>
                <a:pt x="344285" y="3115532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E0451-40D9-461A-AB7A-75FAE9A2A4E2}">
      <dsp:nvSpPr>
        <dsp:cNvPr id="0" name=""/>
        <dsp:cNvSpPr/>
      </dsp:nvSpPr>
      <dsp:spPr>
        <a:xfrm>
          <a:off x="2551047" y="2158471"/>
          <a:ext cx="3036031" cy="1518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6500" kern="1200" dirty="0">
              <a:latin typeface="Aptos" panose="020B0004020202020204" pitchFamily="34" charset="0"/>
            </a:rPr>
            <a:t>HTA</a:t>
          </a:r>
        </a:p>
      </dsp:txBody>
      <dsp:txXfrm>
        <a:off x="2551047" y="2158471"/>
        <a:ext cx="3036031" cy="1518015"/>
      </dsp:txXfrm>
    </dsp:sp>
    <dsp:sp modelId="{6D6E8117-22D7-478E-A8FD-2A0C50C46454}">
      <dsp:nvSpPr>
        <dsp:cNvPr id="0" name=""/>
        <dsp:cNvSpPr/>
      </dsp:nvSpPr>
      <dsp:spPr>
        <a:xfrm>
          <a:off x="895287" y="150285"/>
          <a:ext cx="2829490" cy="8213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>
              <a:latin typeface="Aptos" panose="020B0004020202020204" pitchFamily="34" charset="0"/>
            </a:rPr>
            <a:t>Build UHC</a:t>
          </a:r>
        </a:p>
      </dsp:txBody>
      <dsp:txXfrm>
        <a:off x="895287" y="150285"/>
        <a:ext cx="2829490" cy="821337"/>
      </dsp:txXfrm>
    </dsp:sp>
    <dsp:sp modelId="{1CC923F7-9EB4-4FFF-AC35-3320F06977B6}">
      <dsp:nvSpPr>
        <dsp:cNvPr id="0" name=""/>
        <dsp:cNvSpPr/>
      </dsp:nvSpPr>
      <dsp:spPr>
        <a:xfrm>
          <a:off x="4327338" y="201169"/>
          <a:ext cx="3677575" cy="6930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>
              <a:latin typeface="Aptos" panose="020B0004020202020204" pitchFamily="34" charset="0"/>
            </a:rPr>
            <a:t>Maintain UHC</a:t>
          </a:r>
        </a:p>
      </dsp:txBody>
      <dsp:txXfrm>
        <a:off x="4327338" y="201169"/>
        <a:ext cx="3677575" cy="693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FCBA5-78C4-452E-98D0-5782E95AE792}" type="datetimeFigureOut">
              <a:rPr lang="en-ZA" smtClean="0"/>
              <a:t>2025/04/07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D7FBA-C169-47C9-96D9-FF193318B7E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853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E1D21-A28D-D3B8-708C-8001CAF26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D1DB6F-8F9C-1E4C-7313-235227E51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499843-93D9-F7AB-7428-29AAB63CA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9B0C-507F-2163-6823-97D2CF028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D7FBA-C169-47C9-96D9-FF193318B7E9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8211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D7FBA-C169-47C9-96D9-FF193318B7E9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593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D5F4D-B33A-2566-5AAE-4AE22BD1C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C9748D-9AC5-281A-3C43-ABE2A7D13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6CF54C-1C31-7BAE-9BA3-70F4D7EF2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B5929-403A-62EF-15DB-FA990AEDD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D7FBA-C169-47C9-96D9-FF193318B7E9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5597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21FC6-9458-B446-E480-4652A39C7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0489CB-73CE-C653-74AD-069BF3407B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675420-4009-FF41-71BE-71CCA3535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Distribution of facilities and hospital beds</a:t>
            </a:r>
          </a:p>
          <a:p>
            <a:r>
              <a:rPr lang="en-GB" dirty="0"/>
              <a:t>HMI analysis focused primarily on general acute facilities as they account</a:t>
            </a:r>
          </a:p>
          <a:p>
            <a:r>
              <a:rPr lang="en-GB" dirty="0"/>
              <a:t>for the largest share of the market based on the</a:t>
            </a:r>
          </a:p>
          <a:p>
            <a:r>
              <a:rPr lang="en-GB" dirty="0"/>
              <a:t>number of beds, admissions and expenditure.</a:t>
            </a:r>
          </a:p>
          <a:p>
            <a:pPr algn="l"/>
            <a:r>
              <a:rPr lang="en-GB" sz="1800" b="0" i="0" u="none" strike="noStrike" baseline="0" dirty="0">
                <a:latin typeface="AvenirNextLTPro-Regular"/>
              </a:rPr>
              <a:t>There are 405 public facilities reporting to</a:t>
            </a:r>
          </a:p>
          <a:p>
            <a:pPr algn="l"/>
            <a:r>
              <a:rPr lang="en-GB" sz="1800" b="0" i="0" u="none" strike="noStrike" baseline="0" dirty="0">
                <a:latin typeface="AvenirNextLTPro-Regular"/>
              </a:rPr>
              <a:t>provincial and local government authorities.</a:t>
            </a:r>
          </a:p>
          <a:p>
            <a:pPr algn="l"/>
            <a:r>
              <a:rPr lang="en-GB" sz="1800" b="0" i="0" u="none" strike="noStrike" baseline="0" dirty="0">
                <a:latin typeface="AvenirNextLTPro-Regular"/>
              </a:rPr>
              <a:t>Public healthcare facilities serve approximately</a:t>
            </a:r>
          </a:p>
          <a:p>
            <a:pPr algn="l"/>
            <a:r>
              <a:rPr lang="en-GB" sz="1800" b="0" i="0" u="none" strike="noStrike" baseline="0" dirty="0">
                <a:latin typeface="AvenirNextLTPro-Regular"/>
              </a:rPr>
              <a:t>83% of the population who are largely without</a:t>
            </a:r>
          </a:p>
          <a:p>
            <a:pPr algn="l"/>
            <a:r>
              <a:rPr lang="en-GB" sz="1800" b="0" i="0" u="none" strike="noStrike" baseline="0" dirty="0">
                <a:latin typeface="AvenirNextLTPro-Regular"/>
              </a:rPr>
              <a:t>medical insurance.176 In contrast, there are 409</a:t>
            </a:r>
          </a:p>
          <a:p>
            <a:pPr algn="l"/>
            <a:r>
              <a:rPr lang="en-GB" sz="1800" b="0" i="0" u="none" strike="noStrike" baseline="0" dirty="0">
                <a:latin typeface="AvenirNextLTPro-Regular"/>
              </a:rPr>
              <a:t>private facilities distributed across all provinces,</a:t>
            </a:r>
          </a:p>
          <a:p>
            <a:pPr algn="l"/>
            <a:r>
              <a:rPr lang="en-GB" sz="1800" b="0" i="0" u="none" strike="noStrike" baseline="0" dirty="0">
                <a:latin typeface="AvenirNextLTPro-Regular"/>
              </a:rPr>
              <a:t>which predominantly serve those insured through</a:t>
            </a:r>
          </a:p>
          <a:p>
            <a:pPr algn="l"/>
            <a:r>
              <a:rPr lang="en-ZA" sz="1800" b="0" i="0" u="none" strike="noStrike" baseline="0" dirty="0">
                <a:latin typeface="AvenirNextLTPro-Regular"/>
              </a:rPr>
              <a:t>medical schemes. </a:t>
            </a:r>
          </a:p>
          <a:p>
            <a:pPr algn="l"/>
            <a:r>
              <a:rPr lang="en-GB" sz="1800" b="0" i="0" u="none" strike="noStrike" baseline="0" dirty="0">
                <a:latin typeface="AvenirNextLTPro-Regular"/>
              </a:rPr>
              <a:t>16,4% of South Africans had medical insurance,</a:t>
            </a:r>
          </a:p>
          <a:p>
            <a:pPr algn="l"/>
            <a:r>
              <a:rPr lang="en-GB" sz="1800" b="0" i="0" u="none" strike="noStrike" baseline="0" dirty="0">
                <a:latin typeface="AvenirNextLTPro-Regular"/>
              </a:rPr>
              <a:t>essential for accessing private healthcare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0BE54-5A0E-0997-1B34-C35E14426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D7FBA-C169-47C9-96D9-FF193318B7E9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675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81410-9A72-B72F-0789-AFEF56B3C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DEDD57-A848-DF7C-E311-D0DB7ECABC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118A6C-169E-28BD-2EE8-1E1487E32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HTA for “Prioritization” (WHO literature &amp; LMICs) </a:t>
            </a:r>
          </a:p>
          <a:p>
            <a:r>
              <a:rPr lang="en-CA" dirty="0"/>
              <a:t>HTA for managing new HT pipeline, balancing budgets to maintain UHC “sustainability”</a:t>
            </a:r>
          </a:p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074EE-ED72-3BE9-5ABA-6231AC253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D7FBA-C169-47C9-96D9-FF193318B7E9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9952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64570-F98C-7F15-20B4-2DB0BEC71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89A9E2-EAA9-D4E4-57CD-135D1F25F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4C793F-EAA3-9D9C-6F1F-483085670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sz="1800" b="0" i="0" u="none" strike="noStrike" baseline="0" dirty="0">
              <a:latin typeface="NewBaskerville-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082C7-4660-E385-058E-ED81369A72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A24A5-7920-48AF-924E-39579BA22D4C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2780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CF708-D686-B2BC-1E7A-D6D74D830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8B9F7F-B5A8-2DA5-C6FA-C7FAF6D5F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8EFEB4-F91B-452F-576B-DFF4ABB5C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ZA" b="1" dirty="0"/>
              <a:t>Table 1: </a:t>
            </a:r>
            <a:r>
              <a:rPr lang="en-GB" sz="1800" b="1" i="0" u="none" strike="noStrike" baseline="0" dirty="0">
                <a:latin typeface="NewBaskerville-Roman"/>
              </a:rPr>
              <a:t>All countries required 1–3 years to design their packages</a:t>
            </a:r>
            <a:r>
              <a:rPr lang="en-GB" sz="1800" b="0" i="0" u="none" strike="noStrike" baseline="0" dirty="0">
                <a:latin typeface="NewBaskerville-Roman"/>
              </a:rPr>
              <a:t>. </a:t>
            </a:r>
          </a:p>
          <a:p>
            <a:pPr algn="l"/>
            <a:r>
              <a:rPr lang="en-GB" sz="1800" b="0" i="0" u="none" strike="noStrike" baseline="0" dirty="0">
                <a:latin typeface="NewBaskerville-Roman"/>
              </a:rPr>
              <a:t>The </a:t>
            </a:r>
            <a:r>
              <a:rPr lang="en-GB" sz="1800" b="1" i="0" u="none" strike="noStrike" baseline="0" dirty="0">
                <a:latin typeface="NewBaskerville-Roman"/>
              </a:rPr>
              <a:t>timeline was important as it ensured: </a:t>
            </a:r>
          </a:p>
          <a:p>
            <a:pPr marL="342900" indent="-342900" algn="l">
              <a:buAutoNum type="arabicPeriod"/>
            </a:pPr>
            <a:r>
              <a:rPr lang="en-ZA" sz="1800" b="0" i="0" u="none" strike="noStrike" baseline="0" dirty="0">
                <a:latin typeface="NewBaskerville-Roman"/>
              </a:rPr>
              <a:t>Adoption of DCP3 </a:t>
            </a:r>
            <a:r>
              <a:rPr lang="en-GB" sz="1800" b="0" i="0" u="none" strike="noStrike" baseline="0" dirty="0">
                <a:latin typeface="NewBaskerville-Roman"/>
              </a:rPr>
              <a:t>guiding principles</a:t>
            </a:r>
          </a:p>
          <a:p>
            <a:pPr marL="342900" indent="-342900" algn="l">
              <a:buAutoNum type="arabicPeriod"/>
            </a:pPr>
            <a:r>
              <a:rPr lang="en-GB" sz="1800" b="0" i="0" u="none" strike="noStrike" baseline="0" dirty="0">
                <a:latin typeface="NewBaskerville-Roman"/>
              </a:rPr>
              <a:t>Effective partnerships are secured</a:t>
            </a:r>
          </a:p>
          <a:p>
            <a:pPr marL="342900" indent="-342900" algn="l">
              <a:buAutoNum type="arabicPeriod"/>
            </a:pPr>
            <a:r>
              <a:rPr lang="en-GB" sz="1800" b="0" i="0" u="none" strike="noStrike" baseline="0" dirty="0">
                <a:latin typeface="NewBaskerville-Roman"/>
              </a:rPr>
              <a:t>Baseline assessments are effectively conducted</a:t>
            </a:r>
          </a:p>
          <a:p>
            <a:pPr marL="342900" indent="-342900" algn="l">
              <a:buAutoNum type="arabicPeriod"/>
            </a:pPr>
            <a:r>
              <a:rPr lang="en-GB" sz="1800" b="0" i="0" u="none" strike="noStrike" baseline="0" dirty="0">
                <a:latin typeface="NewBaskerville-Roman"/>
              </a:rPr>
              <a:t>Sound and reliable processes for </a:t>
            </a:r>
            <a:r>
              <a:rPr lang="en-GB" sz="1800" b="1" i="0" u="none" strike="noStrike" baseline="0" dirty="0">
                <a:latin typeface="NewBaskerville-Roman"/>
              </a:rPr>
              <a:t>prioritisation and costing</a:t>
            </a:r>
            <a:r>
              <a:rPr lang="en-GB" sz="1800" b="0" i="0" u="none" strike="noStrike" baseline="0" dirty="0">
                <a:latin typeface="NewBaskerville-Roman"/>
              </a:rPr>
              <a:t>.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NewBaskerville-Roman"/>
              </a:rPr>
              <a:t>The </a:t>
            </a:r>
            <a:r>
              <a:rPr lang="en-GB" sz="1800" b="1" i="0" u="none" strike="noStrike" baseline="0" dirty="0">
                <a:latin typeface="NewBaskerville-Roman"/>
              </a:rPr>
              <a:t>Pakistan and Sudan packages </a:t>
            </a:r>
            <a:r>
              <a:rPr lang="en-GB" sz="1800" b="0" i="0" u="none" strike="noStrike" baseline="0" dirty="0">
                <a:latin typeface="NewBaskerville-Roman"/>
              </a:rPr>
              <a:t>were developed for the first time</a:t>
            </a:r>
          </a:p>
          <a:p>
            <a:pPr marL="0" indent="0" algn="l">
              <a:buNone/>
            </a:pPr>
            <a:r>
              <a:rPr lang="en-GB" sz="1800" b="0" i="0" u="none" strike="noStrike" baseline="0" dirty="0">
                <a:latin typeface="NewBaskerville-Roman"/>
              </a:rPr>
              <a:t>The </a:t>
            </a:r>
            <a:r>
              <a:rPr lang="en-GB" sz="1800" b="1" i="0" u="none" strike="noStrike" baseline="0" dirty="0">
                <a:latin typeface="NewBaskerville-Roman"/>
              </a:rPr>
              <a:t>other four countries </a:t>
            </a:r>
            <a:r>
              <a:rPr lang="en-GB" sz="1800" b="0" i="0" u="none" strike="noStrike" baseline="0" dirty="0">
                <a:latin typeface="NewBaskerville-Roman"/>
              </a:rPr>
              <a:t>already </a:t>
            </a:r>
            <a:r>
              <a:rPr lang="en-GB" sz="1800" b="1" i="0" u="none" strike="noStrike" baseline="0" dirty="0">
                <a:latin typeface="NewBaskerville-Roman"/>
              </a:rPr>
              <a:t>had existing health benefits packages </a:t>
            </a:r>
            <a:r>
              <a:rPr lang="en-GB" sz="1800" b="0" i="0" u="none" strike="noStrike" baseline="0" dirty="0">
                <a:latin typeface="NewBaskerville-Roman"/>
              </a:rPr>
              <a:t>before the endorsement of the SDG target 3.8 in 2015.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566D8-B315-841E-7284-4068FDBE7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A24A5-7920-48AF-924E-39579BA22D4C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0559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BCD78-F289-73FF-D6CF-678241F8C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B44999-679A-C18C-6799-6C051E7F0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BB9D60-03F4-240F-4B39-A05DBC979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CCA = cost-consequence analysis </a:t>
            </a:r>
          </a:p>
          <a:p>
            <a:r>
              <a:rPr lang="en-GB" dirty="0"/>
              <a:t>The various institutions are fragmented and </a:t>
            </a:r>
            <a:r>
              <a:rPr lang="en-GB" b="1" dirty="0"/>
              <a:t>work in silos</a:t>
            </a:r>
            <a:r>
              <a:rPr lang="en-GB" dirty="0"/>
              <a:t>. </a:t>
            </a:r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23C55-D180-305D-C189-64E9FAD79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D7FBA-C169-47C9-96D9-FF193318B7E9}" type="slidenum">
              <a:rPr lang="en-ZA" smtClean="0"/>
              <a:t>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6789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2487-C644-F043-B4CA-A71E78DB0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C1511-5232-B344-AC0E-3D9AAF2DD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6A675-3739-D246-9019-D0B6DCF8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21C-7163-43D5-B97C-6C0C8E4A2616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D775-7B8C-324D-B0D8-521619D1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D5C80-E616-8D40-85EC-80812C1B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23CF4-D9CB-9A48-B45B-A3D19023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C4B0C-53CB-144F-A11A-54F4E8054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32592-156B-1845-B270-2AD24043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65EB2-3EAB-4C7E-9047-F0704C47DACF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5C79C-14F0-FA4A-A90E-273E0841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1D43-BFB9-6847-98AD-BB97C3DD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C9CC1-5CC6-7043-9EF4-68D96710A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2D0AF-6A48-5949-8416-C14905590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83730-BE32-DD40-8B66-12A077D7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AE4D6-8A92-45FC-878F-08903647321E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B42D8-4004-D84E-B1CD-FC4881F4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88000-6BC3-C241-A725-60E54675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9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BCD5C-C2B5-954C-8D4C-0D41FCCD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3A64-3862-2240-B102-6ECFA527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61A63-4CCC-D243-86DB-5A9289BA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10969-DDB4-4619-933E-A16770BFEF69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3F9C-3411-0F4B-96CF-1F833C8A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1E04-1D6B-0749-AF4B-E01DD058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6D5D-98B8-6940-B7C0-827D0C95E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F7930-FC42-B145-B462-999D2E470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616F3-5E6E-4548-8D8D-BFCE6AA7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3DD8E-E64B-42B8-85A0-35DCBD0BD28B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4DCD-DA3B-1E44-8AF3-7FDC6782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22FF7-A7A3-6345-8D45-091C113D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4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2AD9-FA66-124E-B89F-096CE0EE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681D-F124-9642-83C0-30F495CB0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DC717-253D-5041-BD58-50B757B99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F7D32-DFB9-4D4C-A7ED-322AC44C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4A4CE-626B-47F3-B91C-3C37762C5B6C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DB96E-EC2B-5F4A-84B4-591FE809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60658-50BB-244C-AA26-C0DBA6CB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A546-6CB7-2949-91D5-3E8EFF7C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EE072-928F-7547-B396-37B2AC81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6621E-5479-3640-AE2E-50D941BF1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C1433-7C7E-B842-986B-3866488C0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10AC4-3BAD-1A4A-865F-11A7CABD8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E3F10-15A1-6548-BB0B-24C5AEC9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F872-807B-4F17-A4F8-C4435F96F672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83C60-0199-EF47-8304-BF636739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C19D5-B536-E049-96F6-52084EC1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5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A881-092A-B140-AD28-E8343292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4AE1E-7488-554A-AB7D-BAC1B940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860E-E1C7-4447-810D-DE203A2400BB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D2C96-6DE6-B342-B354-D2177608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2273B-D328-BA49-ADC7-38F5E8A2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D5B62-8885-8E42-82EF-DDEE1034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2DC38-3C3C-4938-85C7-996BE1749EB1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7F2EF-BE77-464C-86D4-6FEB4384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84527-0787-A241-8808-FFA15BF6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2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F5D1-C374-914E-AA74-1A2B34A2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03093-CAF6-3E41-BCA7-4408E3BC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9DB2E-228F-0245-B655-1C669666A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068A-429B-6B4F-9CDE-3866115B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D4DC-AF0B-43F2-8639-7B62740E7F02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3CBE9-D8BF-684E-B2A4-0D658F57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B6F26-009A-F241-AE21-252C8C9A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2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5759-576B-694F-A955-FD99634ED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DCC55-10B4-A145-B32E-11A311E05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89757-8449-0741-8E46-AAB2CC5CF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9C9EA-AB84-994F-9238-7CC8D2CE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D7A2E-C81F-4B4B-AB9F-D5D84B0389F2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3907D-DE80-564A-B1FD-8EA8D374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0D9C-ED62-A34D-9BAA-0F3A64A3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6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64C89-4F22-A14A-A9E5-68EB1815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A6A9C-3FD8-894B-AE40-5E97B9BC1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886A1-6FCB-2647-BBB4-29284E260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99992-17E4-4BDA-A7F2-348DC9D3B2BE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03CD-4774-1142-8078-327F9C488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958D-F012-7E4C-9A1E-6235D352C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61448-FFC8-C743-AB26-9107C77E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7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016885100200059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ahta.org/wp-content/uploads/2014/09/HTA-101_Goodman_2004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BB755-71A4-776B-A408-500353916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5CE0E45-D922-DAC1-D118-3723112D61B8}"/>
              </a:ext>
            </a:extLst>
          </p:cNvPr>
          <p:cNvSpPr txBox="1"/>
          <p:nvPr/>
        </p:nvSpPr>
        <p:spPr>
          <a:xfrm>
            <a:off x="797668" y="3284232"/>
            <a:ext cx="1041832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91283C"/>
                </a:solidFill>
                <a:latin typeface="Gotham Medium" pitchFamily="2" charset="0"/>
                <a:cs typeface="Gotham Medium" pitchFamily="2" charset="0"/>
              </a:rPr>
              <a:t>Introduction to Health Technology Assessment (HTA) </a:t>
            </a:r>
          </a:p>
          <a:p>
            <a:pPr algn="ctr"/>
            <a:endParaRPr lang="en-GB" dirty="0">
              <a:latin typeface="Gotham Medium" pitchFamily="2" charset="0"/>
              <a:cs typeface="Gotham Medium" pitchFamily="2" charset="0"/>
            </a:endParaRPr>
          </a:p>
          <a:p>
            <a:pPr algn="ctr"/>
            <a:r>
              <a:rPr lang="en-GB" sz="2000" dirty="0">
                <a:latin typeface="Gotham Medium" pitchFamily="2" charset="0"/>
                <a:cs typeface="Gotham Medium" pitchFamily="2" charset="0"/>
              </a:rPr>
              <a:t>Module: Economic Evaluation for Universal Health Coverage (PPH7039F)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BF09DC-EDAD-F990-3130-895BE192F18D}"/>
              </a:ext>
            </a:extLst>
          </p:cNvPr>
          <p:cNvSpPr txBox="1"/>
          <p:nvPr/>
        </p:nvSpPr>
        <p:spPr>
          <a:xfrm>
            <a:off x="2458629" y="4998125"/>
            <a:ext cx="61186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Gotham Medium" pitchFamily="2" charset="0"/>
                <a:cs typeface="Gotham Medium" pitchFamily="2" charset="0"/>
              </a:rPr>
              <a:t>Buhle Ndweni</a:t>
            </a:r>
            <a:endParaRPr lang="en-GB" sz="2800" dirty="0">
              <a:latin typeface="Gotham Medium" pitchFamily="2" charset="0"/>
              <a:cs typeface="Gotham Medium" pitchFamily="2" charset="0"/>
            </a:endParaRPr>
          </a:p>
          <a:p>
            <a:pPr algn="ctr"/>
            <a:r>
              <a:rPr lang="en-GB" sz="2400" dirty="0">
                <a:latin typeface="Gotham Medium" pitchFamily="2" charset="0"/>
                <a:cs typeface="Gotham Medium" pitchFamily="2" charset="0"/>
              </a:rPr>
              <a:t>Health Economics Unit &amp; Division</a:t>
            </a:r>
          </a:p>
          <a:p>
            <a:pPr algn="ctr"/>
            <a:r>
              <a:rPr lang="en-GB" sz="2400" dirty="0">
                <a:latin typeface="Gotham Medium" pitchFamily="2" charset="0"/>
                <a:cs typeface="Gotham Medium" pitchFamily="2" charset="0"/>
              </a:rPr>
              <a:t>School of Public Health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7F0FB0-C2E5-9C0A-9458-4845A840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93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11C90-5EEC-C79E-06E6-630588AE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647C3A2-5EEC-6284-3846-935D765127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2391" y="381573"/>
            <a:ext cx="954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Gotham Medium" pitchFamily="2" charset="0"/>
                <a:cs typeface="Gotham Medium" pitchFamily="2" charset="0"/>
              </a:rPr>
              <a:t>HTA definition by WHO</a:t>
            </a:r>
            <a:endParaRPr lang="en-US" sz="4000" dirty="0"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3A560-1428-9F8B-65C7-B407A50E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363F-396A-0B0A-E9ED-C2ECEE368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93" y="1027905"/>
            <a:ext cx="11291214" cy="5350724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1400" dirty="0">
                <a:solidFill>
                  <a:schemeClr val="tx1"/>
                </a:solidFill>
                <a:latin typeface="Aptos" panose="020B0004020202020204" pitchFamily="34" charset="0"/>
              </a:rPr>
              <a:t>Safety, effectiveness, costs = studied long before HTA</a:t>
            </a:r>
          </a:p>
          <a:p>
            <a:pPr marL="342900" indent="-3429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1400" dirty="0">
                <a:solidFill>
                  <a:schemeClr val="tx1"/>
                </a:solidFill>
                <a:latin typeface="Aptos" panose="020B0004020202020204" pitchFamily="34" charset="0"/>
              </a:rPr>
              <a:t>1960-70s increasing technology across society, “Technology Assessment” systematized</a:t>
            </a:r>
            <a:br>
              <a:rPr lang="en-CA" sz="1400" dirty="0">
                <a:solidFill>
                  <a:schemeClr val="tx1"/>
                </a:solidFill>
                <a:latin typeface="Aptos" panose="020B0004020202020204" pitchFamily="34" charset="0"/>
              </a:rPr>
            </a:br>
            <a:r>
              <a:rPr lang="en-CA" sz="14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en-CA" sz="14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</a:rPr>
              <a:t>intended &amp; unintended (harmful) consequences</a:t>
            </a:r>
          </a:p>
          <a:p>
            <a:pPr marL="342900" indent="-3429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1400" dirty="0">
                <a:solidFill>
                  <a:schemeClr val="tx1"/>
                </a:solidFill>
                <a:latin typeface="Aptos" panose="020B0004020202020204" pitchFamily="34" charset="0"/>
              </a:rPr>
              <a:t>1973 est. Office of Technology Assessment (OTA in U.S.A.)</a:t>
            </a:r>
          </a:p>
          <a:p>
            <a:pPr marL="342900" indent="-3429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1400" dirty="0">
                <a:solidFill>
                  <a:schemeClr val="tx1"/>
                </a:solidFill>
                <a:latin typeface="Aptos" panose="020B0004020202020204" pitchFamily="34" charset="0"/>
              </a:rPr>
              <a:t>1976 est. OTA health program </a:t>
            </a:r>
            <a:br>
              <a:rPr lang="en-CA" sz="1400" dirty="0">
                <a:solidFill>
                  <a:schemeClr val="tx1"/>
                </a:solidFill>
                <a:latin typeface="Aptos" panose="020B0004020202020204" pitchFamily="34" charset="0"/>
              </a:rPr>
            </a:br>
            <a:r>
              <a:rPr lang="en-CA" sz="14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 social, ethical, legal, political concerns (in vitro fertilization, organ transplants, artificial organs…)</a:t>
            </a:r>
          </a:p>
          <a:p>
            <a:pPr marL="342900" indent="-342900">
              <a:lnSpc>
                <a:spcPct val="100000"/>
              </a:lnSpc>
              <a:spcBef>
                <a:spcPts val="2400"/>
              </a:spcBef>
            </a:pPr>
            <a:r>
              <a:rPr lang="en-CA" sz="1400" dirty="0">
                <a:solidFill>
                  <a:schemeClr val="tx1"/>
                </a:solidFill>
                <a:latin typeface="Aptos" panose="020B0004020202020204" pitchFamily="34" charset="0"/>
              </a:rPr>
              <a:t>1980s first public HTA agencies supporting governments Europe, Canada</a:t>
            </a:r>
          </a:p>
          <a:p>
            <a:pPr marL="342900" indent="-342900">
              <a:lnSpc>
                <a:spcPct val="100000"/>
              </a:lnSpc>
              <a:spcBef>
                <a:spcPts val="2400"/>
              </a:spcBef>
              <a:buFont typeface="Wingdings" panose="05000000000000000000" pitchFamily="2" charset="2"/>
              <a:buChar char="§"/>
            </a:pPr>
            <a:r>
              <a:rPr lang="en-CA" sz="1400" dirty="0">
                <a:solidFill>
                  <a:schemeClr val="tx1"/>
                </a:solidFill>
                <a:latin typeface="Aptos" panose="020B0004020202020204" pitchFamily="34" charset="0"/>
              </a:rPr>
              <a:t>INAHTA est.1993 with 11 member agencies, now 52 in 33 countries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CA" sz="1400" dirty="0">
                <a:solidFill>
                  <a:srgbClr val="0070C0"/>
                </a:solidFill>
                <a:latin typeface="Aptos" panose="020B0004020202020204" pitchFamily="34" charset="0"/>
              </a:rPr>
              <a:t>For more information: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Aptos" panose="020B0004020202020204" pitchFamily="34" charset="0"/>
              </a:rPr>
              <a:t>Banta, D. (2003). The development of health technology assessment. Health policy, 63(2), 121-132.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CA" sz="1400" dirty="0">
                <a:solidFill>
                  <a:srgbClr val="0070C0"/>
                </a:solidFill>
                <a:latin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https://www.sciencedirect.com/science/article/abs/pii/S0168851002000593</a:t>
            </a:r>
            <a:endParaRPr lang="en-CA" sz="14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400" dirty="0">
                <a:solidFill>
                  <a:srgbClr val="0070C0"/>
                </a:solidFill>
                <a:latin typeface="Aptos" panose="020B0004020202020204" pitchFamily="34" charset="0"/>
              </a:rPr>
              <a:t>Goodman, CS (2004) HTA 101: Introduction to Health Technology Assessment. The Lewin Group.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CA" sz="1400" dirty="0">
                <a:solidFill>
                  <a:srgbClr val="0070C0"/>
                </a:solidFill>
                <a:latin typeface="Aptos" panose="020B00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https://www.inahta.org/wp-content/uploads/2014/09/HTA-101_Goodman_2004.pdf</a:t>
            </a:r>
            <a:endParaRPr lang="en-CA" sz="14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CA" sz="14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CA" sz="14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7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BFD49-E6A0-C0DB-620F-9B59C967D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3CF839-68BC-6866-BFC4-B0E5CE62B2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2391" y="381573"/>
            <a:ext cx="954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Gotham Medium" pitchFamily="2" charset="0"/>
                <a:cs typeface="Gotham Medium" pitchFamily="2" charset="0"/>
              </a:rPr>
              <a:t>HTA definition by WHO</a:t>
            </a:r>
            <a:endParaRPr lang="en-US" sz="4000" dirty="0"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A85DC88-2630-0F65-45F7-C59C3B258851}"/>
              </a:ext>
            </a:extLst>
          </p:cNvPr>
          <p:cNvSpPr txBox="1">
            <a:spLocks/>
          </p:cNvSpPr>
          <p:nvPr/>
        </p:nvSpPr>
        <p:spPr>
          <a:xfrm>
            <a:off x="395287" y="1150938"/>
            <a:ext cx="10558057" cy="5195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ZA" sz="2400" dirty="0">
                <a:latin typeface="Aptos" panose="020B0004020202020204" pitchFamily="34" charset="0"/>
              </a:rPr>
              <a:t>World Health Organization (WHO) defines HTA as:</a:t>
            </a:r>
          </a:p>
          <a:p>
            <a:pPr lvl="1">
              <a:defRPr/>
            </a:pPr>
            <a:r>
              <a:rPr lang="en-ZA" sz="2000" dirty="0">
                <a:latin typeface="Aptos" panose="020B0004020202020204" pitchFamily="34" charset="0"/>
              </a:rPr>
              <a:t>“The </a:t>
            </a:r>
            <a:r>
              <a:rPr lang="en-ZA" sz="2000" b="1" dirty="0">
                <a:latin typeface="Aptos" panose="020B0004020202020204" pitchFamily="34" charset="0"/>
              </a:rPr>
              <a:t>systematic evaluation of properties, effects and/or impacts of health technologies and interventions</a:t>
            </a:r>
            <a:r>
              <a:rPr lang="en-ZA" sz="2000" dirty="0">
                <a:latin typeface="Aptos" panose="020B0004020202020204" pitchFamily="34" charset="0"/>
              </a:rPr>
              <a:t>. It covers both the </a:t>
            </a:r>
            <a:r>
              <a:rPr lang="en-ZA" sz="2000" b="1" dirty="0">
                <a:latin typeface="Aptos" panose="020B0004020202020204" pitchFamily="34" charset="0"/>
              </a:rPr>
              <a:t>direct</a:t>
            </a:r>
            <a:r>
              <a:rPr lang="en-ZA" sz="2000" dirty="0">
                <a:latin typeface="Aptos" panose="020B0004020202020204" pitchFamily="34" charset="0"/>
              </a:rPr>
              <a:t>, intended consequences of technologies and interventions and their </a:t>
            </a:r>
            <a:r>
              <a:rPr lang="en-ZA" sz="2000" b="1" dirty="0">
                <a:latin typeface="Aptos" panose="020B0004020202020204" pitchFamily="34" charset="0"/>
              </a:rPr>
              <a:t>indirect</a:t>
            </a:r>
            <a:r>
              <a:rPr lang="en-ZA" sz="2000" dirty="0">
                <a:latin typeface="Aptos" panose="020B0004020202020204" pitchFamily="34" charset="0"/>
              </a:rPr>
              <a:t>, unintended consequences. The approach is used to inform policy and decision-making in health care, especially on </a:t>
            </a:r>
            <a:r>
              <a:rPr lang="en-ZA" sz="2000" b="1" dirty="0">
                <a:latin typeface="Aptos" panose="020B0004020202020204" pitchFamily="34" charset="0"/>
              </a:rPr>
              <a:t>how best to allocate limited funds </a:t>
            </a:r>
            <a:r>
              <a:rPr lang="en-ZA" sz="2000" dirty="0">
                <a:latin typeface="Aptos" panose="020B0004020202020204" pitchFamily="34" charset="0"/>
              </a:rPr>
              <a:t>to health interventions and technologies. The assessment is conducted by interdisciplinary groups using </a:t>
            </a:r>
            <a:r>
              <a:rPr lang="en-ZA" sz="2000" b="1" dirty="0">
                <a:latin typeface="Aptos" panose="020B0004020202020204" pitchFamily="34" charset="0"/>
              </a:rPr>
              <a:t>explicit analytical frameworks</a:t>
            </a:r>
            <a:r>
              <a:rPr lang="en-ZA" sz="2000" dirty="0">
                <a:latin typeface="Aptos" panose="020B0004020202020204" pitchFamily="34" charset="0"/>
              </a:rPr>
              <a:t>, drawing on clinical, epidemiological, health economic and other </a:t>
            </a:r>
            <a:r>
              <a:rPr lang="en-ZA" sz="2000" b="1" dirty="0">
                <a:latin typeface="Aptos" panose="020B0004020202020204" pitchFamily="34" charset="0"/>
              </a:rPr>
              <a:t>information and methodologies</a:t>
            </a:r>
            <a:r>
              <a:rPr lang="en-ZA" sz="2000" dirty="0">
                <a:latin typeface="Aptos" panose="020B0004020202020204" pitchFamily="34" charset="0"/>
              </a:rPr>
              <a:t>. It may be applied to interventions, such as including a new medicine into a reimbursement scheme, rolling-out broad public health programmes (such as immunization or screening for cancer), priority setting in health care, identifying health interventions that produce the greatest health gain and offer </a:t>
            </a:r>
            <a:r>
              <a:rPr lang="en-ZA" sz="2000" b="1" dirty="0">
                <a:latin typeface="Aptos" panose="020B0004020202020204" pitchFamily="34" charset="0"/>
              </a:rPr>
              <a:t>value for money, setting prices for medicines and other technologies based on their cost-effectiveness</a:t>
            </a:r>
            <a:r>
              <a:rPr lang="en-ZA" sz="2000" dirty="0">
                <a:latin typeface="Aptos" panose="020B0004020202020204" pitchFamily="34" charset="0"/>
              </a:rPr>
              <a:t>, and formulating clinical guidelines.” (in WHO, 2021: p. 4)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800" i="1" dirty="0">
              <a:latin typeface="Aptos" panose="020B00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ZA" sz="1800" dirty="0">
              <a:latin typeface="Aptos" panose="020B00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B33CD-6209-4B54-823A-B742C456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F7346-1EBF-C6CE-2C46-B088C5812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BFC99C-DFA1-8BF3-D350-05B41119CF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2391" y="381573"/>
            <a:ext cx="954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Gotham Medium" pitchFamily="2" charset="0"/>
                <a:cs typeface="Gotham Medium" pitchFamily="2" charset="0"/>
              </a:rPr>
              <a:t>New HTA definition</a:t>
            </a:r>
            <a:endParaRPr lang="en-US" sz="4000" dirty="0"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0092E-2054-BF53-C3DB-A46884C8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7B03D-6B92-8621-64BD-01C5059DB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522" y="1395494"/>
            <a:ext cx="9770955" cy="4948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6082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B5A06-2976-9C35-357F-907316045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E0B3BF-7291-5C32-87E1-DD1934E2B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2391" y="381573"/>
            <a:ext cx="954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Gotham Medium" pitchFamily="2" charset="0"/>
                <a:cs typeface="Gotham Medium" pitchFamily="2" charset="0"/>
              </a:rPr>
              <a:t>HTA definition</a:t>
            </a:r>
            <a:endParaRPr lang="en-US" sz="4000" dirty="0">
              <a:latin typeface="Gotham Medium" pitchFamily="2" charset="0"/>
              <a:cs typeface="Gotham Medium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401A50-F36A-40E5-DA1E-4CB514FA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401EBAD-9DEF-FB6B-00EB-59492819F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2400270"/>
              </p:ext>
            </p:extLst>
          </p:nvPr>
        </p:nvGraphicFramePr>
        <p:xfrm>
          <a:off x="1936261" y="2012787"/>
          <a:ext cx="8788400" cy="3676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996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80039-6DC2-A5B2-894F-A0C602CC5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647D4-7E68-5908-B7AA-A06E71C7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A2D9-0F6C-420C-B346-9B13150BBB25}" type="slidenum">
              <a:rPr lang="en-ZA" smtClean="0"/>
              <a:t>6</a:t>
            </a:fld>
            <a:endParaRPr lang="en-Z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5E9D8C-8DC9-8AF7-8971-D1BD39F79FC2}"/>
              </a:ext>
            </a:extLst>
          </p:cNvPr>
          <p:cNvSpPr txBox="1">
            <a:spLocks/>
          </p:cNvSpPr>
          <p:nvPr/>
        </p:nvSpPr>
        <p:spPr>
          <a:xfrm>
            <a:off x="1719641" y="211788"/>
            <a:ext cx="8045804" cy="6549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GB" sz="3200" dirty="0">
                <a:solidFill>
                  <a:schemeClr val="tx1"/>
                </a:solidFill>
                <a:latin typeface="Gotham Medium"/>
              </a:rPr>
              <a:t>HTA in the health system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178153-73D1-04D2-51DA-B49CD4C71C68}"/>
              </a:ext>
            </a:extLst>
          </p:cNvPr>
          <p:cNvGrpSpPr/>
          <p:nvPr/>
        </p:nvGrpSpPr>
        <p:grpSpPr>
          <a:xfrm>
            <a:off x="2157468" y="1317576"/>
            <a:ext cx="7487642" cy="4587974"/>
            <a:chOff x="1116608" y="1412776"/>
            <a:chExt cx="7487642" cy="4587974"/>
          </a:xfrm>
        </p:grpSpPr>
        <p:sp>
          <p:nvSpPr>
            <p:cNvPr id="24" name="TextBox 20">
              <a:extLst>
                <a:ext uri="{FF2B5EF4-FFF2-40B4-BE49-F238E27FC236}">
                  <a16:creationId xmlns:a16="http://schemas.microsoft.com/office/drawing/2014/main" id="{A31B3F01-D751-0BE1-EDBC-BBBA4F18D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500" y="2405063"/>
              <a:ext cx="5111750" cy="93790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rgbClr val="4A4A4A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lIns="0" tIns="54000" rIns="0" bIns="5400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0B0004020202020204" pitchFamily="34" charset="0"/>
                </a:rPr>
                <a:t>Under controlled conditions and compared to placebo:</a:t>
              </a:r>
            </a:p>
            <a:p>
              <a:pPr marL="135000" indent="-135000" defTabSz="6858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0B0004020202020204" pitchFamily="34" charset="0"/>
                </a:rPr>
                <a:t>Is the technology safe?</a:t>
              </a:r>
            </a:p>
            <a:p>
              <a:pPr marL="135000" indent="-135000" defTabSz="6858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0B0004020202020204" pitchFamily="34" charset="0"/>
                </a:rPr>
                <a:t>Does the technology do more good than harm? </a:t>
              </a:r>
            </a:p>
          </p:txBody>
        </p:sp>
        <p:sp>
          <p:nvSpPr>
            <p:cNvPr id="25" name="TextBox 21">
              <a:extLst>
                <a:ext uri="{FF2B5EF4-FFF2-40B4-BE49-F238E27FC236}">
                  <a16:creationId xmlns:a16="http://schemas.microsoft.com/office/drawing/2014/main" id="{0FF4177C-64EF-6239-F3B5-233DAE98C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500" y="3521075"/>
              <a:ext cx="5111750" cy="12103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5400">
              <a:solidFill>
                <a:srgbClr val="4A4A4A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lIns="54000" tIns="54000" rIns="0" bIns="5400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0B0004020202020204" pitchFamily="34" charset="0"/>
                </a:rPr>
                <a:t>In routine clinical practice and compared with existing treatments: </a:t>
              </a:r>
            </a:p>
            <a:p>
              <a:pPr marL="135000" indent="-135000" defTabSz="685800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ptos" panose="020B0004020202020204" pitchFamily="34" charset="0"/>
                </a:rPr>
                <a:t>Do the additional clinical benefits justify the expected additional cost? </a:t>
              </a:r>
            </a:p>
          </p:txBody>
        </p:sp>
        <p:sp>
          <p:nvSpPr>
            <p:cNvPr id="26" name="Down Arrow 28">
              <a:extLst>
                <a:ext uri="{FF2B5EF4-FFF2-40B4-BE49-F238E27FC236}">
                  <a16:creationId xmlns:a16="http://schemas.microsoft.com/office/drawing/2014/main" id="{010146DC-6E1C-B434-973F-5907815C5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250" y="2114550"/>
              <a:ext cx="376238" cy="433388"/>
            </a:xfrm>
            <a:prstGeom prst="downArrow">
              <a:avLst>
                <a:gd name="adj1" fmla="val 50000"/>
                <a:gd name="adj2" fmla="val 4999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 sz="1350" b="1" dirty="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27" name="TextBox 3">
              <a:extLst>
                <a:ext uri="{FF2B5EF4-FFF2-40B4-BE49-F238E27FC236}">
                  <a16:creationId xmlns:a16="http://schemas.microsoft.com/office/drawing/2014/main" id="{D955DD4F-5491-86FF-9343-275CD3122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764" y="1412776"/>
              <a:ext cx="1746647" cy="6750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 anchorCtr="1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dirty="0">
                  <a:solidFill>
                    <a:prstClr val="white"/>
                  </a:solidFill>
                  <a:latin typeface="Aptos" panose="020B0004020202020204" pitchFamily="34" charset="0"/>
                </a:rPr>
                <a:t>Technology</a:t>
              </a:r>
              <a:br>
                <a:rPr lang="en-GB" sz="2000" dirty="0">
                  <a:solidFill>
                    <a:prstClr val="white"/>
                  </a:solidFill>
                  <a:latin typeface="Aptos" panose="020B0004020202020204" pitchFamily="34" charset="0"/>
                </a:rPr>
              </a:br>
              <a:r>
                <a:rPr lang="en-GB" sz="2000" dirty="0">
                  <a:solidFill>
                    <a:prstClr val="white"/>
                  </a:solidFill>
                  <a:latin typeface="Aptos" panose="020B0004020202020204" pitchFamily="34" charset="0"/>
                </a:rPr>
                <a:t>development</a:t>
              </a:r>
            </a:p>
          </p:txBody>
        </p:sp>
        <p:sp>
          <p:nvSpPr>
            <p:cNvPr id="28" name="TextBox 4">
              <a:extLst>
                <a:ext uri="{FF2B5EF4-FFF2-40B4-BE49-F238E27FC236}">
                  <a16:creationId xmlns:a16="http://schemas.microsoft.com/office/drawing/2014/main" id="{C1282B87-810E-6154-9D87-DA4578F72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764" y="2601020"/>
              <a:ext cx="1746647" cy="67508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 anchorCtr="1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dirty="0">
                  <a:solidFill>
                    <a:prstClr val="white"/>
                  </a:solidFill>
                  <a:latin typeface="Aptos" panose="020B0004020202020204" pitchFamily="34" charset="0"/>
                </a:rPr>
                <a:t>Regulatory</a:t>
              </a:r>
              <a:br>
                <a:rPr lang="en-GB" sz="2000" dirty="0">
                  <a:solidFill>
                    <a:prstClr val="white"/>
                  </a:solidFill>
                  <a:latin typeface="Aptos" panose="020B0004020202020204" pitchFamily="34" charset="0"/>
                </a:rPr>
              </a:br>
              <a:r>
                <a:rPr lang="en-GB" sz="2000" dirty="0">
                  <a:solidFill>
                    <a:prstClr val="white"/>
                  </a:solidFill>
                  <a:latin typeface="Aptos" panose="020B0004020202020204" pitchFamily="34" charset="0"/>
                </a:rPr>
                <a:t>approval</a:t>
              </a:r>
              <a:endParaRPr lang="en-GB" sz="1600" dirty="0">
                <a:solidFill>
                  <a:prstClr val="white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9" name="TextBox 5">
              <a:extLst>
                <a:ext uri="{FF2B5EF4-FFF2-40B4-BE49-F238E27FC236}">
                  <a16:creationId xmlns:a16="http://schemas.microsoft.com/office/drawing/2014/main" id="{81A2BE34-7CBC-4069-D4F6-798BDED89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623" y="3798011"/>
              <a:ext cx="1728788" cy="76557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 anchorCtr="1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dirty="0">
                  <a:solidFill>
                    <a:prstClr val="white"/>
                  </a:solidFill>
                  <a:latin typeface="Aptos" panose="020B0004020202020204" pitchFamily="34" charset="0"/>
                </a:rPr>
                <a:t>HTA</a:t>
              </a:r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D077B660-C96E-18FA-A3BE-6BC9A3230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608" y="5084664"/>
              <a:ext cx="2142158" cy="77467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anchor="ctr" anchorCtr="1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dirty="0">
                  <a:solidFill>
                    <a:prstClr val="white"/>
                  </a:solidFill>
                  <a:latin typeface="Aptos" panose="020B0004020202020204" pitchFamily="34" charset="0"/>
                </a:rPr>
                <a:t>Use in </a:t>
              </a:r>
            </a:p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sz="2000" dirty="0">
                  <a:solidFill>
                    <a:prstClr val="white"/>
                  </a:solidFill>
                  <a:latin typeface="Aptos" panose="020B0004020202020204" pitchFamily="34" charset="0"/>
                </a:rPr>
                <a:t>healthcare system</a:t>
              </a:r>
              <a:endParaRPr lang="en-GB" sz="1600" dirty="0">
                <a:solidFill>
                  <a:prstClr val="white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31" name="Left Arrow 31">
              <a:extLst>
                <a:ext uri="{FF2B5EF4-FFF2-40B4-BE49-F238E27FC236}">
                  <a16:creationId xmlns:a16="http://schemas.microsoft.com/office/drawing/2014/main" id="{6E4455E4-9DBD-B263-25A8-7E4318C34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2871788"/>
              <a:ext cx="357188" cy="188912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 sz="135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32" name="Down Arrow 14">
              <a:extLst>
                <a:ext uri="{FF2B5EF4-FFF2-40B4-BE49-F238E27FC236}">
                  <a16:creationId xmlns:a16="http://schemas.microsoft.com/office/drawing/2014/main" id="{EB437286-29F6-807B-E8F2-763D5CD02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250" y="3338107"/>
              <a:ext cx="376238" cy="431800"/>
            </a:xfrm>
            <a:prstGeom prst="downArrow">
              <a:avLst>
                <a:gd name="adj1" fmla="val 50000"/>
                <a:gd name="adj2" fmla="val 4999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 sz="1350" b="1" dirty="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33" name="Down Arrow 15">
              <a:extLst>
                <a:ext uri="{FF2B5EF4-FFF2-40B4-BE49-F238E27FC236}">
                  <a16:creationId xmlns:a16="http://schemas.microsoft.com/office/drawing/2014/main" id="{40A1DF7A-42BF-124F-E2D1-C1C6E8AC1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250" y="4598988"/>
              <a:ext cx="376238" cy="431800"/>
            </a:xfrm>
            <a:prstGeom prst="downArrow">
              <a:avLst>
                <a:gd name="adj1" fmla="val 50000"/>
                <a:gd name="adj2" fmla="val 49998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 sz="135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34" name="Left Arrow 12">
              <a:extLst>
                <a:ext uri="{FF2B5EF4-FFF2-40B4-BE49-F238E27FC236}">
                  <a16:creationId xmlns:a16="http://schemas.microsoft.com/office/drawing/2014/main" id="{43BC5585-0FAA-2139-69AD-1D8ED152A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4076700"/>
              <a:ext cx="357188" cy="190500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2700000" algn="tl" rotWithShape="0">
                <a:srgbClr val="808080">
                  <a:alpha val="39998"/>
                </a:srgbClr>
              </a:outerShdw>
            </a:effec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 sz="1350" b="1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endParaRPr>
            </a:p>
          </p:txBody>
        </p:sp>
        <p:sp>
          <p:nvSpPr>
            <p:cNvPr id="35" name="Rounded Rectangle 2">
              <a:extLst>
                <a:ext uri="{FF2B5EF4-FFF2-40B4-BE49-F238E27FC236}">
                  <a16:creationId xmlns:a16="http://schemas.microsoft.com/office/drawing/2014/main" id="{8323CEE3-DA81-8B1B-9CF5-A4A7F6152617}"/>
                </a:ext>
              </a:extLst>
            </p:cNvPr>
            <p:cNvSpPr/>
            <p:nvPr/>
          </p:nvSpPr>
          <p:spPr>
            <a:xfrm>
              <a:off x="4064000" y="5087938"/>
              <a:ext cx="3426297" cy="912812"/>
            </a:xfrm>
            <a:prstGeom prst="roundRect">
              <a:avLst/>
            </a:prstGeom>
            <a:solidFill>
              <a:schemeClr val="accent3">
                <a:alpha val="84000"/>
              </a:schemeClr>
            </a:solidFill>
            <a:ln>
              <a:solidFill>
                <a:srgbClr val="1B4F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dirty="0">
                  <a:solidFill>
                    <a:srgbClr val="44546A"/>
                  </a:solidFill>
                  <a:latin typeface="Aptos" panose="020B0004020202020204" pitchFamily="34" charset="0"/>
                </a:rPr>
                <a:t>Incorporating the consideration of social value judgements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4867BE0-4F66-AFC9-D279-C47E4F4CFF6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478463" y="4818635"/>
              <a:ext cx="215900" cy="217488"/>
            </a:xfrm>
            <a:prstGeom prst="straightConnector1">
              <a:avLst/>
            </a:prstGeom>
            <a:noFill/>
            <a:ln w="38100">
              <a:solidFill>
                <a:srgbClr val="4BACC6"/>
              </a:solidFill>
              <a:round/>
              <a:headEnd/>
              <a:tailEnd type="arrow" w="med" len="med"/>
            </a:ln>
            <a:effectLst>
              <a:outerShdw blurRad="40000" dist="23000" dir="5400000" rotWithShape="0">
                <a:srgbClr val="808080">
                  <a:alpha val="34998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24363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DB64D-DF6A-788E-B572-A6664A0C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D9A90-3331-F560-3B54-92C5F785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BA2D9-0F6C-420C-B346-9B13150BBB25}" type="slidenum">
              <a:rPr lang="en-ZA" smtClean="0"/>
              <a:t>7</a:t>
            </a:fld>
            <a:endParaRPr lang="en-Z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96B491-CC9E-A996-6402-F09CB9A3FC06}"/>
              </a:ext>
            </a:extLst>
          </p:cNvPr>
          <p:cNvSpPr txBox="1">
            <a:spLocks/>
          </p:cNvSpPr>
          <p:nvPr/>
        </p:nvSpPr>
        <p:spPr>
          <a:xfrm>
            <a:off x="1719641" y="211788"/>
            <a:ext cx="8045804" cy="6549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GB" sz="3200" dirty="0">
                <a:solidFill>
                  <a:schemeClr val="tx1"/>
                </a:solidFill>
                <a:latin typeface="Gotham Medium"/>
              </a:rPr>
              <a:t>Steps used in HTA</a:t>
            </a:r>
          </a:p>
        </p:txBody>
      </p:sp>
      <p:pic>
        <p:nvPicPr>
          <p:cNvPr id="6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CA75249C-F35B-8912-4B92-82ACFD6E8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82" y="1234434"/>
            <a:ext cx="8556625" cy="391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A387E163-40BC-9C11-63A5-1247939C9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221" y="5245573"/>
            <a:ext cx="868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165CA9"/>
              </a:buClr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65CA9"/>
              </a:buClr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165CA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165CA9"/>
              </a:buClr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165CA9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5CA9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5CA9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5CA9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5CA9"/>
              </a:buClr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GB" altLang="en-US" sz="1200" dirty="0">
                <a:latin typeface="Aptos" panose="020B0004020202020204" pitchFamily="34" charset="0"/>
              </a:rPr>
              <a:t>Siegfried N, Wilkinson T, Hofman K. Where from and where to for health technology assessment in South Africa? A legal and policy landscape analysis Where from and where to for health technology assessment in South Africa? A legal and policy landscape analysis. 2017;41–8. Available from: </a:t>
            </a:r>
            <a:r>
              <a:rPr lang="en-GB" altLang="en-US" sz="1200" dirty="0">
                <a:solidFill>
                  <a:srgbClr val="0070C0"/>
                </a:solidFill>
                <a:latin typeface="Aptos" panose="020B0004020202020204" pitchFamily="34" charset="0"/>
              </a:rPr>
              <a:t>http://www.hst.org.za/publications/South African Health Reviews/4_Where from and where to for health technology assessment in South Africa.pdf </a:t>
            </a:r>
            <a:endParaRPr lang="en-ZA" altLang="en-US" sz="1200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1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3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2CEDB-C29B-FF5A-C456-F06B0BDD5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4BF5D5-43F6-ABC1-6C57-44A40E4602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4486" y="249845"/>
            <a:ext cx="995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Gotham Medium" pitchFamily="2" charset="0"/>
                <a:cs typeface="Gotham Medium" pitchFamily="2" charset="0"/>
              </a:rPr>
              <a:t>Steps used in HTA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84EA6-5525-47CB-9DFA-B76E2D3D46ED}"/>
              </a:ext>
            </a:extLst>
          </p:cNvPr>
          <p:cNvGrpSpPr/>
          <p:nvPr/>
        </p:nvGrpSpPr>
        <p:grpSpPr>
          <a:xfrm>
            <a:off x="1" y="6723095"/>
            <a:ext cx="12944232" cy="151320"/>
            <a:chOff x="1" y="6723095"/>
            <a:chExt cx="12944232" cy="15132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066D56F-0F43-98ED-4237-5B1259313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" y="6735435"/>
              <a:ext cx="6478586" cy="1389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E72E1DE-FC5F-5FC3-1E2F-026E07E47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5647" y="6723095"/>
              <a:ext cx="6478586" cy="138980"/>
            </a:xfrm>
            <a:prstGeom prst="rect">
              <a:avLst/>
            </a:prstGeom>
          </p:spPr>
        </p:pic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F50273AB-30D4-D718-111D-5E71994E2B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4486" y="1049900"/>
            <a:ext cx="9803027" cy="504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ZA" sz="1800" b="1" dirty="0">
                <a:latin typeface="Aptos" panose="020B0004020202020204" pitchFamily="34" charset="0"/>
              </a:rPr>
              <a:t>Topic selection</a:t>
            </a:r>
            <a:r>
              <a:rPr lang="en-ZA" sz="1800" dirty="0">
                <a:latin typeface="Aptos" panose="020B0004020202020204" pitchFamily="34" charset="0"/>
              </a:rPr>
              <a:t>:</a:t>
            </a:r>
          </a:p>
          <a:p>
            <a:pPr lvl="1">
              <a:defRPr/>
            </a:pPr>
            <a:r>
              <a:rPr lang="en-ZA" sz="1800" dirty="0">
                <a:latin typeface="Aptos" panose="020B0004020202020204" pitchFamily="34" charset="0"/>
              </a:rPr>
              <a:t>Clearly incredibly important</a:t>
            </a:r>
          </a:p>
          <a:p>
            <a:pPr lvl="1">
              <a:defRPr/>
            </a:pPr>
            <a:r>
              <a:rPr lang="en-ZA" sz="1800" dirty="0">
                <a:latin typeface="Aptos" panose="020B0004020202020204" pitchFamily="34" charset="0"/>
              </a:rPr>
              <a:t>Overwhelmingly large number of potential new technologies; more so if developing </a:t>
            </a:r>
            <a:r>
              <a:rPr lang="en-ZA" sz="1800" b="1" dirty="0">
                <a:latin typeface="Aptos" panose="020B0004020202020204" pitchFamily="34" charset="0"/>
              </a:rPr>
              <a:t>Health Benefits Package </a:t>
            </a:r>
            <a:r>
              <a:rPr lang="en-ZA" sz="1800" dirty="0">
                <a:latin typeface="Aptos" panose="020B0004020202020204" pitchFamily="34" charset="0"/>
              </a:rPr>
              <a:t>for universal health coverage (UHC) [e.g. health service coverage, proportions of services  covered etc in the National Health Insurance (NHI)]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ZA" sz="1800" b="1" dirty="0">
                <a:latin typeface="Aptos" panose="020B0004020202020204" pitchFamily="34" charset="0"/>
              </a:rPr>
              <a:t>Analysis:</a:t>
            </a:r>
          </a:p>
          <a:p>
            <a:pPr lvl="1">
              <a:defRPr/>
            </a:pPr>
            <a:r>
              <a:rPr lang="en-ZA" sz="1800" dirty="0">
                <a:latin typeface="Aptos" panose="020B0004020202020204" pitchFamily="34" charset="0"/>
              </a:rPr>
              <a:t>Systematic review of effectiveness</a:t>
            </a:r>
          </a:p>
          <a:p>
            <a:pPr lvl="1">
              <a:defRPr/>
            </a:pPr>
            <a:r>
              <a:rPr lang="en-ZA" sz="1800" dirty="0">
                <a:latin typeface="Aptos" panose="020B0004020202020204" pitchFamily="34" charset="0"/>
              </a:rPr>
              <a:t>Economic evaluation (e.g. CCA/CEA/CUA plus BIA)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ZA" sz="1800" b="1" dirty="0">
                <a:latin typeface="Aptos" panose="020B0004020202020204" pitchFamily="34" charset="0"/>
              </a:rPr>
              <a:t>Appraisal</a:t>
            </a:r>
            <a:r>
              <a:rPr lang="en-ZA" sz="1800" dirty="0">
                <a:latin typeface="Aptos" panose="020B0004020202020204" pitchFamily="34" charset="0"/>
              </a:rPr>
              <a:t>:</a:t>
            </a:r>
          </a:p>
          <a:p>
            <a:pPr lvl="1">
              <a:defRPr/>
            </a:pPr>
            <a:r>
              <a:rPr lang="en-ZA" sz="1800" dirty="0">
                <a:latin typeface="Aptos" panose="020B0004020202020204" pitchFamily="34" charset="0"/>
              </a:rPr>
              <a:t>Structured consideration of the evidence; usually lead by a </a:t>
            </a:r>
            <a:r>
              <a:rPr lang="en-ZA" sz="1800" u="sng" dirty="0">
                <a:latin typeface="Aptos" panose="020B0004020202020204" pitchFamily="34" charset="0"/>
              </a:rPr>
              <a:t>committee</a:t>
            </a:r>
            <a:r>
              <a:rPr lang="en-ZA" sz="1800" dirty="0">
                <a:latin typeface="Aptos" panose="020B0004020202020204" pitchFamily="34" charset="0"/>
              </a:rPr>
              <a:t> that includes </a:t>
            </a:r>
            <a:r>
              <a:rPr lang="en-ZA" sz="1800" u="sng" dirty="0">
                <a:latin typeface="Aptos" panose="020B0004020202020204" pitchFamily="34" charset="0"/>
              </a:rPr>
              <a:t>wide range of stakeholders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ZA" sz="1800" b="1" dirty="0">
                <a:latin typeface="Aptos" panose="020B0004020202020204" pitchFamily="34" charset="0"/>
              </a:rPr>
              <a:t>Decision-making</a:t>
            </a:r>
            <a:r>
              <a:rPr lang="en-ZA" sz="1800" dirty="0">
                <a:latin typeface="Aptos" panose="020B0004020202020204" pitchFamily="34" charset="0"/>
              </a:rPr>
              <a:t>:</a:t>
            </a:r>
          </a:p>
          <a:p>
            <a:pPr lvl="1">
              <a:defRPr/>
            </a:pPr>
            <a:r>
              <a:rPr lang="en-ZA" sz="1800" dirty="0">
                <a:latin typeface="Aptos" panose="020B0004020202020204" pitchFamily="34" charset="0"/>
              </a:rPr>
              <a:t>Undertaken by the body signing off on the decision; can include other social value judgements not fully captured within appraisal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ZA" sz="1800" b="1" dirty="0">
                <a:latin typeface="Aptos" panose="020B0004020202020204" pitchFamily="34" charset="0"/>
              </a:rPr>
              <a:t>Implementation</a:t>
            </a:r>
            <a:r>
              <a:rPr lang="en-ZA" sz="1800" dirty="0">
                <a:latin typeface="Aptos" panose="020B0004020202020204" pitchFamily="34" charset="0"/>
              </a:rPr>
              <a:t>:</a:t>
            </a:r>
          </a:p>
          <a:p>
            <a:pPr lvl="1">
              <a:defRPr/>
            </a:pPr>
            <a:r>
              <a:rPr lang="en-ZA" sz="1800" dirty="0">
                <a:latin typeface="Aptos" panose="020B0004020202020204" pitchFamily="34" charset="0"/>
              </a:rPr>
              <a:t>Broader health system processes beyond the remit of the HTA agency/process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C2109F-16D9-EC4B-3299-20D6DC3B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61448-FFC8-C743-AB26-9107C77E6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1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5390</TotalTime>
  <Words>929</Words>
  <Application>Microsoft Office PowerPoint</Application>
  <PresentationFormat>Widescreen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Arial</vt:lpstr>
      <vt:lpstr>AvenirNextLTPro-Regular</vt:lpstr>
      <vt:lpstr>Calibri</vt:lpstr>
      <vt:lpstr>Calibri Light</vt:lpstr>
      <vt:lpstr>Gotham Medium</vt:lpstr>
      <vt:lpstr>NewBaskerville-Roman</vt:lpstr>
      <vt:lpstr>Wingdings</vt:lpstr>
      <vt:lpstr>Office Theme</vt:lpstr>
      <vt:lpstr>PowerPoint Presentation</vt:lpstr>
      <vt:lpstr>HTA definition by WHO</vt:lpstr>
      <vt:lpstr>HTA definition by WHO</vt:lpstr>
      <vt:lpstr>New HTA definition</vt:lpstr>
      <vt:lpstr>HTA definition</vt:lpstr>
      <vt:lpstr>PowerPoint Presentation</vt:lpstr>
      <vt:lpstr>PowerPoint Presentation</vt:lpstr>
      <vt:lpstr>Steps used in HTA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Clint Hendricks</dc:creator>
  <cp:lastModifiedBy>Buhle Ndweni</cp:lastModifiedBy>
  <cp:revision>17</cp:revision>
  <dcterms:created xsi:type="dcterms:W3CDTF">2024-09-03T12:53:12Z</dcterms:created>
  <dcterms:modified xsi:type="dcterms:W3CDTF">2025-04-07T13:49:13Z</dcterms:modified>
</cp:coreProperties>
</file>