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14"/>
  </p:notesMasterIdLst>
  <p:sldIdLst>
    <p:sldId id="2291" r:id="rId2"/>
    <p:sldId id="2285" r:id="rId3"/>
    <p:sldId id="2305" r:id="rId4"/>
    <p:sldId id="2307" r:id="rId5"/>
    <p:sldId id="2324" r:id="rId6"/>
    <p:sldId id="2325" r:id="rId7"/>
    <p:sldId id="2326" r:id="rId8"/>
    <p:sldId id="2327" r:id="rId9"/>
    <p:sldId id="2334" r:id="rId10"/>
    <p:sldId id="2335" r:id="rId11"/>
    <p:sldId id="2336" r:id="rId12"/>
    <p:sldId id="2306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 rodriguez" initials="fr" lastIdx="3" clrIdx="0">
    <p:extLst>
      <p:ext uri="{19B8F6BF-5375-455C-9EA6-DF929625EA0E}">
        <p15:presenceInfo xmlns:p15="http://schemas.microsoft.com/office/powerpoint/2012/main" userId="9dff8bda8b6668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BF"/>
    <a:srgbClr val="DB8425"/>
    <a:srgbClr val="005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6" autoAdjust="0"/>
    <p:restoredTop sz="95477" autoAdjust="0"/>
  </p:normalViewPr>
  <p:slideViewPr>
    <p:cSldViewPr snapToGrid="0">
      <p:cViewPr>
        <p:scale>
          <a:sx n="57" d="100"/>
          <a:sy n="57" d="100"/>
        </p:scale>
        <p:origin x="204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9AB0E-1754-4DFB-96D6-B40FA410BBE5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0FB1C-7F89-4FCF-973E-D5CB5845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3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b="0" dirty="0">
              <a:effectLst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FB1C-7F89-4FCF-973E-D5CB5845D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2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0FB1C-7F89-4FCF-973E-D5CB5845DF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3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FB1C-7F89-4FCF-973E-D5CB5845DF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FB1C-7F89-4FCF-973E-D5CB5845DF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FB1C-7F89-4FCF-973E-D5CB5845DF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5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FB1C-7F89-4FCF-973E-D5CB5845DF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35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FB1C-7F89-4FCF-973E-D5CB5845DF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FB1C-7F89-4FCF-973E-D5CB5845DF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3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aseline="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FB1C-7F89-4FCF-973E-D5CB5845DF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3C8-A333-394A-BCDA-D2CA481E935C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5823-64D6-A643-AE0E-CC71844F8B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:\Joan\Laburo\iecs\caratulas\fondo.jpg">
            <a:extLst>
              <a:ext uri="{FF2B5EF4-FFF2-40B4-BE49-F238E27FC236}">
                <a16:creationId xmlns:a16="http://schemas.microsoft.com/office/drawing/2014/main" id="{88DA099C-451A-D14B-AAD5-BADB2175CF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588"/>
            <a:ext cx="12198351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Joan\Laburo\iecs\caratulas\logoblanco.png">
            <a:extLst>
              <a:ext uri="{FF2B5EF4-FFF2-40B4-BE49-F238E27FC236}">
                <a16:creationId xmlns:a16="http://schemas.microsoft.com/office/drawing/2014/main" id="{2DC64242-55B8-AC47-835C-0AF7C1F2B5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22" y="42663"/>
            <a:ext cx="5813871" cy="20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24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3C8-A333-394A-BCDA-D2CA481E935C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5823-64D6-A643-AE0E-CC71844F8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3C8-A333-394A-BCDA-D2CA481E935C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5823-64D6-A643-AE0E-CC71844F8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3C8-A333-394A-BCDA-D2CA481E935C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5823-64D6-A643-AE0E-CC71844F8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3C8-A333-394A-BCDA-D2CA481E935C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5823-64D6-A643-AE0E-CC71844F8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3C8-A333-394A-BCDA-D2CA481E935C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5823-64D6-A643-AE0E-CC71844F8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3C8-A333-394A-BCDA-D2CA481E935C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5823-64D6-A643-AE0E-CC71844F8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3C8-A333-394A-BCDA-D2CA481E935C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5823-64D6-A643-AE0E-CC71844F8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3C8-A333-394A-BCDA-D2CA481E935C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5823-64D6-A643-AE0E-CC71844F8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3C8-A333-394A-BCDA-D2CA481E935C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5823-64D6-A643-AE0E-CC71844F8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3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63C8-A333-394A-BCDA-D2CA481E935C}" type="datetimeFigureOut">
              <a:rPr lang="en-US" smtClean="0"/>
              <a:pPr/>
              <a:t>9/23/23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5823-64D6-A643-AE0E-CC71844F8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56EAB-D155-405E-B7AB-7DC5FF9DE743}" type="slidenum">
              <a:rPr lang="es-ES" altLang="es-ES" smtClean="0"/>
              <a:pPr/>
              <a:t>‹#›</a:t>
            </a:fld>
            <a:endParaRPr lang="es-ES" altLang="es-ES"/>
          </a:p>
        </p:txBody>
      </p:sp>
      <p:pic>
        <p:nvPicPr>
          <p:cNvPr id="7" name="Picture 5" descr="D:\Joan\Laburo\iecs\caratulas\fondosl.png">
            <a:extLst>
              <a:ext uri="{FF2B5EF4-FFF2-40B4-BE49-F238E27FC236}">
                <a16:creationId xmlns:a16="http://schemas.microsoft.com/office/drawing/2014/main" id="{7E2E91E8-CA23-6F49-8171-E5FFCBCBB1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" y="2997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Joan\Laburo\iecs\caratulas\logoblanco.png">
            <a:extLst>
              <a:ext uri="{FF2B5EF4-FFF2-40B4-BE49-F238E27FC236}">
                <a16:creationId xmlns:a16="http://schemas.microsoft.com/office/drawing/2014/main" id="{422E14BD-4973-9842-B1FB-2552CE5F32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566" y="5664200"/>
            <a:ext cx="222922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2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0DB6D38-17E4-D847-A13C-F6152448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Adapting the model to your needs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Federico Cairoli, MD, MSc.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Health economist at Triangulate Health Ltd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September 2023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b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6FF3E790-8C37-1870-D8AE-0B1F8D480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92EA08-CBEF-B4D8-755C-85EDC2FA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AR" sz="5400" b="1" dirty="0"/>
              <a:t>Final </a:t>
            </a:r>
            <a:r>
              <a:rPr lang="es-AR" sz="5400" b="1" dirty="0" err="1"/>
              <a:t>exercise</a:t>
            </a:r>
            <a:endParaRPr lang="es-AR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258A9-CDAB-7296-99A1-BD34654D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723117" cy="3410712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s-AR" sz="2400" dirty="0" err="1"/>
              <a:t>To</a:t>
            </a:r>
            <a:r>
              <a:rPr lang="es-AR" sz="2400" dirty="0"/>
              <a:t> </a:t>
            </a:r>
            <a:r>
              <a:rPr lang="es-AR" sz="2400" dirty="0" err="1"/>
              <a:t>express</a:t>
            </a:r>
            <a:r>
              <a:rPr lang="es-AR" sz="2400" dirty="0"/>
              <a:t> </a:t>
            </a:r>
            <a:r>
              <a:rPr lang="es-AR" sz="2400" dirty="0" err="1"/>
              <a:t>the</a:t>
            </a:r>
            <a:r>
              <a:rPr lang="es-AR" sz="2400" dirty="0"/>
              <a:t> ICER as incremental </a:t>
            </a:r>
            <a:r>
              <a:rPr lang="es-AR" sz="2400" dirty="0" err="1"/>
              <a:t>costs</a:t>
            </a:r>
            <a:r>
              <a:rPr lang="es-AR" sz="2400" dirty="0"/>
              <a:t> per QALY </a:t>
            </a:r>
            <a:r>
              <a:rPr lang="es-AR" sz="2400" dirty="0" err="1"/>
              <a:t>gained</a:t>
            </a:r>
            <a:endParaRPr lang="es-AR" sz="2400" dirty="0"/>
          </a:p>
          <a:p>
            <a:r>
              <a:rPr lang="es-AR" sz="2400" dirty="0" err="1"/>
              <a:t>Annual</a:t>
            </a:r>
            <a:r>
              <a:rPr lang="es-AR" sz="2400" dirty="0"/>
              <a:t> </a:t>
            </a:r>
            <a:r>
              <a:rPr lang="es-AR" sz="2400" dirty="0" err="1"/>
              <a:t>utility</a:t>
            </a:r>
            <a:r>
              <a:rPr lang="es-AR" sz="2400" dirty="0"/>
              <a:t> </a:t>
            </a:r>
            <a:r>
              <a:rPr lang="es-AR" sz="2400" dirty="0" err="1"/>
              <a:t>value</a:t>
            </a:r>
            <a:r>
              <a:rPr lang="es-AR" sz="2400" dirty="0"/>
              <a:t> </a:t>
            </a:r>
            <a:r>
              <a:rPr lang="es-AR" sz="2400" dirty="0" err="1"/>
              <a:t>of</a:t>
            </a:r>
            <a:r>
              <a:rPr lang="es-AR" sz="2400" dirty="0"/>
              <a:t> </a:t>
            </a:r>
            <a:r>
              <a:rPr lang="es-AR" sz="2400" dirty="0" err="1"/>
              <a:t>state</a:t>
            </a:r>
            <a:r>
              <a:rPr lang="es-AR" sz="2400" dirty="0"/>
              <a:t> “A” =  0.8</a:t>
            </a:r>
          </a:p>
          <a:p>
            <a:r>
              <a:rPr lang="es-AR" sz="2400" dirty="0" err="1"/>
              <a:t>Annual</a:t>
            </a:r>
            <a:r>
              <a:rPr lang="es-AR" sz="2400" dirty="0"/>
              <a:t> </a:t>
            </a:r>
            <a:r>
              <a:rPr lang="es-AR" sz="2400" dirty="0" err="1"/>
              <a:t>utility</a:t>
            </a:r>
            <a:r>
              <a:rPr lang="es-AR" sz="2400" dirty="0"/>
              <a:t> </a:t>
            </a:r>
            <a:r>
              <a:rPr lang="es-AR" sz="2400" dirty="0" err="1"/>
              <a:t>value</a:t>
            </a:r>
            <a:r>
              <a:rPr lang="es-AR" sz="2400" dirty="0"/>
              <a:t> </a:t>
            </a:r>
            <a:r>
              <a:rPr lang="es-AR" sz="2400" dirty="0" err="1"/>
              <a:t>of</a:t>
            </a:r>
            <a:r>
              <a:rPr lang="es-AR" sz="2400" dirty="0"/>
              <a:t> </a:t>
            </a:r>
            <a:r>
              <a:rPr lang="es-AR" sz="2400" dirty="0" err="1"/>
              <a:t>state</a:t>
            </a:r>
            <a:r>
              <a:rPr lang="es-AR" sz="2400" dirty="0"/>
              <a:t> “B” =  0.65</a:t>
            </a:r>
          </a:p>
          <a:p>
            <a:r>
              <a:rPr lang="es-AR" sz="2400" dirty="0" err="1"/>
              <a:t>Annual</a:t>
            </a:r>
            <a:r>
              <a:rPr lang="es-AR" sz="2400" dirty="0"/>
              <a:t> </a:t>
            </a:r>
            <a:r>
              <a:rPr lang="es-AR" sz="2400" dirty="0" err="1"/>
              <a:t>utility</a:t>
            </a:r>
            <a:r>
              <a:rPr lang="es-AR" sz="2400" dirty="0"/>
              <a:t> </a:t>
            </a:r>
            <a:r>
              <a:rPr lang="es-AR" sz="2400" dirty="0" err="1"/>
              <a:t>value</a:t>
            </a:r>
            <a:r>
              <a:rPr lang="es-AR" sz="2400" dirty="0"/>
              <a:t> </a:t>
            </a:r>
            <a:r>
              <a:rPr lang="es-AR" sz="2400" dirty="0" err="1"/>
              <a:t>of</a:t>
            </a:r>
            <a:r>
              <a:rPr lang="es-AR" sz="2400" dirty="0"/>
              <a:t> </a:t>
            </a:r>
            <a:r>
              <a:rPr lang="es-AR" sz="2400" dirty="0" err="1"/>
              <a:t>state</a:t>
            </a:r>
            <a:r>
              <a:rPr lang="es-AR" sz="2400" dirty="0"/>
              <a:t> “C” =  0.6</a:t>
            </a:r>
          </a:p>
          <a:p>
            <a:r>
              <a:rPr lang="es-AR" sz="2400" dirty="0" err="1"/>
              <a:t>Annual</a:t>
            </a:r>
            <a:r>
              <a:rPr lang="es-AR" sz="2400" dirty="0"/>
              <a:t> </a:t>
            </a:r>
            <a:r>
              <a:rPr lang="es-AR" sz="2400" dirty="0" err="1"/>
              <a:t>utility</a:t>
            </a:r>
            <a:r>
              <a:rPr lang="es-AR" sz="2400" dirty="0"/>
              <a:t> </a:t>
            </a:r>
            <a:r>
              <a:rPr lang="es-AR" sz="2400" dirty="0" err="1"/>
              <a:t>value</a:t>
            </a:r>
            <a:r>
              <a:rPr lang="es-AR" sz="2400" dirty="0"/>
              <a:t> </a:t>
            </a:r>
            <a:r>
              <a:rPr lang="es-AR" sz="2400" dirty="0" err="1"/>
              <a:t>of</a:t>
            </a:r>
            <a:r>
              <a:rPr lang="es-AR" sz="2400" dirty="0"/>
              <a:t> “</a:t>
            </a:r>
            <a:r>
              <a:rPr lang="es-AR" sz="2400" dirty="0" err="1"/>
              <a:t>Death</a:t>
            </a:r>
            <a:r>
              <a:rPr lang="es-AR" sz="2400" dirty="0"/>
              <a:t>”  =  0</a:t>
            </a:r>
          </a:p>
          <a:p>
            <a:endParaRPr lang="es-AR" sz="1700" dirty="0"/>
          </a:p>
          <a:p>
            <a:endParaRPr lang="es-AR" sz="1700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BDA27E9-8251-053B-85DA-8EAF2EB0A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66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6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92EA08-CBEF-B4D8-755C-85EDC2FA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exercise</a:t>
            </a:r>
          </a:p>
        </p:txBody>
      </p:sp>
      <p:sp>
        <p:nvSpPr>
          <p:cNvPr id="7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B960878E-58F5-80C4-A94A-9CE16A10E4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6"/>
          <a:stretch/>
        </p:blipFill>
        <p:spPr>
          <a:xfrm>
            <a:off x="4654296" y="2117211"/>
            <a:ext cx="7214616" cy="25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3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B5B9ECC-0848-4B4D-CE13-99F9669023E2}"/>
              </a:ext>
            </a:extLst>
          </p:cNvPr>
          <p:cNvSpPr txBox="1"/>
          <p:nvPr/>
        </p:nvSpPr>
        <p:spPr>
          <a:xfrm>
            <a:off x="4665783" y="1877159"/>
            <a:ext cx="6682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000" dirty="0" err="1"/>
              <a:t>Thanks</a:t>
            </a:r>
            <a:r>
              <a:rPr lang="es-AR" sz="7000" dirty="0"/>
              <a:t>!</a:t>
            </a:r>
          </a:p>
        </p:txBody>
      </p:sp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89950378-5CA3-B9E6-66AF-7DB32A1F4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94" y="3811290"/>
            <a:ext cx="2075411" cy="207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E9B62A7-9408-794C-AC84-3AD2D88D26E3}"/>
              </a:ext>
            </a:extLst>
          </p:cNvPr>
          <p:cNvSpPr txBox="1"/>
          <p:nvPr/>
        </p:nvSpPr>
        <p:spPr>
          <a:xfrm>
            <a:off x="4892976" y="1484844"/>
            <a:ext cx="6474353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spcAft>
                <a:spcPts val="600"/>
              </a:spcAft>
            </a:pPr>
            <a:endParaRPr lang="es-AR" sz="108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56FC9CA-7227-2169-E932-0DAC5FC6E79D}"/>
              </a:ext>
            </a:extLst>
          </p:cNvPr>
          <p:cNvSpPr txBox="1"/>
          <p:nvPr/>
        </p:nvSpPr>
        <p:spPr>
          <a:xfrm>
            <a:off x="4654296" y="1502182"/>
            <a:ext cx="7214616" cy="584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spcAft>
                <a:spcPts val="600"/>
              </a:spcAft>
            </a:pPr>
            <a:r>
              <a:rPr lang="es-AR" sz="3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es-AR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3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es-AR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3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</a:t>
            </a:r>
            <a:r>
              <a:rPr lang="es-AR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3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s-AR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3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es-AR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548640">
              <a:spcAft>
                <a:spcPts val="600"/>
              </a:spcAft>
            </a:pPr>
            <a:endParaRPr lang="es-AR" sz="2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48640">
              <a:spcAft>
                <a:spcPts val="600"/>
              </a:spcAft>
            </a:pPr>
            <a:endParaRPr lang="es-AR" sz="2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08610" indent="-308610" defTabSz="548640">
              <a:spcAft>
                <a:spcPts val="600"/>
              </a:spcAft>
              <a:buFont typeface="+mj-lt"/>
              <a:buAutoNum type="alphaLcPeriod"/>
            </a:pP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cycle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monthly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daily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etc.)</a:t>
            </a:r>
          </a:p>
          <a:p>
            <a:pPr marL="308610" indent="-308610" defTabSz="548640">
              <a:spcAft>
                <a:spcPts val="600"/>
              </a:spcAft>
              <a:buFont typeface="+mj-lt"/>
              <a:buAutoNum type="alphaLcPeriod"/>
            </a:pP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</a:t>
            </a:r>
            <a:endParaRPr lang="es-AR" sz="2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08610" indent="-308610" defTabSz="548640">
              <a:spcAft>
                <a:spcPts val="600"/>
              </a:spcAft>
              <a:buFont typeface="+mj-lt"/>
              <a:buAutoNum type="alphaLcPeriod"/>
            </a:pP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discount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(3.5%, 5%,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308610" indent="-308610" defTabSz="548640">
              <a:spcAft>
                <a:spcPts val="600"/>
              </a:spcAft>
              <a:buFont typeface="+mj-lt"/>
              <a:buAutoNum type="alphaLcPeriod"/>
            </a:pP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treatment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effectiveness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(RR, OR, etc.)</a:t>
            </a:r>
          </a:p>
          <a:p>
            <a:pPr marL="308610" indent="-308610" defTabSz="548640">
              <a:spcAft>
                <a:spcPts val="600"/>
              </a:spcAft>
              <a:buFont typeface="+mj-lt"/>
              <a:buAutoNum type="alphaLcPeriod"/>
            </a:pP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Incorporating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utilities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obtain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2300" dirty="0"/>
              <a:t>incremental </a:t>
            </a:r>
            <a:r>
              <a:rPr lang="es-AR" sz="2300" dirty="0" err="1"/>
              <a:t>costs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QALY </a:t>
            </a:r>
            <a:r>
              <a:rPr lang="es-AR" sz="2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</a:t>
            </a:r>
            <a:r>
              <a:rPr lang="es-AR" sz="2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548640">
              <a:spcAft>
                <a:spcPts val="600"/>
              </a:spcAft>
            </a:pPr>
            <a:endParaRPr lang="es-AR" sz="2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4320" indent="-274320" defTabSz="548640">
              <a:spcAft>
                <a:spcPts val="600"/>
              </a:spcAft>
              <a:buFontTx/>
              <a:buChar char="-"/>
            </a:pPr>
            <a:endParaRPr lang="es-A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48640">
              <a:spcAft>
                <a:spcPts val="600"/>
              </a:spcAft>
            </a:pPr>
            <a:endParaRPr lang="es-AR" sz="10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48640">
              <a:spcAft>
                <a:spcPts val="600"/>
              </a:spcAft>
            </a:pPr>
            <a:endParaRPr lang="es-AR" sz="108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s-AR" dirty="0"/>
          </a:p>
        </p:txBody>
      </p:sp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3D6CDF2A-08D7-7B90-EDBC-EC2D75D2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11" y="1267560"/>
            <a:ext cx="1218728" cy="121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F99BA6-B3A7-011C-841E-C21E6D13AE4F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Please, do not worry about: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Adding all-cause mortality rates per age.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Running deterministic or probabilistic sensitivity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2" name="Picture 4" descr="Icon&#10;&#10;Description automatically generated">
            <a:extLst>
              <a:ext uri="{FF2B5EF4-FFF2-40B4-BE49-F238E27FC236}">
                <a16:creationId xmlns:a16="http://schemas.microsoft.com/office/drawing/2014/main" id="{E841981F-010E-1030-9928-EFC86FBC3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r="345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3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B3DA08E0-CCC8-5B24-8A1B-922BD4CAF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5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7848CDF-3656-E3A8-F980-16ADF5F643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466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4FE179-750C-8C99-2063-6FDFD66CC006}"/>
              </a:ext>
            </a:extLst>
          </p:cNvPr>
          <p:cNvSpPr txBox="1"/>
          <p:nvPr/>
        </p:nvSpPr>
        <p:spPr>
          <a:xfrm>
            <a:off x="421105" y="-21912"/>
            <a:ext cx="412683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a. A different cycle length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2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4FE179-750C-8C99-2063-6FDFD66CC006}"/>
              </a:ext>
            </a:extLst>
          </p:cNvPr>
          <p:cNvSpPr txBox="1"/>
          <p:nvPr/>
        </p:nvSpPr>
        <p:spPr>
          <a:xfrm>
            <a:off x="1001684" y="170412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b. A different number of states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5E9E187-5727-4A0C-BFA3-3A8059DF2D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3"/>
          <a:stretch/>
        </p:blipFill>
        <p:spPr>
          <a:xfrm>
            <a:off x="6161571" y="2233392"/>
            <a:ext cx="5803323" cy="3890357"/>
          </a:xfrm>
          <a:prstGeom prst="rect">
            <a:avLst/>
          </a:prstGeom>
        </p:spPr>
      </p:pic>
      <p:pic>
        <p:nvPicPr>
          <p:cNvPr id="6" name="Picture 5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0B173955-427A-13AA-C8B6-E5F6F075F0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19"/>
          <a:stretch/>
        </p:blipFill>
        <p:spPr>
          <a:xfrm>
            <a:off x="134191" y="2233392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3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44FE179-750C-8C99-2063-6FDFD66CC006}"/>
              </a:ext>
            </a:extLst>
          </p:cNvPr>
          <p:cNvSpPr txBox="1"/>
          <p:nvPr/>
        </p:nvSpPr>
        <p:spPr>
          <a:xfrm>
            <a:off x="474785" y="369277"/>
            <a:ext cx="11500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500" dirty="0"/>
              <a:t>b. A </a:t>
            </a:r>
            <a:r>
              <a:rPr lang="es-AR" sz="3500" dirty="0" err="1"/>
              <a:t>different</a:t>
            </a:r>
            <a:r>
              <a:rPr lang="es-AR" sz="3500" dirty="0"/>
              <a:t> </a:t>
            </a:r>
            <a:r>
              <a:rPr lang="es-AR" sz="3500" dirty="0" err="1"/>
              <a:t>number</a:t>
            </a:r>
            <a:r>
              <a:rPr lang="es-AR" sz="3500" dirty="0"/>
              <a:t> </a:t>
            </a:r>
            <a:r>
              <a:rPr lang="es-AR" sz="3500" dirty="0" err="1"/>
              <a:t>of</a:t>
            </a:r>
            <a:r>
              <a:rPr lang="es-AR" sz="3500" dirty="0"/>
              <a:t> </a:t>
            </a:r>
            <a:r>
              <a:rPr lang="es-AR" sz="3500" dirty="0" err="1"/>
              <a:t>states</a:t>
            </a:r>
            <a:endParaRPr lang="es-AR" sz="3500" dirty="0"/>
          </a:p>
          <a:p>
            <a:endParaRPr lang="es-AR" sz="35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309A8CF-948B-C691-F09B-5D7FFB855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39682"/>
            <a:ext cx="6553200" cy="3784600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276A2A-75A3-C450-0494-09AE48482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54" y="1538828"/>
            <a:ext cx="7772400" cy="39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44FE179-750C-8C99-2063-6FDFD66CC006}"/>
              </a:ext>
            </a:extLst>
          </p:cNvPr>
          <p:cNvSpPr txBox="1"/>
          <p:nvPr/>
        </p:nvSpPr>
        <p:spPr>
          <a:xfrm>
            <a:off x="474785" y="369277"/>
            <a:ext cx="115003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500" dirty="0"/>
              <a:t>c. A </a:t>
            </a:r>
            <a:r>
              <a:rPr lang="es-AR" sz="3500" dirty="0" err="1"/>
              <a:t>different</a:t>
            </a:r>
            <a:r>
              <a:rPr lang="es-AR" sz="3500" dirty="0"/>
              <a:t> </a:t>
            </a:r>
            <a:r>
              <a:rPr lang="es-AR" sz="3500" dirty="0" err="1"/>
              <a:t>annual</a:t>
            </a:r>
            <a:r>
              <a:rPr lang="es-AR" sz="3500" dirty="0"/>
              <a:t> </a:t>
            </a:r>
            <a:r>
              <a:rPr lang="es-AR" sz="3500" dirty="0" err="1"/>
              <a:t>discount</a:t>
            </a:r>
            <a:r>
              <a:rPr lang="es-AR" sz="3500" dirty="0"/>
              <a:t> </a:t>
            </a:r>
            <a:r>
              <a:rPr lang="es-AR" sz="3500" dirty="0" err="1"/>
              <a:t>rate</a:t>
            </a:r>
            <a:endParaRPr lang="es-AR" sz="3500" dirty="0"/>
          </a:p>
          <a:p>
            <a:endParaRPr lang="es-AR" sz="35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52095B-6FB3-E16A-C6B1-6B635410B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2" y="1837020"/>
            <a:ext cx="10473495" cy="27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5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44FE179-750C-8C99-2063-6FDFD66CC006}"/>
              </a:ext>
            </a:extLst>
          </p:cNvPr>
          <p:cNvSpPr txBox="1"/>
          <p:nvPr/>
        </p:nvSpPr>
        <p:spPr>
          <a:xfrm>
            <a:off x="474785" y="369277"/>
            <a:ext cx="115003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500"/>
              <a:t>d. A different treatment effectiveness measure (RR, OR, etc.)</a:t>
            </a:r>
          </a:p>
          <a:p>
            <a:endParaRPr lang="es-AR" sz="3500"/>
          </a:p>
          <a:p>
            <a:endParaRPr lang="es-AR" sz="3500" dirty="0"/>
          </a:p>
        </p:txBody>
      </p:sp>
      <p:pic>
        <p:nvPicPr>
          <p:cNvPr id="7" name="Imagen 6" descr="A table of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3E3454A7-AED6-FBD6-9F30-2FD412ED2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69" y="3611197"/>
            <a:ext cx="7102173" cy="2480896"/>
          </a:xfrm>
          <a:prstGeom prst="rect">
            <a:avLst/>
          </a:prstGeom>
        </p:spPr>
      </p:pic>
      <p:pic>
        <p:nvPicPr>
          <p:cNvPr id="11" name="Imagen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FCB5B9C6-3C2F-A165-A9C3-DF5B932FA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58" y="1130300"/>
            <a:ext cx="7866194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0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2EA08-CBEF-B4D8-755C-85EDC2FA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156411"/>
            <a:ext cx="10515600" cy="1325563"/>
          </a:xfrm>
        </p:spPr>
        <p:txBody>
          <a:bodyPr/>
          <a:lstStyle/>
          <a:p>
            <a:pPr defTabSz="548640">
              <a:spcAft>
                <a:spcPts val="600"/>
              </a:spcAft>
            </a:pPr>
            <a:r>
              <a:rPr lang="es-AR" sz="4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 Incorporating utilities into your model (to obtain incremental costs per QALY gained)</a:t>
            </a:r>
            <a:endParaRPr lang="es-AR" sz="4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457B72A-0D1C-4451-933C-EA22ADAC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62" y="3429000"/>
            <a:ext cx="7772400" cy="1803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26EBA1-6A66-2749-1A4F-F9A87687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98" y="2313065"/>
            <a:ext cx="7772400" cy="7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23677</TotalTime>
  <Words>228</Words>
  <Application>Microsoft Macintosh PowerPoint</Application>
  <PresentationFormat>Widescreen</PresentationFormat>
  <Paragraphs>42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 Adapting the model to your needs  Federico Cairoli, MD, MSc. Health economist at Triangulate Health Ltd  September 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e. Incorporating utilities into your model (to obtain incremental costs per QALY gained)</vt:lpstr>
      <vt:lpstr>Final exercise</vt:lpstr>
      <vt:lpstr>Final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Analia Lopez</dc:creator>
  <cp:lastModifiedBy>Federico Cairoli</cp:lastModifiedBy>
  <cp:revision>359</cp:revision>
  <dcterms:created xsi:type="dcterms:W3CDTF">2018-06-08T01:17:55Z</dcterms:created>
  <dcterms:modified xsi:type="dcterms:W3CDTF">2023-09-23T14:41:40Z</dcterms:modified>
</cp:coreProperties>
</file>