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1" r:id="rId3"/>
    <p:sldId id="299" r:id="rId4"/>
    <p:sldId id="257" r:id="rId5"/>
    <p:sldId id="259" r:id="rId6"/>
    <p:sldId id="344" r:id="rId7"/>
    <p:sldId id="302" r:id="rId8"/>
    <p:sldId id="271" r:id="rId9"/>
    <p:sldId id="343" r:id="rId10"/>
    <p:sldId id="342" r:id="rId11"/>
    <p:sldId id="345" r:id="rId12"/>
    <p:sldId id="346" r:id="rId13"/>
    <p:sldId id="347" r:id="rId14"/>
    <p:sldId id="275" r:id="rId15"/>
    <p:sldId id="270" r:id="rId16"/>
    <p:sldId id="310" r:id="rId17"/>
    <p:sldId id="261" r:id="rId18"/>
    <p:sldId id="336" r:id="rId19"/>
    <p:sldId id="337" r:id="rId20"/>
    <p:sldId id="338" r:id="rId21"/>
    <p:sldId id="339" r:id="rId22"/>
    <p:sldId id="325" r:id="rId23"/>
    <p:sldId id="300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 Lin" initials="YL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8256" autoAdjust="0"/>
  </p:normalViewPr>
  <p:slideViewPr>
    <p:cSldViewPr snapToGrid="0">
      <p:cViewPr varScale="1">
        <p:scale>
          <a:sx n="90" d="100"/>
          <a:sy n="90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72AB4-618F-44C7-9A88-51CA377064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A7337-0B87-404C-9371-0F9836AA1110}">
      <dgm:prSet phldrT="[Text]" custT="1"/>
      <dgm:spPr/>
      <dgm:t>
        <a:bodyPr/>
        <a:lstStyle/>
        <a:p>
          <a:r>
            <a:rPr lang="en-IE" sz="1600" dirty="0" smtClean="0"/>
            <a:t>Starting Age </a:t>
          </a:r>
          <a:endParaRPr lang="en-US" sz="1600" dirty="0"/>
        </a:p>
      </dgm:t>
    </dgm:pt>
    <dgm:pt modelId="{69ADF717-9608-4C7A-9C19-50A6A898E88D}" type="parTrans" cxnId="{33EA2A3D-65BC-49D8-BE15-E3A8DBD82E27}">
      <dgm:prSet/>
      <dgm:spPr/>
      <dgm:t>
        <a:bodyPr/>
        <a:lstStyle/>
        <a:p>
          <a:endParaRPr lang="en-US" sz="1600"/>
        </a:p>
      </dgm:t>
    </dgm:pt>
    <dgm:pt modelId="{531BF884-180A-4EF0-872C-BAEF80F64590}" type="sibTrans" cxnId="{33EA2A3D-65BC-49D8-BE15-E3A8DBD82E27}">
      <dgm:prSet/>
      <dgm:spPr/>
      <dgm:t>
        <a:bodyPr/>
        <a:lstStyle/>
        <a:p>
          <a:endParaRPr lang="en-US" sz="1600"/>
        </a:p>
      </dgm:t>
    </dgm:pt>
    <dgm:pt modelId="{19D0784E-395E-49F6-AD04-98C780A8943D}">
      <dgm:prSet phldrT="[Text]" custT="1"/>
      <dgm:spPr/>
      <dgm:t>
        <a:bodyPr/>
        <a:lstStyle/>
        <a:p>
          <a:r>
            <a:rPr lang="en-IE" sz="1600" dirty="0" smtClean="0"/>
            <a:t>20-100</a:t>
          </a:r>
          <a:endParaRPr lang="en-US" sz="1600" dirty="0"/>
        </a:p>
      </dgm:t>
    </dgm:pt>
    <dgm:pt modelId="{889D0795-2850-4686-96AE-9BFD439C634E}" type="parTrans" cxnId="{A8C45566-D3CB-43D9-9704-C3419AEA0619}">
      <dgm:prSet/>
      <dgm:spPr/>
      <dgm:t>
        <a:bodyPr/>
        <a:lstStyle/>
        <a:p>
          <a:endParaRPr lang="en-US" sz="1600"/>
        </a:p>
      </dgm:t>
    </dgm:pt>
    <dgm:pt modelId="{958B882C-C07A-4FBB-8CFE-DCC8F3CF084C}" type="sibTrans" cxnId="{A8C45566-D3CB-43D9-9704-C3419AEA0619}">
      <dgm:prSet/>
      <dgm:spPr/>
      <dgm:t>
        <a:bodyPr/>
        <a:lstStyle/>
        <a:p>
          <a:endParaRPr lang="en-US" sz="1600"/>
        </a:p>
      </dgm:t>
    </dgm:pt>
    <dgm:pt modelId="{D91D4B8C-7018-419E-961A-67FC6DA928A2}">
      <dgm:prSet phldrT="[Text]" custT="1"/>
      <dgm:spPr/>
      <dgm:t>
        <a:bodyPr/>
        <a:lstStyle/>
        <a:p>
          <a:r>
            <a:rPr lang="en-IE" sz="1600" dirty="0" smtClean="0"/>
            <a:t>Stop Age </a:t>
          </a:r>
          <a:endParaRPr lang="en-US" sz="1600" dirty="0"/>
        </a:p>
      </dgm:t>
    </dgm:pt>
    <dgm:pt modelId="{DF541114-3E38-4F26-97D6-9B4E3A1D8312}" type="parTrans" cxnId="{295582C3-52E2-4D02-9BEB-D7979F632121}">
      <dgm:prSet/>
      <dgm:spPr/>
      <dgm:t>
        <a:bodyPr/>
        <a:lstStyle/>
        <a:p>
          <a:endParaRPr lang="en-US" sz="1600"/>
        </a:p>
      </dgm:t>
    </dgm:pt>
    <dgm:pt modelId="{AF5EA1EA-2B64-42B9-8DBC-11E214B91BE4}" type="sibTrans" cxnId="{295582C3-52E2-4D02-9BEB-D7979F632121}">
      <dgm:prSet/>
      <dgm:spPr/>
      <dgm:t>
        <a:bodyPr/>
        <a:lstStyle/>
        <a:p>
          <a:endParaRPr lang="en-US" sz="1600"/>
        </a:p>
      </dgm:t>
    </dgm:pt>
    <dgm:pt modelId="{2D7E5FF6-C3A8-42D7-BDDE-C9D580E6C614}">
      <dgm:prSet phldrT="[Text]" custT="1"/>
      <dgm:spPr/>
      <dgm:t>
        <a:bodyPr/>
        <a:lstStyle/>
        <a:p>
          <a:r>
            <a:rPr lang="en-IE" sz="1600" dirty="0" smtClean="0"/>
            <a:t>20-100</a:t>
          </a:r>
          <a:endParaRPr lang="en-US" sz="1600" dirty="0"/>
        </a:p>
      </dgm:t>
    </dgm:pt>
    <dgm:pt modelId="{AC4A0E53-8EC3-4593-9FFD-FDE827D23BF3}" type="parTrans" cxnId="{E96E234C-51F2-4693-A53B-450DB4B4122F}">
      <dgm:prSet/>
      <dgm:spPr/>
      <dgm:t>
        <a:bodyPr/>
        <a:lstStyle/>
        <a:p>
          <a:endParaRPr lang="en-US" sz="1600"/>
        </a:p>
      </dgm:t>
    </dgm:pt>
    <dgm:pt modelId="{C769C72F-F392-44E6-B409-883416E33205}" type="sibTrans" cxnId="{E96E234C-51F2-4693-A53B-450DB4B4122F}">
      <dgm:prSet/>
      <dgm:spPr/>
      <dgm:t>
        <a:bodyPr/>
        <a:lstStyle/>
        <a:p>
          <a:endParaRPr lang="en-US" sz="1600"/>
        </a:p>
      </dgm:t>
    </dgm:pt>
    <dgm:pt modelId="{841EF92E-1FB2-4A2B-AA5B-A12653CDD096}">
      <dgm:prSet phldrT="[Text]" custT="1"/>
      <dgm:spPr/>
      <dgm:t>
        <a:bodyPr/>
        <a:lstStyle/>
        <a:p>
          <a:r>
            <a:rPr lang="en-IE" sz="1600" dirty="0" smtClean="0"/>
            <a:t>Screening Interval </a:t>
          </a:r>
          <a:endParaRPr lang="en-US" sz="1600" dirty="0"/>
        </a:p>
      </dgm:t>
    </dgm:pt>
    <dgm:pt modelId="{20E3D4F7-9131-4838-8FAD-D72B454FDB19}" type="parTrans" cxnId="{00901500-000E-4EE3-BDD9-910CB3779208}">
      <dgm:prSet/>
      <dgm:spPr/>
      <dgm:t>
        <a:bodyPr/>
        <a:lstStyle/>
        <a:p>
          <a:endParaRPr lang="en-US" sz="1600"/>
        </a:p>
      </dgm:t>
    </dgm:pt>
    <dgm:pt modelId="{1B937BE6-3426-42E8-A571-36D23A01A56B}" type="sibTrans" cxnId="{00901500-000E-4EE3-BDD9-910CB3779208}">
      <dgm:prSet/>
      <dgm:spPr/>
      <dgm:t>
        <a:bodyPr/>
        <a:lstStyle/>
        <a:p>
          <a:endParaRPr lang="en-US" sz="1600"/>
        </a:p>
      </dgm:t>
    </dgm:pt>
    <dgm:pt modelId="{D1E548CA-BD12-4D93-B53E-796964464E80}">
      <dgm:prSet phldrT="[Text]" custT="1"/>
      <dgm:spPr/>
      <dgm:t>
        <a:bodyPr/>
        <a:lstStyle/>
        <a:p>
          <a:r>
            <a:rPr lang="en-US" sz="1600" dirty="0" smtClean="0"/>
            <a:t>1-10 year</a:t>
          </a:r>
          <a:endParaRPr lang="en-US" sz="1600" dirty="0"/>
        </a:p>
      </dgm:t>
    </dgm:pt>
    <dgm:pt modelId="{EEF3DCA4-60D1-4E22-93F2-37D0C13F00A3}" type="parTrans" cxnId="{3A115C01-73D6-4A1B-8490-7B0A5CE6AF10}">
      <dgm:prSet/>
      <dgm:spPr/>
      <dgm:t>
        <a:bodyPr/>
        <a:lstStyle/>
        <a:p>
          <a:endParaRPr lang="en-US" sz="1600"/>
        </a:p>
      </dgm:t>
    </dgm:pt>
    <dgm:pt modelId="{5BC19B84-6789-4BF8-AC1D-B557B8021D51}" type="sibTrans" cxnId="{3A115C01-73D6-4A1B-8490-7B0A5CE6AF10}">
      <dgm:prSet/>
      <dgm:spPr/>
      <dgm:t>
        <a:bodyPr/>
        <a:lstStyle/>
        <a:p>
          <a:endParaRPr lang="en-US" sz="1600"/>
        </a:p>
      </dgm:t>
    </dgm:pt>
    <dgm:pt modelId="{00529B55-1F58-4FB6-97F3-2FA9B770F7EC}" type="pres">
      <dgm:prSet presAssocID="{B3272AB4-618F-44C7-9A88-51CA3770648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E07AD0-792A-481A-9601-62D21689CA68}" type="pres">
      <dgm:prSet presAssocID="{04BA7337-0B87-404C-9371-0F9836AA1110}" presName="parentLin" presStyleCnt="0"/>
      <dgm:spPr/>
    </dgm:pt>
    <dgm:pt modelId="{C9442580-98A0-45E4-B214-EDFED40F34D3}" type="pres">
      <dgm:prSet presAssocID="{04BA7337-0B87-404C-9371-0F9836AA111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DE05834-407A-47E0-B10A-87DC8F5F4770}" type="pres">
      <dgm:prSet presAssocID="{04BA7337-0B87-404C-9371-0F9836AA111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BE0C3-8705-4AB8-89C5-BB3D8E3FCE36}" type="pres">
      <dgm:prSet presAssocID="{04BA7337-0B87-404C-9371-0F9836AA1110}" presName="negativeSpace" presStyleCnt="0"/>
      <dgm:spPr/>
    </dgm:pt>
    <dgm:pt modelId="{B338E5FA-B6F2-40F2-9613-88318DE29478}" type="pres">
      <dgm:prSet presAssocID="{04BA7337-0B87-404C-9371-0F9836AA111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D56FB-F9D8-4B0E-B5A2-579392BDB77E}" type="pres">
      <dgm:prSet presAssocID="{531BF884-180A-4EF0-872C-BAEF80F64590}" presName="spaceBetweenRectangles" presStyleCnt="0"/>
      <dgm:spPr/>
    </dgm:pt>
    <dgm:pt modelId="{EAC1613C-7D9E-498A-8F95-D4582CF0A3E1}" type="pres">
      <dgm:prSet presAssocID="{D91D4B8C-7018-419E-961A-67FC6DA928A2}" presName="parentLin" presStyleCnt="0"/>
      <dgm:spPr/>
    </dgm:pt>
    <dgm:pt modelId="{928C1957-21E0-42F7-B5DF-F5624ABA4402}" type="pres">
      <dgm:prSet presAssocID="{D91D4B8C-7018-419E-961A-67FC6DA928A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51F33D3-940A-46EA-91D0-AF2BD31FAE9C}" type="pres">
      <dgm:prSet presAssocID="{D91D4B8C-7018-419E-961A-67FC6DA928A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AA272-B486-4FDE-91AB-CE0B366EE410}" type="pres">
      <dgm:prSet presAssocID="{D91D4B8C-7018-419E-961A-67FC6DA928A2}" presName="negativeSpace" presStyleCnt="0"/>
      <dgm:spPr/>
    </dgm:pt>
    <dgm:pt modelId="{93F9F795-28F1-4182-BD5F-5FA2C2554248}" type="pres">
      <dgm:prSet presAssocID="{D91D4B8C-7018-419E-961A-67FC6DA928A2}" presName="childText" presStyleLbl="conFgAcc1" presStyleIdx="1" presStyleCnt="3" custLinFactNeighborX="-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E5AAF-73C8-437C-B6A3-786AA869D5F8}" type="pres">
      <dgm:prSet presAssocID="{AF5EA1EA-2B64-42B9-8DBC-11E214B91BE4}" presName="spaceBetweenRectangles" presStyleCnt="0"/>
      <dgm:spPr/>
    </dgm:pt>
    <dgm:pt modelId="{F842C16C-CCBE-43F1-ACDC-7DEEC7A2BA64}" type="pres">
      <dgm:prSet presAssocID="{841EF92E-1FB2-4A2B-AA5B-A12653CDD096}" presName="parentLin" presStyleCnt="0"/>
      <dgm:spPr/>
    </dgm:pt>
    <dgm:pt modelId="{99A08F4F-F665-49AA-8B09-45C2C613C40D}" type="pres">
      <dgm:prSet presAssocID="{841EF92E-1FB2-4A2B-AA5B-A12653CDD09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A3E047A-6E85-4AC9-9814-2DB684897E43}" type="pres">
      <dgm:prSet presAssocID="{841EF92E-1FB2-4A2B-AA5B-A12653CDD09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A2EE9-882D-44FE-9AB0-54D2ADAC3952}" type="pres">
      <dgm:prSet presAssocID="{841EF92E-1FB2-4A2B-AA5B-A12653CDD096}" presName="negativeSpace" presStyleCnt="0"/>
      <dgm:spPr/>
    </dgm:pt>
    <dgm:pt modelId="{08AAD6BD-D8A8-4A18-887E-94FA788E07F8}" type="pres">
      <dgm:prSet presAssocID="{841EF92E-1FB2-4A2B-AA5B-A12653CDD09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E234C-51F2-4693-A53B-450DB4B4122F}" srcId="{D91D4B8C-7018-419E-961A-67FC6DA928A2}" destId="{2D7E5FF6-C3A8-42D7-BDDE-C9D580E6C614}" srcOrd="0" destOrd="0" parTransId="{AC4A0E53-8EC3-4593-9FFD-FDE827D23BF3}" sibTransId="{C769C72F-F392-44E6-B409-883416E33205}"/>
    <dgm:cxn modelId="{9CDC04FB-2E83-4889-93A8-5EFEC10D63FB}" type="presOf" srcId="{19D0784E-395E-49F6-AD04-98C780A8943D}" destId="{B338E5FA-B6F2-40F2-9613-88318DE29478}" srcOrd="0" destOrd="0" presId="urn:microsoft.com/office/officeart/2005/8/layout/list1"/>
    <dgm:cxn modelId="{445DA727-FBDF-4256-92D7-DB044755257B}" type="presOf" srcId="{D91D4B8C-7018-419E-961A-67FC6DA928A2}" destId="{D51F33D3-940A-46EA-91D0-AF2BD31FAE9C}" srcOrd="1" destOrd="0" presId="urn:microsoft.com/office/officeart/2005/8/layout/list1"/>
    <dgm:cxn modelId="{2017B1E0-B6F1-48D2-8374-79FDCAEB4F0A}" type="presOf" srcId="{04BA7337-0B87-404C-9371-0F9836AA1110}" destId="{C9442580-98A0-45E4-B214-EDFED40F34D3}" srcOrd="0" destOrd="0" presId="urn:microsoft.com/office/officeart/2005/8/layout/list1"/>
    <dgm:cxn modelId="{E94AD71B-6C0F-4968-95E2-F4C4FC4364E8}" type="presOf" srcId="{D1E548CA-BD12-4D93-B53E-796964464E80}" destId="{08AAD6BD-D8A8-4A18-887E-94FA788E07F8}" srcOrd="0" destOrd="0" presId="urn:microsoft.com/office/officeart/2005/8/layout/list1"/>
    <dgm:cxn modelId="{F83931BA-1DC7-4064-B0C5-F2029503C4A6}" type="presOf" srcId="{B3272AB4-618F-44C7-9A88-51CA3770648A}" destId="{00529B55-1F58-4FB6-97F3-2FA9B770F7EC}" srcOrd="0" destOrd="0" presId="urn:microsoft.com/office/officeart/2005/8/layout/list1"/>
    <dgm:cxn modelId="{957D1BF2-5D4F-4B19-92EC-692C70C08A50}" type="presOf" srcId="{2D7E5FF6-C3A8-42D7-BDDE-C9D580E6C614}" destId="{93F9F795-28F1-4182-BD5F-5FA2C2554248}" srcOrd="0" destOrd="0" presId="urn:microsoft.com/office/officeart/2005/8/layout/list1"/>
    <dgm:cxn modelId="{B227DFDF-BD53-43B1-87ED-74C282AF03FD}" type="presOf" srcId="{04BA7337-0B87-404C-9371-0F9836AA1110}" destId="{0DE05834-407A-47E0-B10A-87DC8F5F4770}" srcOrd="1" destOrd="0" presId="urn:microsoft.com/office/officeart/2005/8/layout/list1"/>
    <dgm:cxn modelId="{A8C45566-D3CB-43D9-9704-C3419AEA0619}" srcId="{04BA7337-0B87-404C-9371-0F9836AA1110}" destId="{19D0784E-395E-49F6-AD04-98C780A8943D}" srcOrd="0" destOrd="0" parTransId="{889D0795-2850-4686-96AE-9BFD439C634E}" sibTransId="{958B882C-C07A-4FBB-8CFE-DCC8F3CF084C}"/>
    <dgm:cxn modelId="{00901500-000E-4EE3-BDD9-910CB3779208}" srcId="{B3272AB4-618F-44C7-9A88-51CA3770648A}" destId="{841EF92E-1FB2-4A2B-AA5B-A12653CDD096}" srcOrd="2" destOrd="0" parTransId="{20E3D4F7-9131-4838-8FAD-D72B454FDB19}" sibTransId="{1B937BE6-3426-42E8-A571-36D23A01A56B}"/>
    <dgm:cxn modelId="{7B22CB49-8971-4444-AB1A-87F3D46A6B42}" type="presOf" srcId="{D91D4B8C-7018-419E-961A-67FC6DA928A2}" destId="{928C1957-21E0-42F7-B5DF-F5624ABA4402}" srcOrd="0" destOrd="0" presId="urn:microsoft.com/office/officeart/2005/8/layout/list1"/>
    <dgm:cxn modelId="{3A115C01-73D6-4A1B-8490-7B0A5CE6AF10}" srcId="{841EF92E-1FB2-4A2B-AA5B-A12653CDD096}" destId="{D1E548CA-BD12-4D93-B53E-796964464E80}" srcOrd="0" destOrd="0" parTransId="{EEF3DCA4-60D1-4E22-93F2-37D0C13F00A3}" sibTransId="{5BC19B84-6789-4BF8-AC1D-B557B8021D51}"/>
    <dgm:cxn modelId="{F6E369B4-4842-454E-8A0C-D6D1357F19F6}" type="presOf" srcId="{841EF92E-1FB2-4A2B-AA5B-A12653CDD096}" destId="{3A3E047A-6E85-4AC9-9814-2DB684897E43}" srcOrd="1" destOrd="0" presId="urn:microsoft.com/office/officeart/2005/8/layout/list1"/>
    <dgm:cxn modelId="{33EA2A3D-65BC-49D8-BE15-E3A8DBD82E27}" srcId="{B3272AB4-618F-44C7-9A88-51CA3770648A}" destId="{04BA7337-0B87-404C-9371-0F9836AA1110}" srcOrd="0" destOrd="0" parTransId="{69ADF717-9608-4C7A-9C19-50A6A898E88D}" sibTransId="{531BF884-180A-4EF0-872C-BAEF80F64590}"/>
    <dgm:cxn modelId="{295582C3-52E2-4D02-9BEB-D7979F632121}" srcId="{B3272AB4-618F-44C7-9A88-51CA3770648A}" destId="{D91D4B8C-7018-419E-961A-67FC6DA928A2}" srcOrd="1" destOrd="0" parTransId="{DF541114-3E38-4F26-97D6-9B4E3A1D8312}" sibTransId="{AF5EA1EA-2B64-42B9-8DBC-11E214B91BE4}"/>
    <dgm:cxn modelId="{1E60474E-A482-4BB1-BAE5-7A0DB2C4ED93}" type="presOf" srcId="{841EF92E-1FB2-4A2B-AA5B-A12653CDD096}" destId="{99A08F4F-F665-49AA-8B09-45C2C613C40D}" srcOrd="0" destOrd="0" presId="urn:microsoft.com/office/officeart/2005/8/layout/list1"/>
    <dgm:cxn modelId="{44F06714-697F-4F85-B9B6-6A60E46D70C6}" type="presParOf" srcId="{00529B55-1F58-4FB6-97F3-2FA9B770F7EC}" destId="{8FE07AD0-792A-481A-9601-62D21689CA68}" srcOrd="0" destOrd="0" presId="urn:microsoft.com/office/officeart/2005/8/layout/list1"/>
    <dgm:cxn modelId="{5B85CF36-1F0F-40FC-BA5F-E538C5FEE508}" type="presParOf" srcId="{8FE07AD0-792A-481A-9601-62D21689CA68}" destId="{C9442580-98A0-45E4-B214-EDFED40F34D3}" srcOrd="0" destOrd="0" presId="urn:microsoft.com/office/officeart/2005/8/layout/list1"/>
    <dgm:cxn modelId="{F4BB8EE7-6C86-4E7D-97DD-D14338044E33}" type="presParOf" srcId="{8FE07AD0-792A-481A-9601-62D21689CA68}" destId="{0DE05834-407A-47E0-B10A-87DC8F5F4770}" srcOrd="1" destOrd="0" presId="urn:microsoft.com/office/officeart/2005/8/layout/list1"/>
    <dgm:cxn modelId="{CEF37DAA-F3BF-4D52-9A0B-F4044AA7507D}" type="presParOf" srcId="{00529B55-1F58-4FB6-97F3-2FA9B770F7EC}" destId="{E6BBE0C3-8705-4AB8-89C5-BB3D8E3FCE36}" srcOrd="1" destOrd="0" presId="urn:microsoft.com/office/officeart/2005/8/layout/list1"/>
    <dgm:cxn modelId="{CDFF569E-7BA7-4A6B-9453-5E4565668CBE}" type="presParOf" srcId="{00529B55-1F58-4FB6-97F3-2FA9B770F7EC}" destId="{B338E5FA-B6F2-40F2-9613-88318DE29478}" srcOrd="2" destOrd="0" presId="urn:microsoft.com/office/officeart/2005/8/layout/list1"/>
    <dgm:cxn modelId="{7D9BC62F-6F14-4E7F-ADBA-2E42BB1A9649}" type="presParOf" srcId="{00529B55-1F58-4FB6-97F3-2FA9B770F7EC}" destId="{DD1D56FB-F9D8-4B0E-B5A2-579392BDB77E}" srcOrd="3" destOrd="0" presId="urn:microsoft.com/office/officeart/2005/8/layout/list1"/>
    <dgm:cxn modelId="{12294A21-FCD9-45F9-9574-C189575E17D2}" type="presParOf" srcId="{00529B55-1F58-4FB6-97F3-2FA9B770F7EC}" destId="{EAC1613C-7D9E-498A-8F95-D4582CF0A3E1}" srcOrd="4" destOrd="0" presId="urn:microsoft.com/office/officeart/2005/8/layout/list1"/>
    <dgm:cxn modelId="{B5AF93A1-2C48-4623-8760-4D5F1FA48A0B}" type="presParOf" srcId="{EAC1613C-7D9E-498A-8F95-D4582CF0A3E1}" destId="{928C1957-21E0-42F7-B5DF-F5624ABA4402}" srcOrd="0" destOrd="0" presId="urn:microsoft.com/office/officeart/2005/8/layout/list1"/>
    <dgm:cxn modelId="{CC2CB24A-20A1-426A-8C10-AC32E95D45C4}" type="presParOf" srcId="{EAC1613C-7D9E-498A-8F95-D4582CF0A3E1}" destId="{D51F33D3-940A-46EA-91D0-AF2BD31FAE9C}" srcOrd="1" destOrd="0" presId="urn:microsoft.com/office/officeart/2005/8/layout/list1"/>
    <dgm:cxn modelId="{A5892E8A-C9D7-44BF-B69D-456717B666A1}" type="presParOf" srcId="{00529B55-1F58-4FB6-97F3-2FA9B770F7EC}" destId="{076AA272-B486-4FDE-91AB-CE0B366EE410}" srcOrd="5" destOrd="0" presId="urn:microsoft.com/office/officeart/2005/8/layout/list1"/>
    <dgm:cxn modelId="{E3EF87B9-D0CA-4178-BCF7-5348A72C7DC2}" type="presParOf" srcId="{00529B55-1F58-4FB6-97F3-2FA9B770F7EC}" destId="{93F9F795-28F1-4182-BD5F-5FA2C2554248}" srcOrd="6" destOrd="0" presId="urn:microsoft.com/office/officeart/2005/8/layout/list1"/>
    <dgm:cxn modelId="{7CCC5220-7DF4-4008-A25A-FCAFE586C7BE}" type="presParOf" srcId="{00529B55-1F58-4FB6-97F3-2FA9B770F7EC}" destId="{D15E5AAF-73C8-437C-B6A3-786AA869D5F8}" srcOrd="7" destOrd="0" presId="urn:microsoft.com/office/officeart/2005/8/layout/list1"/>
    <dgm:cxn modelId="{34DFE523-7F91-47CF-B40D-0FC1F216B87E}" type="presParOf" srcId="{00529B55-1F58-4FB6-97F3-2FA9B770F7EC}" destId="{F842C16C-CCBE-43F1-ACDC-7DEEC7A2BA64}" srcOrd="8" destOrd="0" presId="urn:microsoft.com/office/officeart/2005/8/layout/list1"/>
    <dgm:cxn modelId="{98C4D5E5-AAEB-42A2-8E4A-0AD35DC9D035}" type="presParOf" srcId="{F842C16C-CCBE-43F1-ACDC-7DEEC7A2BA64}" destId="{99A08F4F-F665-49AA-8B09-45C2C613C40D}" srcOrd="0" destOrd="0" presId="urn:microsoft.com/office/officeart/2005/8/layout/list1"/>
    <dgm:cxn modelId="{7BFB188D-EB3D-40F2-88D9-76D313DD1773}" type="presParOf" srcId="{F842C16C-CCBE-43F1-ACDC-7DEEC7A2BA64}" destId="{3A3E047A-6E85-4AC9-9814-2DB684897E43}" srcOrd="1" destOrd="0" presId="urn:microsoft.com/office/officeart/2005/8/layout/list1"/>
    <dgm:cxn modelId="{805FF2BA-E6D8-4719-B828-FCFFB82CC141}" type="presParOf" srcId="{00529B55-1F58-4FB6-97F3-2FA9B770F7EC}" destId="{DFBA2EE9-882D-44FE-9AB0-54D2ADAC3952}" srcOrd="9" destOrd="0" presId="urn:microsoft.com/office/officeart/2005/8/layout/list1"/>
    <dgm:cxn modelId="{E1E90767-31F9-499F-B003-152DD00DA968}" type="presParOf" srcId="{00529B55-1F58-4FB6-97F3-2FA9B770F7EC}" destId="{08AAD6BD-D8A8-4A18-887E-94FA788E07F8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8E5FA-B6F2-40F2-9613-88318DE29478}">
      <dsp:nvSpPr>
        <dsp:cNvPr id="0" name=""/>
        <dsp:cNvSpPr/>
      </dsp:nvSpPr>
      <dsp:spPr>
        <a:xfrm>
          <a:off x="0" y="195709"/>
          <a:ext cx="3297115" cy="571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93" tIns="229108" rIns="255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20-100</a:t>
          </a:r>
          <a:endParaRPr lang="en-US" sz="1600" kern="1200" dirty="0"/>
        </a:p>
      </dsp:txBody>
      <dsp:txXfrm>
        <a:off x="0" y="195709"/>
        <a:ext cx="3297115" cy="571725"/>
      </dsp:txXfrm>
    </dsp:sp>
    <dsp:sp modelId="{0DE05834-407A-47E0-B10A-87DC8F5F4770}">
      <dsp:nvSpPr>
        <dsp:cNvPr id="0" name=""/>
        <dsp:cNvSpPr/>
      </dsp:nvSpPr>
      <dsp:spPr>
        <a:xfrm>
          <a:off x="164855" y="33349"/>
          <a:ext cx="23079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36" tIns="0" rIns="8723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Starting Age </a:t>
          </a:r>
          <a:endParaRPr lang="en-US" sz="1600" kern="1200" dirty="0"/>
        </a:p>
      </dsp:txBody>
      <dsp:txXfrm>
        <a:off x="180707" y="49201"/>
        <a:ext cx="2276276" cy="293016"/>
      </dsp:txXfrm>
    </dsp:sp>
    <dsp:sp modelId="{93F9F795-28F1-4182-BD5F-5FA2C2554248}">
      <dsp:nvSpPr>
        <dsp:cNvPr id="0" name=""/>
        <dsp:cNvSpPr/>
      </dsp:nvSpPr>
      <dsp:spPr>
        <a:xfrm>
          <a:off x="0" y="989194"/>
          <a:ext cx="3297115" cy="571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93" tIns="229108" rIns="255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20-100</a:t>
          </a:r>
          <a:endParaRPr lang="en-US" sz="1600" kern="1200" dirty="0"/>
        </a:p>
      </dsp:txBody>
      <dsp:txXfrm>
        <a:off x="0" y="989194"/>
        <a:ext cx="3297115" cy="571725"/>
      </dsp:txXfrm>
    </dsp:sp>
    <dsp:sp modelId="{D51F33D3-940A-46EA-91D0-AF2BD31FAE9C}">
      <dsp:nvSpPr>
        <dsp:cNvPr id="0" name=""/>
        <dsp:cNvSpPr/>
      </dsp:nvSpPr>
      <dsp:spPr>
        <a:xfrm>
          <a:off x="164855" y="826834"/>
          <a:ext cx="23079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36" tIns="0" rIns="8723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Stop Age </a:t>
          </a:r>
          <a:endParaRPr lang="en-US" sz="1600" kern="1200" dirty="0"/>
        </a:p>
      </dsp:txBody>
      <dsp:txXfrm>
        <a:off x="180707" y="842686"/>
        <a:ext cx="2276276" cy="293016"/>
      </dsp:txXfrm>
    </dsp:sp>
    <dsp:sp modelId="{08AAD6BD-D8A8-4A18-887E-94FA788E07F8}">
      <dsp:nvSpPr>
        <dsp:cNvPr id="0" name=""/>
        <dsp:cNvSpPr/>
      </dsp:nvSpPr>
      <dsp:spPr>
        <a:xfrm>
          <a:off x="0" y="1782679"/>
          <a:ext cx="3297115" cy="571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93" tIns="229108" rIns="255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1-10 year</a:t>
          </a:r>
          <a:endParaRPr lang="en-US" sz="1600" kern="1200" dirty="0"/>
        </a:p>
      </dsp:txBody>
      <dsp:txXfrm>
        <a:off x="0" y="1782679"/>
        <a:ext cx="3297115" cy="571725"/>
      </dsp:txXfrm>
    </dsp:sp>
    <dsp:sp modelId="{3A3E047A-6E85-4AC9-9814-2DB684897E43}">
      <dsp:nvSpPr>
        <dsp:cNvPr id="0" name=""/>
        <dsp:cNvSpPr/>
      </dsp:nvSpPr>
      <dsp:spPr>
        <a:xfrm>
          <a:off x="164855" y="1620319"/>
          <a:ext cx="230798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36" tIns="0" rIns="8723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Screening Interval </a:t>
          </a:r>
          <a:endParaRPr lang="en-US" sz="1600" kern="1200" dirty="0"/>
        </a:p>
      </dsp:txBody>
      <dsp:txXfrm>
        <a:off x="180707" y="1636171"/>
        <a:ext cx="227627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C0992-D020-4308-9796-C52FB4828F3A}" type="datetimeFigureOut">
              <a:rPr lang="en-IE" smtClean="0"/>
              <a:t>23/02/2022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3507-3F78-40AF-BB19-4DE4596E10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45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36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68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405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11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970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062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77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4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890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study has no conflict of interest.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777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444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61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90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57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248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88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3507-3F78-40AF-BB19-4DE4596E107E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267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FAA1-2E50-4C87-8BDC-DA05B3346B1B}" type="datetime1">
              <a:rPr lang="en-IE" smtClean="0"/>
              <a:t>23/02/2022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https://www.tcd.ie/identity/assets/logos/Logos%20page/jpg/Trinity_Main_Logo.jpg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2608"/>
            <a:ext cx="2334409" cy="8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6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B6C-418A-4C29-A8CC-C4DE131DF062}" type="datetime1">
              <a:rPr lang="en-IE" smtClean="0"/>
              <a:t>23/02/2022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21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113B-4D51-4587-81CE-79220174980B}" type="datetime1">
              <a:rPr lang="en-IE" smtClean="0"/>
              <a:t>23/02/2022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78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1AA-B722-49A3-9D53-A9BEBD872F74}" type="datetime1">
              <a:rPr lang="en-IE" smtClean="0"/>
              <a:t>23/02/2022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https://www.tcd.ie/identity/assets/logos/Logos%20page/jpg/Trinity_Main_Logo.jpg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2608"/>
            <a:ext cx="2334409" cy="8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2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86FB-D0FF-40E3-9E68-04D21AEDF9B1}" type="datetime1">
              <a:rPr lang="en-IE" smtClean="0"/>
              <a:t>23/02/2022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522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6D3-5B36-40A0-BD39-254346370AB3}" type="datetime1">
              <a:rPr lang="en-IE" smtClean="0"/>
              <a:t>23/02/2022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46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75-C7F9-4DA6-8EA8-38BC8374D300}" type="datetime1">
              <a:rPr lang="en-IE" smtClean="0"/>
              <a:t>23/02/2022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54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FA8F-2907-4ECB-9938-EAF01D708AA0}" type="datetime1">
              <a:rPr lang="en-IE" smtClean="0"/>
              <a:t>23/02/2022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12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803D-36C1-4CA0-A45A-C1BFC07A4A31}" type="datetime1">
              <a:rPr lang="en-IE" smtClean="0"/>
              <a:t>23/02/2022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1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B70D-B480-456B-851A-28DE3A97B2F1}" type="datetime1">
              <a:rPr lang="en-IE" smtClean="0"/>
              <a:t>23/02/2022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5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1577-8E97-42BE-A2F3-C897D329C520}" type="datetime1">
              <a:rPr lang="en-IE" smtClean="0"/>
              <a:t>23/02/2022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13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0CFC-4D40-4EB3-9153-337A04B7C85B}" type="datetime1">
              <a:rPr lang="en-IE" smtClean="0"/>
              <a:t>23/02/2022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95F8-8846-4DA0-8B1C-60D2D98D36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67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fomahon@tcd.i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30" y="1062567"/>
            <a:ext cx="7535487" cy="2387600"/>
          </a:xfrm>
        </p:spPr>
        <p:txBody>
          <a:bodyPr>
            <a:noAutofit/>
          </a:bodyPr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A Simplified Model of the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Cost-Effectiveness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of Screening: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Open-Source Teaching and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Tool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Coded in </a:t>
            </a:r>
            <a:r>
              <a:rPr lang="en-IE" sz="3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45057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IE" dirty="0"/>
          </a:p>
          <a:p>
            <a:r>
              <a:rPr lang="en-US" sz="1900" dirty="0" smtClean="0"/>
              <a:t>James </a:t>
            </a:r>
            <a:r>
              <a:rPr lang="en-US" sz="1900" dirty="0" err="1" smtClean="0"/>
              <a:t>O'Mahony</a:t>
            </a:r>
            <a:r>
              <a:rPr lang="en-US" sz="1900" dirty="0" smtClean="0"/>
              <a:t>, PhD</a:t>
            </a:r>
            <a:r>
              <a:rPr lang="en-US" sz="1900" baseline="30000" dirty="0" smtClean="0"/>
              <a:t>1</a:t>
            </a:r>
            <a:r>
              <a:rPr lang="en-US" sz="1900" dirty="0" smtClean="0"/>
              <a:t>, </a:t>
            </a:r>
            <a:r>
              <a:rPr lang="en-US" sz="1900" dirty="0"/>
              <a:t>Yi-Shu Lin, MSc, MBA</a:t>
            </a:r>
            <a:r>
              <a:rPr lang="en-US" sz="1900" baseline="30000" dirty="0"/>
              <a:t>1</a:t>
            </a:r>
            <a:endParaRPr lang="en-IE" sz="1900" dirty="0"/>
          </a:p>
          <a:p>
            <a:r>
              <a:rPr lang="en-US" sz="1900" dirty="0"/>
              <a:t> </a:t>
            </a:r>
            <a:endParaRPr lang="en-IE" sz="1900" dirty="0"/>
          </a:p>
          <a:p>
            <a:r>
              <a:rPr lang="en-US" sz="1900" baseline="30000" dirty="0"/>
              <a:t>1</a:t>
            </a:r>
            <a:r>
              <a:rPr lang="en-US" sz="1900" dirty="0"/>
              <a:t>Centre for Health Policy </a:t>
            </a:r>
            <a:r>
              <a:rPr lang="en-US" sz="1900" dirty="0" smtClean="0"/>
              <a:t>and </a:t>
            </a:r>
            <a:r>
              <a:rPr lang="en-US" sz="1900" dirty="0"/>
              <a:t>Management, Trinity College Dublin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r>
              <a:rPr lang="en-US" sz="1900" dirty="0" smtClean="0"/>
              <a:t>23/02/2022</a:t>
            </a:r>
            <a:endParaRPr lang="en-IE" sz="1900" dirty="0"/>
          </a:p>
        </p:txBody>
      </p:sp>
      <p:pic>
        <p:nvPicPr>
          <p:cNvPr id="1026" name="Picture 2" descr="https://www.tcd.ie/identity/assets/logos/Logos%20page/jpg/Trinity_Main_Logo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2608"/>
            <a:ext cx="2334409" cy="8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9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parameters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49079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Stage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Stage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Incidence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Life table (mortality)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Test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Harms from screening (test disutility)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Probability of treatment success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 smtClean="0"/>
              <a:t>Discounting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/>
              <a:t>Costs </a:t>
            </a:r>
            <a:r>
              <a:rPr lang="en-IE" sz="2000" dirty="0" smtClean="0"/>
              <a:t>(screening and treatment)</a:t>
            </a:r>
          </a:p>
          <a:p>
            <a:pPr marL="514350" indent="-514350">
              <a:buFont typeface="+mj-lt"/>
              <a:buAutoNum type="arabicPeriod"/>
            </a:pP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6" name="Rectangle 5"/>
          <p:cNvSpPr/>
          <p:nvPr/>
        </p:nvSpPr>
        <p:spPr>
          <a:xfrm>
            <a:off x="5244611" y="1690689"/>
            <a:ext cx="3270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IE" sz="2000" dirty="0"/>
              <a:t>Sample </a:t>
            </a:r>
            <a:r>
              <a:rPr lang="en-IE" sz="2000" dirty="0" smtClean="0"/>
              <a:t>size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IE" sz="2000" dirty="0" smtClean="0"/>
              <a:t>Threshold</a:t>
            </a:r>
            <a:endParaRPr lang="en-IE" sz="2000" dirty="0"/>
          </a:p>
          <a:p>
            <a:pPr marL="514350" indent="-514350">
              <a:buFont typeface="+mj-lt"/>
              <a:buAutoNum type="arabicPeriod" startAt="10"/>
            </a:pPr>
            <a:r>
              <a:rPr lang="en-IE" sz="2000" dirty="0"/>
              <a:t>CE plot (file type, axis, optimal strategy…)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9E8-0A62-42F7-806D-86CE29B575B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output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911101" y="1678029"/>
            <a:ext cx="35468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 smtClean="0">
                <a:solidFill>
                  <a:schemeClr val="accent1">
                    <a:lumMod val="75000"/>
                  </a:schemeClr>
                </a:solidFill>
              </a:rPr>
              <a:t>Costs</a:t>
            </a:r>
          </a:p>
          <a:p>
            <a:endParaRPr lang="en-I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4938" y="1661785"/>
            <a:ext cx="3546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 smtClean="0">
                <a:solidFill>
                  <a:schemeClr val="accent1">
                    <a:lumMod val="75000"/>
                  </a:schemeClr>
                </a:solidFill>
              </a:rPr>
              <a:t>Effects</a:t>
            </a:r>
          </a:p>
          <a:p>
            <a:endParaRPr lang="en-IE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91762" y="2165238"/>
            <a:ext cx="6871580" cy="14871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ounded Rectangle 8"/>
          <p:cNvSpPr/>
          <p:nvPr/>
        </p:nvSpPr>
        <p:spPr>
          <a:xfrm>
            <a:off x="1991762" y="3759181"/>
            <a:ext cx="6871580" cy="25004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02284" y="266638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b="1" dirty="0" smtClean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en-I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271936"/>
            <a:ext cx="1851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b="1" dirty="0" smtClean="0">
                <a:solidFill>
                  <a:schemeClr val="accent1">
                    <a:lumMod val="75000"/>
                  </a:schemeClr>
                </a:solidFill>
              </a:rPr>
              <a:t>Intermediate</a:t>
            </a:r>
            <a:endParaRPr lang="en-I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9787" y="25907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/>
              <a:t>Life-years</a:t>
            </a:r>
          </a:p>
          <a:p>
            <a:r>
              <a:rPr lang="en-IE" dirty="0"/>
              <a:t>Quality-adjusted </a:t>
            </a:r>
            <a:r>
              <a:rPr lang="en-IE" dirty="0" smtClean="0"/>
              <a:t>life-years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645656" y="3841059"/>
            <a:ext cx="309245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Disease </a:t>
            </a:r>
            <a:r>
              <a:rPr lang="en-IE" dirty="0" smtClean="0"/>
              <a:t>history</a:t>
            </a:r>
          </a:p>
          <a:p>
            <a:r>
              <a:rPr lang="en-IE" dirty="0" smtClean="0"/>
              <a:t>Age distribution of health state</a:t>
            </a:r>
          </a:p>
          <a:p>
            <a:r>
              <a:rPr lang="en-IE" dirty="0" smtClean="0"/>
              <a:t>Number of screens</a:t>
            </a:r>
          </a:p>
          <a:p>
            <a:r>
              <a:rPr lang="en-IE" dirty="0" smtClean="0"/>
              <a:t>Number of true positives </a:t>
            </a:r>
          </a:p>
          <a:p>
            <a:r>
              <a:rPr lang="en-IE" dirty="0"/>
              <a:t>Number of </a:t>
            </a:r>
            <a:r>
              <a:rPr lang="en-IE" dirty="0" smtClean="0"/>
              <a:t>false positives</a:t>
            </a:r>
          </a:p>
          <a:p>
            <a:r>
              <a:rPr lang="en-IE" dirty="0" smtClean="0"/>
              <a:t>Number of cancer deaths</a:t>
            </a:r>
          </a:p>
          <a:p>
            <a:r>
              <a:rPr lang="en-IE" dirty="0" smtClean="0"/>
              <a:t>Number of over-diagnosed</a:t>
            </a:r>
          </a:p>
          <a:p>
            <a:r>
              <a:rPr lang="en-IE" dirty="0" smtClean="0"/>
              <a:t>Number of clinical cases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2222626" y="387837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Screen costs	</a:t>
            </a:r>
          </a:p>
          <a:p>
            <a:r>
              <a:rPr lang="en-IE" dirty="0" smtClean="0"/>
              <a:t>Triage costs</a:t>
            </a:r>
          </a:p>
          <a:p>
            <a:r>
              <a:rPr lang="en-IE" dirty="0" smtClean="0"/>
              <a:t>Early treatment costs</a:t>
            </a:r>
          </a:p>
          <a:p>
            <a:r>
              <a:rPr lang="en-IE" dirty="0" smtClean="0"/>
              <a:t>Late treatment costs</a:t>
            </a:r>
          </a:p>
          <a:p>
            <a:r>
              <a:rPr lang="en-IE" dirty="0" smtClean="0"/>
              <a:t>(Discounted/ undiscounted)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2222626" y="2691577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Overall costs</a:t>
            </a:r>
            <a:endParaRPr lang="en-IE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9E8-0A62-42F7-806D-86CE29B575B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9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CE plane in excel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9E8-0A62-42F7-806D-86CE29B575B0}" type="slidenum">
              <a:rPr lang="en-IE" smtClean="0"/>
              <a:t>12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9" y="2360858"/>
            <a:ext cx="6752694" cy="43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output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 Shiny: handling several outputs simultaneously</a:t>
            </a:r>
          </a:p>
          <a:p>
            <a:r>
              <a:rPr lang="en-IE" dirty="0" smtClean="0"/>
              <a:t>Help validation and calibration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9E8-0A62-42F7-806D-86CE29B575B0}" type="slidenum">
              <a:rPr lang="en-IE" smtClean="0"/>
              <a:t>13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2" y="2944967"/>
            <a:ext cx="5441104" cy="36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14</a:t>
            </a:fld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932"/>
            <a:ext cx="9144000" cy="453862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IE" dirty="0" smtClean="0"/>
              <a:t>R </a:t>
            </a:r>
            <a:r>
              <a:rPr lang="en-IE" dirty="0" err="1" smtClean="0"/>
              <a:t>ShinyApp</a:t>
            </a:r>
            <a:endParaRPr lang="en-IE" dirty="0"/>
          </a:p>
        </p:txBody>
      </p:sp>
      <p:grpSp>
        <p:nvGrpSpPr>
          <p:cNvPr id="2" name="Group 1"/>
          <p:cNvGrpSpPr/>
          <p:nvPr/>
        </p:nvGrpSpPr>
        <p:grpSpPr>
          <a:xfrm>
            <a:off x="437075" y="3331022"/>
            <a:ext cx="2907316" cy="2643537"/>
            <a:chOff x="437075" y="3331022"/>
            <a:chExt cx="2907316" cy="2643537"/>
          </a:xfrm>
        </p:grpSpPr>
        <p:sp>
          <p:nvSpPr>
            <p:cNvPr id="10" name="TextBox 9"/>
            <p:cNvSpPr txBox="1"/>
            <p:nvPr/>
          </p:nvSpPr>
          <p:spPr>
            <a:xfrm>
              <a:off x="437075" y="5574449"/>
              <a:ext cx="290731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 smtClean="0"/>
                <a:t>Choice of parameters</a:t>
              </a:r>
              <a:endParaRPr lang="en-IE" sz="2000" dirty="0"/>
            </a:p>
          </p:txBody>
        </p:sp>
        <p:cxnSp>
          <p:nvCxnSpPr>
            <p:cNvPr id="11" name="Straight Connector 10"/>
            <p:cNvCxnSpPr>
              <a:endCxn id="10" idx="0"/>
            </p:cNvCxnSpPr>
            <p:nvPr/>
          </p:nvCxnSpPr>
          <p:spPr>
            <a:xfrm>
              <a:off x="528270" y="3331022"/>
              <a:ext cx="1362463" cy="22434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209501" y="478893"/>
            <a:ext cx="5519189" cy="2452019"/>
            <a:chOff x="1209501" y="478893"/>
            <a:chExt cx="5519189" cy="2452019"/>
          </a:xfrm>
        </p:grpSpPr>
        <p:sp>
          <p:nvSpPr>
            <p:cNvPr id="12" name="TextBox 11"/>
            <p:cNvSpPr txBox="1"/>
            <p:nvPr/>
          </p:nvSpPr>
          <p:spPr>
            <a:xfrm>
              <a:off x="3821374" y="478893"/>
              <a:ext cx="290731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 smtClean="0"/>
                <a:t>Axis setting</a:t>
              </a:r>
              <a:endParaRPr lang="en-IE" sz="2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209501" y="908822"/>
              <a:ext cx="3362499" cy="20220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394825" y="5038284"/>
            <a:ext cx="2907316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Parameter value</a:t>
            </a:r>
            <a:endParaRPr lang="en-IE" sz="2000" dirty="0"/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3821374" y="4398848"/>
            <a:ext cx="27109" cy="639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186732" y="1261090"/>
            <a:ext cx="2932292" cy="1800611"/>
            <a:chOff x="6186732" y="1261090"/>
            <a:chExt cx="2932292" cy="1800611"/>
          </a:xfrm>
        </p:grpSpPr>
        <p:sp>
          <p:nvSpPr>
            <p:cNvPr id="26" name="TextBox 25"/>
            <p:cNvSpPr txBox="1"/>
            <p:nvPr/>
          </p:nvSpPr>
          <p:spPr>
            <a:xfrm>
              <a:off x="6211708" y="1261090"/>
              <a:ext cx="290731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 smtClean="0"/>
                <a:t>The optimal </a:t>
              </a:r>
              <a:r>
                <a:rPr lang="en-IE" sz="2000" dirty="0"/>
                <a:t>strategy</a:t>
              </a:r>
            </a:p>
          </p:txBody>
        </p:sp>
        <p:cxnSp>
          <p:nvCxnSpPr>
            <p:cNvPr id="27" name="Straight Connector 26"/>
            <p:cNvCxnSpPr>
              <a:endCxn id="26" idx="2"/>
            </p:cNvCxnSpPr>
            <p:nvPr/>
          </p:nvCxnSpPr>
          <p:spPr>
            <a:xfrm flipV="1">
              <a:off x="6186732" y="1661200"/>
              <a:ext cx="1478634" cy="14005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013992" y="2845945"/>
            <a:ext cx="3157370" cy="3123159"/>
            <a:chOff x="4013992" y="2845945"/>
            <a:chExt cx="3157370" cy="3123159"/>
          </a:xfrm>
        </p:grpSpPr>
        <p:sp>
          <p:nvSpPr>
            <p:cNvPr id="17" name="TextBox 16"/>
            <p:cNvSpPr txBox="1"/>
            <p:nvPr/>
          </p:nvSpPr>
          <p:spPr>
            <a:xfrm>
              <a:off x="4013992" y="5568994"/>
              <a:ext cx="290731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 smtClean="0"/>
                <a:t>Threshold</a:t>
              </a:r>
              <a:endParaRPr lang="en-IE" sz="2000" dirty="0"/>
            </a:p>
          </p:txBody>
        </p:sp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flipV="1">
              <a:off x="5467650" y="4563908"/>
              <a:ext cx="0" cy="10050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0"/>
            </p:cNvCxnSpPr>
            <p:nvPr/>
          </p:nvCxnSpPr>
          <p:spPr>
            <a:xfrm flipV="1">
              <a:off x="5467650" y="2845945"/>
              <a:ext cx="1703712" cy="27230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1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131"/>
            <a:ext cx="7886700" cy="4458634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We use an illustrative example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of </a:t>
            </a:r>
          </a:p>
          <a:p>
            <a:pPr marL="0" indent="0" algn="just">
              <a:lnSpc>
                <a:spcPct val="107000"/>
              </a:lnSpc>
              <a:buClr>
                <a:srgbClr val="5D86AB"/>
              </a:buClr>
              <a:buNone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     a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CEA of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8,141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screening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strategies:</a:t>
            </a:r>
            <a:endParaRPr lang="en-IE" sz="24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Clr>
                <a:srgbClr val="5D86AB"/>
              </a:buClr>
              <a:buNone/>
            </a:pPr>
            <a:endParaRPr lang="en-IE" sz="24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We use arbitrary illustrative values for disease incidence, preclinical duration, test performance, treatment effects and the costs of screening and treatment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We estimate the costs and effects (LYs and QALYs) of these strategies</a:t>
            </a:r>
          </a:p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We identify the efficient frontier, incremental cost-effectiveness ratios (ICERs) and the optimal strategy for a given threshold. </a:t>
            </a:r>
            <a:endParaRPr lang="en-IE" sz="24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15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4862409"/>
              </p:ext>
            </p:extLst>
          </p:nvPr>
        </p:nvGraphicFramePr>
        <p:xfrm>
          <a:off x="5451231" y="507550"/>
          <a:ext cx="3297115" cy="2387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14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1427"/>
            <a:ext cx="7886700" cy="435133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We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vary the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input parameter values one at a time: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one-way sensitivity analysis (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OWSA).</a:t>
            </a:r>
          </a:p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We simulate higher and lower values relative to the </a:t>
            </a:r>
            <a:r>
              <a:rPr lang="en-IE" sz="2400" dirty="0" err="1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basecase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The OWSA demonstrates the effect of parameter variation on the efficient frontier.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17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Results: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17</a:t>
            </a:fld>
            <a:endParaRPr lang="en-I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0663"/>
              </p:ext>
            </p:extLst>
          </p:nvPr>
        </p:nvGraphicFramePr>
        <p:xfrm>
          <a:off x="1591408" y="1872763"/>
          <a:ext cx="5921619" cy="371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378">
                  <a:extLst>
                    <a:ext uri="{9D8B030D-6E8A-4147-A177-3AD203B41FA5}">
                      <a16:colId xmlns:a16="http://schemas.microsoft.com/office/drawing/2014/main" val="712058637"/>
                    </a:ext>
                  </a:extLst>
                </a:gridCol>
                <a:gridCol w="2438241">
                  <a:extLst>
                    <a:ext uri="{9D8B030D-6E8A-4147-A177-3AD203B41FA5}">
                      <a16:colId xmlns:a16="http://schemas.microsoft.com/office/drawing/2014/main" val="3385451424"/>
                    </a:ext>
                  </a:extLst>
                </a:gridCol>
              </a:tblGrid>
              <a:tr h="769605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Number of Simulations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Run</a:t>
                      </a:r>
                      <a:r>
                        <a:rPr lang="en-IE" b="1" baseline="0" dirty="0" smtClean="0"/>
                        <a:t> Time</a:t>
                      </a:r>
                      <a:endParaRPr lang="en-I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74328"/>
                  </a:ext>
                </a:extLst>
              </a:tr>
              <a:tr h="85832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 </a:t>
                      </a:r>
                    </a:p>
                    <a:p>
                      <a:pPr algn="ctr"/>
                      <a:r>
                        <a:rPr lang="en-IE" dirty="0" smtClean="0"/>
                        <a:t>(251 strategies)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1.9 minutes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121115"/>
                  </a:ext>
                </a:extLst>
              </a:tr>
              <a:tr h="85832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</a:p>
                    <a:p>
                      <a:pPr algn="ctr"/>
                      <a:r>
                        <a:rPr lang="en-IE" dirty="0" smtClean="0"/>
                        <a:t>(8141 strategies)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1.45 hours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653847"/>
                  </a:ext>
                </a:extLst>
              </a:tr>
              <a:tr h="1226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(8141 strategies)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(for</a:t>
                      </a:r>
                      <a:r>
                        <a:rPr lang="en-IE" baseline="0" dirty="0" smtClean="0"/>
                        <a:t> OWSA)</a:t>
                      </a:r>
                      <a:r>
                        <a:rPr lang="en-IE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22.46 hours</a:t>
                      </a:r>
                    </a:p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(53.9</a:t>
                      </a:r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 minutes per run</a:t>
                      </a: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5017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79198" y="916932"/>
            <a:ext cx="423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3.2 </a:t>
            </a:r>
            <a:r>
              <a:rPr lang="en-IE" dirty="0"/>
              <a:t>GHz I7-8700 processor with 32 GB </a:t>
            </a:r>
            <a:r>
              <a:rPr lang="en-IE" dirty="0" smtClean="0"/>
              <a:t>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frontier (</a:t>
            </a:r>
            <a:r>
              <a:rPr lang="en-IE" dirty="0" smtClean="0"/>
              <a:t>1/4)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18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2" y="1351647"/>
            <a:ext cx="695015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frontier (</a:t>
            </a:r>
            <a:r>
              <a:rPr lang="en-IE" dirty="0" smtClean="0"/>
              <a:t>2/4)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19</a:t>
            </a:fld>
            <a:endParaRPr lang="en-I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2" y="1439224"/>
            <a:ext cx="6950157" cy="4680000"/>
          </a:xfrm>
        </p:spPr>
      </p:pic>
    </p:spTree>
    <p:extLst>
      <p:ext uri="{BB962C8B-B14F-4D97-AF65-F5344CB8AC3E}">
        <p14:creationId xmlns:p14="http://schemas.microsoft.com/office/powerpoint/2010/main" val="10066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Conflict of Interest Declaration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600" dirty="0" smtClean="0"/>
              <a:t>None to declare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1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frontier </a:t>
            </a:r>
            <a:r>
              <a:rPr lang="en-IE" dirty="0" smtClean="0"/>
              <a:t>(3/4)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20</a:t>
            </a:fld>
            <a:endParaRPr lang="en-I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3" y="1371600"/>
            <a:ext cx="6950155" cy="4680000"/>
          </a:xfrm>
        </p:spPr>
      </p:pic>
    </p:spTree>
    <p:extLst>
      <p:ext uri="{BB962C8B-B14F-4D97-AF65-F5344CB8AC3E}">
        <p14:creationId xmlns:p14="http://schemas.microsoft.com/office/powerpoint/2010/main" val="6395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frontier </a:t>
            </a:r>
            <a:r>
              <a:rPr lang="en-IE" dirty="0" smtClean="0"/>
              <a:t>(4/4)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21</a:t>
            </a:fld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" y="1310059"/>
            <a:ext cx="6950158" cy="4680000"/>
          </a:xfrm>
        </p:spPr>
      </p:pic>
    </p:spTree>
    <p:extLst>
      <p:ext uri="{BB962C8B-B14F-4D97-AF65-F5344CB8AC3E}">
        <p14:creationId xmlns:p14="http://schemas.microsoft.com/office/powerpoint/2010/main" val="10649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Complexity accumulates quickly when adding features.</a:t>
            </a:r>
          </a:p>
          <a:p>
            <a:pPr marL="0" indent="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None/>
            </a:pPr>
            <a:r>
              <a:rPr lang="en-IE" sz="4400" dirty="0" smtClean="0">
                <a:latin typeface="+mj-lt"/>
                <a:ea typeface="PMingLiU"/>
                <a:cs typeface="Times New Roman" panose="02020603050405020304" pitchFamily="18" charset="0"/>
              </a:rPr>
              <a:t>Extensions</a:t>
            </a:r>
            <a:endParaRPr lang="en-IE" sz="4400" dirty="0">
              <a:latin typeface="+mj-lt"/>
              <a:ea typeface="PMingLiU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More representative model assumptions (with trade-off of additional complexity):</a:t>
            </a:r>
          </a:p>
          <a:p>
            <a:pPr marL="800100" lvl="1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0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multiple disease stages, transition probabilities and test outcomes.</a:t>
            </a:r>
          </a:p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More generalised code to avoid hard-coded structures.</a:t>
            </a:r>
          </a:p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Probabilistic sensitivity analysis (PSA) and calibration.</a:t>
            </a:r>
          </a:p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endParaRPr lang="en-IE" sz="2400" dirty="0" smtClean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endParaRPr lang="en-IE" sz="2400" dirty="0" smtClean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7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endParaRPr lang="en-IE" sz="32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79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Join us!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</a:t>
            </a:r>
            <a:r>
              <a:rPr lang="en-IE" dirty="0"/>
              <a:t>you are </a:t>
            </a:r>
            <a:r>
              <a:rPr lang="en-IE" u="sng" dirty="0"/>
              <a:t>not</a:t>
            </a:r>
            <a:r>
              <a:rPr lang="en-IE" dirty="0"/>
              <a:t> familiar with CEA in R</a:t>
            </a:r>
          </a:p>
          <a:p>
            <a:pPr lvl="1"/>
            <a:r>
              <a:rPr lang="en-IE" dirty="0"/>
              <a:t>1. </a:t>
            </a:r>
            <a:r>
              <a:rPr lang="en-IE" dirty="0" smtClean="0"/>
              <a:t>Learn with our shared model code</a:t>
            </a:r>
            <a:endParaRPr lang="en-IE" dirty="0"/>
          </a:p>
          <a:p>
            <a:pPr lvl="1"/>
            <a:r>
              <a:rPr lang="en-IE" dirty="0"/>
              <a:t>2. </a:t>
            </a:r>
            <a:r>
              <a:rPr lang="en-IE" dirty="0" smtClean="0"/>
              <a:t>Give us your learning feedback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/>
              <a:t>If you are </a:t>
            </a:r>
            <a:r>
              <a:rPr lang="en-IE" dirty="0" smtClean="0"/>
              <a:t>familiar </a:t>
            </a:r>
            <a:r>
              <a:rPr lang="en-IE" dirty="0"/>
              <a:t>with CEA in R</a:t>
            </a:r>
          </a:p>
          <a:p>
            <a:pPr lvl="1"/>
            <a:r>
              <a:rPr lang="en-IE" dirty="0"/>
              <a:t>1. </a:t>
            </a:r>
            <a:r>
              <a:rPr lang="en-IE" dirty="0" smtClean="0"/>
              <a:t>Please </a:t>
            </a:r>
            <a:r>
              <a:rPr lang="en-IE" dirty="0"/>
              <a:t>apply </a:t>
            </a:r>
            <a:r>
              <a:rPr lang="en-IE" dirty="0" smtClean="0"/>
              <a:t>our model</a:t>
            </a:r>
          </a:p>
          <a:p>
            <a:pPr lvl="1"/>
            <a:r>
              <a:rPr lang="en-IE" dirty="0" smtClean="0"/>
              <a:t>2</a:t>
            </a:r>
            <a:r>
              <a:rPr lang="en-IE" dirty="0"/>
              <a:t>. </a:t>
            </a:r>
            <a:r>
              <a:rPr lang="en-IE" smtClean="0"/>
              <a:t>Suggest improvements </a:t>
            </a:r>
            <a:r>
              <a:rPr lang="en-IE" dirty="0" smtClean="0"/>
              <a:t>or extensions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Any questions and suggestions?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24</a:t>
            </a:fld>
            <a:endParaRPr lang="en-IE"/>
          </a:p>
        </p:txBody>
      </p:sp>
      <p:pic>
        <p:nvPicPr>
          <p:cNvPr id="1026" name="Picture 2" descr="The building where the student accommodation is loca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5" y="1690689"/>
            <a:ext cx="5030198" cy="37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37772" y="1690689"/>
            <a:ext cx="36062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 smtClean="0"/>
              <a:t>James </a:t>
            </a:r>
            <a:r>
              <a:rPr lang="en-IE" b="1" dirty="0" err="1" smtClean="0"/>
              <a:t>O'Mahony</a:t>
            </a:r>
            <a:r>
              <a:rPr lang="en-IE" b="1" dirty="0" smtClean="0"/>
              <a:t>, PhD</a:t>
            </a:r>
          </a:p>
          <a:p>
            <a:r>
              <a:rPr lang="en-IE" dirty="0" smtClean="0">
                <a:solidFill>
                  <a:srgbClr val="3C6B9A"/>
                </a:solidFill>
                <a:hlinkClick r:id="rId4"/>
              </a:rPr>
              <a:t>jfomahon@tcd.ie</a:t>
            </a:r>
            <a:endParaRPr lang="en-IE" dirty="0" smtClean="0">
              <a:solidFill>
                <a:srgbClr val="3C6B9A"/>
              </a:solidFill>
            </a:endParaRPr>
          </a:p>
          <a:p>
            <a:endParaRPr lang="en-IE" dirty="0"/>
          </a:p>
          <a:p>
            <a:r>
              <a:rPr lang="en-IE" b="1" dirty="0"/>
              <a:t>Yi-Shu Lin, MSc, </a:t>
            </a:r>
            <a:r>
              <a:rPr lang="en-IE" b="1" dirty="0" smtClean="0"/>
              <a:t>MBA</a:t>
            </a:r>
          </a:p>
          <a:p>
            <a:r>
              <a:rPr lang="en-IE" u="sng" dirty="0">
                <a:solidFill>
                  <a:srgbClr val="3C6B9A"/>
                </a:solidFill>
              </a:rPr>
              <a:t>yilin@tcd.ie</a:t>
            </a:r>
          </a:p>
          <a:p>
            <a:endParaRPr lang="en-IE" dirty="0"/>
          </a:p>
          <a:p>
            <a:r>
              <a:rPr lang="en-IE" sz="1600" dirty="0" smtClean="0"/>
              <a:t>Centre </a:t>
            </a:r>
            <a:r>
              <a:rPr lang="en-IE" sz="1600" dirty="0"/>
              <a:t>for Health Policy &amp; Management</a:t>
            </a:r>
          </a:p>
          <a:p>
            <a:r>
              <a:rPr lang="en-IE" sz="1600" dirty="0" smtClean="0"/>
              <a:t>Trinity </a:t>
            </a:r>
            <a:r>
              <a:rPr lang="en-IE" sz="1600" dirty="0"/>
              <a:t>College </a:t>
            </a:r>
            <a:r>
              <a:rPr lang="en-IE" sz="1600" dirty="0" smtClean="0"/>
              <a:t>Dublin</a:t>
            </a:r>
          </a:p>
          <a:p>
            <a:r>
              <a:rPr lang="en-IE" sz="1600" dirty="0" smtClean="0"/>
              <a:t>Ireland</a:t>
            </a:r>
            <a:endParaRPr lang="en-IE" sz="1600" dirty="0"/>
          </a:p>
        </p:txBody>
      </p:sp>
      <p:sp>
        <p:nvSpPr>
          <p:cNvPr id="3" name="Rectangle 2"/>
          <p:cNvSpPr/>
          <p:nvPr/>
        </p:nvSpPr>
        <p:spPr>
          <a:xfrm>
            <a:off x="267490" y="5568923"/>
            <a:ext cx="8988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https://github.com/yishu-lin/Pedagogical-CEA-Model-of-Screening</a:t>
            </a:r>
          </a:p>
          <a:p>
            <a:endParaRPr lang="en-IE" sz="24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 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8081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Screening cost-effectiveness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analyses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models typically address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specific policy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questions.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Tend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to be large and complex. 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Not </a:t>
            </a:r>
            <a:r>
              <a:rPr lang="en-IE" sz="24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suited to teaching the fundamentals of screening modelling or </a:t>
            </a:r>
            <a:r>
              <a:rPr lang="en-IE" sz="24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demonstrating methods issues.</a:t>
            </a:r>
            <a:endParaRPr lang="en-IE" sz="24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58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</a:t>
            </a:r>
            <a:r>
              <a:rPr lang="en-IE" dirty="0" smtClean="0"/>
              <a:t>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6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Research </a:t>
            </a:r>
            <a:r>
              <a:rPr lang="en-IE" sz="26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and teaching</a:t>
            </a:r>
          </a:p>
          <a:p>
            <a:pPr marL="342900" indent="-342900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600" dirty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No specific disease or </a:t>
            </a:r>
            <a:r>
              <a:rPr lang="en-IE" sz="2600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intervention</a:t>
            </a:r>
          </a:p>
          <a:p>
            <a:pPr marL="342900" indent="-342900">
              <a:lnSpc>
                <a:spcPct val="107000"/>
              </a:lnSpc>
              <a:buClr>
                <a:srgbClr val="5D86AB"/>
              </a:buClr>
              <a:buFont typeface="Symbol" panose="05050102010706020507" pitchFamily="18" charset="2"/>
              <a:buChar char=""/>
            </a:pPr>
            <a:r>
              <a:rPr lang="en-IE" sz="2400" dirty="0"/>
              <a:t>Prioritising transparency over </a:t>
            </a:r>
            <a:r>
              <a:rPr lang="en-IE" sz="2400" dirty="0" smtClean="0"/>
              <a:t>speed</a:t>
            </a:r>
            <a:endParaRPr lang="en-IE" sz="26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Clr>
                <a:srgbClr val="5D86AB"/>
              </a:buClr>
              <a:buNone/>
            </a:pPr>
            <a:endParaRPr lang="en-IE" sz="2600" dirty="0">
              <a:latin typeface="Calibri" panose="020F0502020204030204" pitchFamily="34" charset="0"/>
              <a:ea typeface="PMingLiU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4</a:t>
            </a:fld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3973816" y="457610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 position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552" y="4022105"/>
            <a:ext cx="21695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Strategy comparators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5943883" y="4227323"/>
            <a:ext cx="16730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ICER </a:t>
            </a:r>
            <a:r>
              <a:rPr lang="en-IE" dirty="0" smtClean="0"/>
              <a:t>generation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082020" y="4540862"/>
            <a:ext cx="19066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Model </a:t>
            </a:r>
            <a:r>
              <a:rPr lang="en-IE" dirty="0"/>
              <a:t>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23915" y="4227323"/>
            <a:ext cx="18051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Efficient </a:t>
            </a:r>
            <a:r>
              <a:rPr lang="en-IE" dirty="0"/>
              <a:t>frontiers</a:t>
            </a: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109057" y="4206771"/>
            <a:ext cx="514858" cy="1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2988696" y="4449828"/>
            <a:ext cx="635219" cy="27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429025" y="4411989"/>
            <a:ext cx="51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73816" y="4850953"/>
            <a:ext cx="206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2. </a:t>
            </a:r>
            <a:r>
              <a:rPr lang="en-IE" dirty="0" smtClean="0"/>
              <a:t>shape (convexity)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39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17" y="48745"/>
            <a:ext cx="6563013" cy="1325563"/>
          </a:xfrm>
        </p:spPr>
        <p:txBody>
          <a:bodyPr>
            <a:normAutofit/>
          </a:bodyPr>
          <a:lstStyle/>
          <a:p>
            <a:r>
              <a:rPr lang="en-IE" dirty="0" smtClean="0"/>
              <a:t>How to use the model?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5</a:t>
            </a:fld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3689128" y="1168766"/>
            <a:ext cx="3702587" cy="17366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400" b="1" dirty="0">
                <a:solidFill>
                  <a:srgbClr val="0070C0"/>
                </a:solidFill>
              </a:rPr>
              <a:t>Input </a:t>
            </a:r>
            <a:r>
              <a:rPr lang="en-IE" sz="2400" b="1" dirty="0" smtClean="0">
                <a:solidFill>
                  <a:srgbClr val="0070C0"/>
                </a:solidFill>
              </a:rPr>
              <a:t>– Excel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Excel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Defines parameter values and screening strategies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Save </a:t>
            </a:r>
            <a:r>
              <a:rPr lang="en-IE" dirty="0" smtClean="0"/>
              <a:t>values </a:t>
            </a:r>
            <a:r>
              <a:rPr lang="en-IE" dirty="0"/>
              <a:t>into files with </a:t>
            </a:r>
            <a:r>
              <a:rPr lang="en-IE" dirty="0" smtClean="0"/>
              <a:t>VBA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2226235" y="3203749"/>
            <a:ext cx="6628375" cy="17366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400" b="1" dirty="0">
                <a:solidFill>
                  <a:srgbClr val="0070C0"/>
                </a:solidFill>
              </a:rPr>
              <a:t>Model – R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A de novo model</a:t>
            </a:r>
            <a:r>
              <a:rPr lang="en-IE" dirty="0"/>
              <a:t>: discrete event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Largely vectorised (with some loops)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 smtClean="0"/>
              <a:t>Single file with </a:t>
            </a:r>
            <a:r>
              <a:rPr lang="en-IE" dirty="0" err="1" smtClean="0"/>
              <a:t>markup</a:t>
            </a:r>
            <a:r>
              <a:rPr lang="en-I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E" dirty="0" smtClean="0"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approximately 600 lines of code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Published in </a:t>
            </a:r>
            <a:r>
              <a:rPr lang="en-IE" dirty="0" smtClean="0"/>
              <a:t>GitHub</a:t>
            </a:r>
            <a:endParaRPr lang="en-IE" dirty="0"/>
          </a:p>
        </p:txBody>
      </p:sp>
      <p:sp>
        <p:nvSpPr>
          <p:cNvPr id="10" name="Rounded Rectangle 9"/>
          <p:cNvSpPr/>
          <p:nvPr/>
        </p:nvSpPr>
        <p:spPr>
          <a:xfrm>
            <a:off x="3314334" y="5275171"/>
            <a:ext cx="4389120" cy="112371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400" b="1" dirty="0">
                <a:solidFill>
                  <a:srgbClr val="0070C0"/>
                </a:solidFill>
              </a:rPr>
              <a:t>Output </a:t>
            </a:r>
            <a:r>
              <a:rPr lang="en-IE" sz="2400" b="1" dirty="0" smtClean="0">
                <a:solidFill>
                  <a:srgbClr val="0070C0"/>
                </a:solidFill>
              </a:rPr>
              <a:t>– Excel / R</a:t>
            </a:r>
          </a:p>
          <a:p>
            <a:r>
              <a:rPr lang="en-IE" dirty="0" smtClean="0"/>
              <a:t>R </a:t>
            </a:r>
            <a:r>
              <a:rPr lang="en-IE" dirty="0" err="1" smtClean="0"/>
              <a:t>ShinyApp</a:t>
            </a:r>
            <a:r>
              <a:rPr lang="en-IE" dirty="0" smtClean="0"/>
              <a:t> for exploration of results, options in visual interface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5540422" y="2905412"/>
            <a:ext cx="1" cy="298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5540423" y="4940395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72" y="1235929"/>
            <a:ext cx="1109636" cy="483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52" y="1292439"/>
            <a:ext cx="506874" cy="4272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350" y="3284688"/>
            <a:ext cx="506874" cy="4272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23" y="5319269"/>
            <a:ext cx="1109636" cy="483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882" y="5340956"/>
            <a:ext cx="506874" cy="4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Diagram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2891"/>
            <a:ext cx="7886700" cy="23907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9E8-0A62-42F7-806D-86CE29B575B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2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Simplifying assumptions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400" dirty="0"/>
              <a:t>There can be only one lesion per lifetime.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The lesion has a single grade.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Screen test result is binary (healthy/sick).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Treatment outcome is binary (cured/uncured).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/>
              <a:t>Cure is perfect.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Screening imposes no morbidity.</a:t>
            </a:r>
            <a:endParaRPr lang="en-IE" sz="2400" dirty="0"/>
          </a:p>
          <a:p>
            <a:pPr marL="514350" indent="-514350">
              <a:buFont typeface="+mj-lt"/>
              <a:buAutoNum type="arabicPeriod"/>
            </a:pPr>
            <a:r>
              <a:rPr lang="en-IE" sz="2400" dirty="0" smtClean="0"/>
              <a:t>Triage testing is not explicitly modelled. 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26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0"/>
          <a:stretch/>
        </p:blipFill>
        <p:spPr>
          <a:xfrm>
            <a:off x="-1" y="1377162"/>
            <a:ext cx="9158603" cy="44733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95F8-8846-4DA0-8B1C-60D2D98D363C}" type="slidenum">
              <a:rPr lang="en-IE" smtClean="0"/>
              <a:t>8</a:t>
            </a:fld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53664" y="28458"/>
            <a:ext cx="8572689" cy="252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E" sz="4400" dirty="0">
                <a:latin typeface="+mj-lt"/>
                <a:ea typeface="+mj-ea"/>
                <a:cs typeface="+mj-cs"/>
              </a:rPr>
              <a:t>Example of Excel inputs: </a:t>
            </a:r>
            <a:endParaRPr lang="en-IE" sz="4400" dirty="0" smtClean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E" sz="4400" dirty="0" smtClean="0">
                <a:latin typeface="+mj-lt"/>
                <a:ea typeface="+mj-ea"/>
                <a:cs typeface="+mj-cs"/>
              </a:rPr>
              <a:t> </a:t>
            </a:r>
            <a:endParaRPr lang="en-IE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3418" y="1907072"/>
            <a:ext cx="2479060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Explanatory text describing file inputs</a:t>
            </a:r>
            <a:endParaRPr lang="en-IE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51333" y="4461040"/>
            <a:ext cx="2750490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000" dirty="0"/>
              <a:t>Tabs for </a:t>
            </a:r>
            <a:r>
              <a:rPr lang="en-IE" sz="2000" dirty="0" smtClean="0"/>
              <a:t>defining</a:t>
            </a:r>
          </a:p>
          <a:p>
            <a:pPr algn="ctr"/>
            <a:r>
              <a:rPr lang="en-IE" sz="2000" dirty="0"/>
              <a:t>o</a:t>
            </a:r>
            <a:r>
              <a:rPr lang="en-IE" sz="2000" dirty="0" smtClean="0"/>
              <a:t>ther input parameters</a:t>
            </a:r>
            <a:endParaRPr lang="en-IE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512" y="4589564"/>
            <a:ext cx="2907316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/>
              <a:t>Visual Basic Macro button </a:t>
            </a:r>
          </a:p>
          <a:p>
            <a:pPr algn="ctr"/>
            <a:r>
              <a:rPr lang="en-IE" sz="2000" dirty="0" smtClean="0"/>
              <a:t>for writing input to file </a:t>
            </a:r>
            <a:endParaRPr lang="en-IE" sz="2000" dirty="0"/>
          </a:p>
        </p:txBody>
      </p:sp>
      <p:cxnSp>
        <p:nvCxnSpPr>
          <p:cNvPr id="24" name="Straight Connector 23"/>
          <p:cNvCxnSpPr>
            <a:endCxn id="21" idx="0"/>
          </p:cNvCxnSpPr>
          <p:nvPr/>
        </p:nvCxnSpPr>
        <p:spPr>
          <a:xfrm>
            <a:off x="1051965" y="2914364"/>
            <a:ext cx="1010205" cy="1675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11866" y="5168926"/>
            <a:ext cx="534074" cy="438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68746" y="2614958"/>
            <a:ext cx="469338" cy="392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Defined Intervention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662" b="6174"/>
          <a:stretch/>
        </p:blipFill>
        <p:spPr>
          <a:xfrm>
            <a:off x="628650" y="1338861"/>
            <a:ext cx="7886700" cy="1530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277"/>
          <a:stretch/>
        </p:blipFill>
        <p:spPr>
          <a:xfrm>
            <a:off x="628650" y="3058738"/>
            <a:ext cx="4834550" cy="2993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0" y="4279102"/>
            <a:ext cx="1435947" cy="121026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9E8-0A62-42F7-806D-86CE29B575B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10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3070</TotalTime>
  <Words>768</Words>
  <Application>Microsoft Office PowerPoint</Application>
  <PresentationFormat>On-screen Show (4:3)</PresentationFormat>
  <Paragraphs>213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PMingLiU</vt:lpstr>
      <vt:lpstr>Arial</vt:lpstr>
      <vt:lpstr>Calibri</vt:lpstr>
      <vt:lpstr>Calibri Light</vt:lpstr>
      <vt:lpstr>Symbol</vt:lpstr>
      <vt:lpstr>Times New Roman</vt:lpstr>
      <vt:lpstr>Office Theme</vt:lpstr>
      <vt:lpstr>A Simplified Model of the  Cost-Effectiveness of Screening:  An Open-Source Teaching and Research Tool Coded in R</vt:lpstr>
      <vt:lpstr>Conflict of Interest Declaration</vt:lpstr>
      <vt:lpstr>Background</vt:lpstr>
      <vt:lpstr>Objectives</vt:lpstr>
      <vt:lpstr>How to use the model?</vt:lpstr>
      <vt:lpstr>Model Diagram</vt:lpstr>
      <vt:lpstr>Simplifying assumptions</vt:lpstr>
      <vt:lpstr>PowerPoint Presentation</vt:lpstr>
      <vt:lpstr>Defined Intervention</vt:lpstr>
      <vt:lpstr>Model parameters</vt:lpstr>
      <vt:lpstr>Model output</vt:lpstr>
      <vt:lpstr>Model output</vt:lpstr>
      <vt:lpstr>Model output </vt:lpstr>
      <vt:lpstr>R ShinyApp</vt:lpstr>
      <vt:lpstr>Model application</vt:lpstr>
      <vt:lpstr>Model application</vt:lpstr>
      <vt:lpstr>Results: </vt:lpstr>
      <vt:lpstr>Efficient frontier (1/4)</vt:lpstr>
      <vt:lpstr>Efficient frontier (2/4)</vt:lpstr>
      <vt:lpstr>Efficient frontier (3/4)</vt:lpstr>
      <vt:lpstr>Efficient frontier (4/4)</vt:lpstr>
      <vt:lpstr>Limitations</vt:lpstr>
      <vt:lpstr>Join us!</vt:lpstr>
      <vt:lpstr>Any questions and suggestions?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 Lin</dc:creator>
  <cp:lastModifiedBy>YS Lin</cp:lastModifiedBy>
  <cp:revision>139</cp:revision>
  <dcterms:created xsi:type="dcterms:W3CDTF">2019-06-19T09:51:26Z</dcterms:created>
  <dcterms:modified xsi:type="dcterms:W3CDTF">2022-02-23T13:49:13Z</dcterms:modified>
</cp:coreProperties>
</file>