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438" r:id="rId4"/>
    <p:sldId id="301" r:id="rId5"/>
    <p:sldId id="411" r:id="rId6"/>
    <p:sldId id="259" r:id="rId7"/>
    <p:sldId id="415" r:id="rId8"/>
    <p:sldId id="260" r:id="rId9"/>
    <p:sldId id="2146846893" r:id="rId10"/>
    <p:sldId id="2146846892" r:id="rId11"/>
    <p:sldId id="429" r:id="rId12"/>
    <p:sldId id="2146846894" r:id="rId13"/>
    <p:sldId id="437" r:id="rId14"/>
    <p:sldId id="432" r:id="rId15"/>
    <p:sldId id="430" r:id="rId16"/>
    <p:sldId id="431" r:id="rId17"/>
    <p:sldId id="2146846891" r:id="rId18"/>
    <p:sldId id="433" r:id="rId19"/>
    <p:sldId id="262" r:id="rId20"/>
    <p:sldId id="2146846896" r:id="rId21"/>
    <p:sldId id="572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20D54-534D-AE4E-B4E0-942D39390847}" type="datetimeFigureOut">
              <a:rPr lang="es-AR" smtClean="0"/>
              <a:t>23/2/22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0209-3102-C34A-909B-375147388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49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19138"/>
            <a:ext cx="5200650" cy="36004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3" y="4561227"/>
            <a:ext cx="5850835" cy="4320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4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19138"/>
            <a:ext cx="5200650" cy="36004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3" y="4561227"/>
            <a:ext cx="5850835" cy="4320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19138"/>
            <a:ext cx="5200650" cy="360045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4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5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13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409" y="1118384"/>
            <a:ext cx="4611601" cy="4753028"/>
          </a:xfrm>
        </p:spPr>
        <p:txBody>
          <a:bodyPr>
            <a:normAutofit/>
          </a:bodyPr>
          <a:lstStyle>
            <a:lvl1pPr marL="184448" indent="-184448">
              <a:buClr>
                <a:schemeClr val="accent1"/>
              </a:buClr>
              <a:defRPr sz="1950"/>
            </a:lvl1pPr>
            <a:lvl2pPr marL="461764" indent="-184448">
              <a:buClr>
                <a:schemeClr val="accent1"/>
              </a:buClr>
              <a:defRPr sz="1625"/>
            </a:lvl2pPr>
            <a:lvl3pPr marL="746820" indent="-193477">
              <a:buClr>
                <a:schemeClr val="accent1"/>
              </a:buClr>
              <a:defRPr sz="1463"/>
            </a:lvl3pPr>
            <a:lvl4pPr marL="1022847" indent="-184448">
              <a:buClr>
                <a:schemeClr val="accent1"/>
              </a:buClr>
              <a:defRPr sz="1300"/>
            </a:lvl4pPr>
            <a:lvl5pPr marL="1249859" indent="-134144">
              <a:buClr>
                <a:schemeClr val="accent1"/>
              </a:buClr>
              <a:defRPr sz="1300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546" y="1129511"/>
            <a:ext cx="4578382" cy="4741902"/>
          </a:xfrm>
        </p:spPr>
        <p:txBody>
          <a:bodyPr>
            <a:normAutofit/>
          </a:bodyPr>
          <a:lstStyle>
            <a:lvl1pPr marL="184448" indent="-184448">
              <a:buClr>
                <a:schemeClr val="accent1"/>
              </a:buClr>
              <a:defRPr sz="1950"/>
            </a:lvl1pPr>
            <a:lvl2pPr marL="461764" indent="-184448">
              <a:buClr>
                <a:schemeClr val="accent1"/>
              </a:buClr>
              <a:defRPr sz="1625"/>
            </a:lvl2pPr>
            <a:lvl3pPr marL="746820" indent="-193477">
              <a:buClr>
                <a:schemeClr val="accent1"/>
              </a:buClr>
              <a:defRPr sz="1463"/>
            </a:lvl3pPr>
            <a:lvl4pPr marL="1022847" indent="-184448">
              <a:buClr>
                <a:schemeClr val="accent1"/>
              </a:buClr>
              <a:defRPr sz="1300"/>
            </a:lvl4pPr>
            <a:lvl5pPr marL="1249859" indent="-134144">
              <a:buClr>
                <a:schemeClr val="accent1"/>
              </a:buClr>
              <a:defRPr sz="1300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8"/>
          <p:cNvSpPr>
            <a:spLocks noGrp="1"/>
          </p:cNvSpPr>
          <p:nvPr userDrawn="1">
            <p:ph sz="quarter" idx="13"/>
          </p:nvPr>
        </p:nvSpPr>
        <p:spPr>
          <a:xfrm>
            <a:off x="245933" y="6352882"/>
            <a:ext cx="9395223" cy="313681"/>
          </a:xfrm>
        </p:spPr>
        <p:txBody>
          <a:bodyPr anchor="b" anchorCtr="0">
            <a:noAutofit/>
          </a:bodyPr>
          <a:lstStyle>
            <a:lvl1pPr marL="0" indent="0">
              <a:spcBef>
                <a:spcPts val="215"/>
              </a:spcBef>
              <a:buFontTx/>
              <a:buNone/>
              <a:defRPr sz="894"/>
            </a:lvl1pPr>
            <a:lvl2pPr marL="371475" indent="0">
              <a:buFontTx/>
              <a:buNone/>
              <a:defRPr sz="894"/>
            </a:lvl2pPr>
            <a:lvl3pPr marL="742950" indent="0">
              <a:buFontTx/>
              <a:buNone/>
              <a:defRPr sz="894"/>
            </a:lvl3pPr>
            <a:lvl4pPr marL="1114425" indent="0">
              <a:buFontTx/>
              <a:buNone/>
              <a:defRPr sz="894"/>
            </a:lvl4pPr>
            <a:lvl5pPr marL="1485900" indent="0">
              <a:buFontTx/>
              <a:buNone/>
              <a:defRPr sz="894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261408" y="6266614"/>
            <a:ext cx="2311400" cy="413566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66B896-117A-C347-A486-C8F5530CBB57}" type="slidenum">
              <a:rPr lang="en-US" sz="813" smtClean="0"/>
              <a:pPr/>
              <a:t>‹Nº›</a:t>
            </a:fld>
            <a:endParaRPr lang="en-US" sz="813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30" y="133354"/>
            <a:ext cx="9385102" cy="921727"/>
          </a:xfrm>
        </p:spPr>
        <p:txBody>
          <a:bodyPr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0708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B896-117A-C347-A486-C8F5530CBB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10" y="1129510"/>
            <a:ext cx="9383183" cy="4709816"/>
          </a:xfrm>
        </p:spPr>
        <p:txBody>
          <a:bodyPr/>
          <a:lstStyle>
            <a:lvl1pPr marL="184448" indent="-184448">
              <a:buClr>
                <a:schemeClr val="accent1"/>
              </a:buClr>
              <a:defRPr/>
            </a:lvl1pPr>
            <a:lvl2pPr marL="461764" indent="-184448">
              <a:buClr>
                <a:schemeClr val="accent1"/>
              </a:buClr>
              <a:defRPr/>
            </a:lvl2pPr>
            <a:lvl3pPr marL="696516" indent="-143173">
              <a:buClr>
                <a:schemeClr val="accent1"/>
              </a:buClr>
              <a:defRPr/>
            </a:lvl3pPr>
            <a:lvl4pPr marL="1022847" indent="-184448">
              <a:buClr>
                <a:schemeClr val="accent1"/>
              </a:buClr>
              <a:defRPr/>
            </a:lvl4pPr>
            <a:lvl5pPr marL="1300163" indent="-1844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245931" y="6359981"/>
            <a:ext cx="8445678" cy="31432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215"/>
              </a:spcBef>
              <a:buFontTx/>
              <a:buNone/>
              <a:defRPr sz="894"/>
            </a:lvl1pPr>
            <a:lvl2pPr marL="371475" indent="0">
              <a:buFontTx/>
              <a:buNone/>
              <a:defRPr sz="894"/>
            </a:lvl2pPr>
            <a:lvl3pPr marL="742950" indent="0">
              <a:buFontTx/>
              <a:buNone/>
              <a:defRPr sz="894"/>
            </a:lvl3pPr>
            <a:lvl4pPr marL="1114425" indent="0">
              <a:buFontTx/>
              <a:buNone/>
              <a:defRPr sz="894"/>
            </a:lvl4pPr>
            <a:lvl5pPr marL="1485900" indent="0">
              <a:buFontTx/>
              <a:buNone/>
              <a:defRPr sz="894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261408" y="6266614"/>
            <a:ext cx="2311400" cy="413566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66B896-117A-C347-A486-C8F5530CBB57}" type="slidenum">
              <a:rPr lang="en-US" sz="813" smtClean="0"/>
              <a:pPr/>
              <a:t>‹Nº›</a:t>
            </a:fld>
            <a:endParaRPr lang="en-US" sz="813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4530" y="133354"/>
            <a:ext cx="9385102" cy="921727"/>
          </a:xfrm>
        </p:spPr>
        <p:txBody>
          <a:bodyPr anchor="ctr">
            <a:noAutofit/>
          </a:bodyPr>
          <a:lstStyle>
            <a:lvl1pPr>
              <a:defRPr sz="22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0708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B896-117A-C347-A486-C8F5530CBB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3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4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4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0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51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6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69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A9DB-9C0D-BF45-8A0F-CF24453CE2B6}" type="datetimeFigureOut">
              <a:rPr lang="es-AR" smtClean="0"/>
              <a:t>23/2/22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F53D-6674-0140-8098-4403FDA53B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5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cs.org.ar/ai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mailto:apalacios@iecs.org.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1964-8C5C-764A-B6E8-9FE09565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50" y="2767075"/>
            <a:ext cx="8223499" cy="1267272"/>
          </a:xfrm>
        </p:spPr>
        <p:txBody>
          <a:bodyPr>
            <a:noAutofit/>
          </a:bodyPr>
          <a:lstStyle/>
          <a:p>
            <a:r>
              <a:rPr lang="es-AR" sz="4800" b="1" dirty="0">
                <a:solidFill>
                  <a:srgbClr val="0070C0"/>
                </a:solidFill>
                <a:latin typeface="+mn-lt"/>
              </a:rPr>
              <a:t>Informing budget impact analysis in health using R/Shiny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9BC6E-D652-A34C-B95D-94B1ACBB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4782508"/>
            <a:ext cx="7864653" cy="1345307"/>
          </a:xfrm>
        </p:spPr>
        <p:txBody>
          <a:bodyPr>
            <a:normAutofit/>
          </a:bodyPr>
          <a:lstStyle/>
          <a:p>
            <a:pPr algn="l"/>
            <a:r>
              <a:rPr lang="es-AR" sz="1800" b="1" dirty="0"/>
              <a:t>MSc. Alfredo Palacios</a:t>
            </a:r>
          </a:p>
          <a:p>
            <a:pPr algn="l">
              <a:lnSpc>
                <a:spcPct val="100000"/>
              </a:lnSpc>
              <a:spcBef>
                <a:spcPts val="325"/>
              </a:spcBef>
            </a:pPr>
            <a:r>
              <a:rPr lang="es-AR" sz="1600" dirty="0"/>
              <a:t>Coordinator of Health Economics, Institute for Clinical Effectiveness and Health Policy (IECS)</a:t>
            </a:r>
          </a:p>
          <a:p>
            <a:pPr algn="l">
              <a:lnSpc>
                <a:spcPct val="100000"/>
              </a:lnSpc>
              <a:spcBef>
                <a:spcPts val="325"/>
              </a:spcBef>
            </a:pPr>
            <a:r>
              <a:rPr lang="es-AR" sz="1600" dirty="0"/>
              <a:t>Associate Professor, Department of Economics, University of Buenos Aires (UBA)</a:t>
            </a:r>
          </a:p>
          <a:p>
            <a:pPr algn="l">
              <a:lnSpc>
                <a:spcPct val="100000"/>
              </a:lnSpc>
              <a:spcBef>
                <a:spcPts val="325"/>
              </a:spcBef>
            </a:pPr>
            <a:r>
              <a:rPr lang="es-AR" sz="1600" dirty="0"/>
              <a:t>apalacios@iecs.org.ar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DFAAE4-C31E-E645-BD2E-22FD4D68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39" y="908902"/>
            <a:ext cx="2794840" cy="9316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6C7AE0-1E68-044D-B4CE-F77DC712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95" y="878079"/>
            <a:ext cx="1058643" cy="10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B1A95-3075-2D45-AABB-F859EED1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00" y="2300638"/>
            <a:ext cx="8543925" cy="3197638"/>
          </a:xfrm>
        </p:spPr>
        <p:txBody>
          <a:bodyPr>
            <a:normAutofit/>
          </a:bodyPr>
          <a:lstStyle/>
          <a:p>
            <a:r>
              <a:rPr lang="es-AR" dirty="0"/>
              <a:t>Own development of IECS</a:t>
            </a:r>
          </a:p>
          <a:p>
            <a:r>
              <a:rPr lang="es-AR" dirty="0"/>
              <a:t>Developed in R/Shiny</a:t>
            </a:r>
          </a:p>
          <a:p>
            <a:r>
              <a:rPr lang="es-AR" dirty="0"/>
              <a:t>Free for academic purposes (not for commercial use)</a:t>
            </a:r>
          </a:p>
          <a:p>
            <a:r>
              <a:rPr lang="es-AR" dirty="0"/>
              <a:t>Link: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https://www.iecs.org.ar/aip/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Enter the following password (all capitalized): </a:t>
            </a:r>
            <a:r>
              <a:rPr lang="es-AR" dirty="0"/>
              <a:t>IECS2024</a:t>
            </a:r>
          </a:p>
          <a:p>
            <a:r>
              <a:rPr lang="en-US" dirty="0"/>
              <a:t>At the moment only available in Spanish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801466-9E31-3A48-9B88-DCBE6D31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949850" cy="1325563"/>
          </a:xfrm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The IECS budget impact model</a:t>
            </a:r>
          </a:p>
        </p:txBody>
      </p:sp>
    </p:spTree>
    <p:extLst>
      <p:ext uri="{BB962C8B-B14F-4D97-AF65-F5344CB8AC3E}">
        <p14:creationId xmlns:p14="http://schemas.microsoft.com/office/powerpoint/2010/main" val="27166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60449" y="2968136"/>
            <a:ext cx="9385102" cy="921727"/>
          </a:xfrm>
        </p:spPr>
        <p:txBody>
          <a:bodyPr/>
          <a:lstStyle/>
          <a:p>
            <a:pPr algn="ctr"/>
            <a:r>
              <a:rPr lang="en-US" sz="4000" b="1" i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93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188182-7804-8048-8D1A-2EED55B6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30" y="1589996"/>
            <a:ext cx="7464141" cy="43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54529" y="328563"/>
            <a:ext cx="9385102" cy="92172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Target population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2EF150-B222-204D-84F5-15412DF3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42" y="1716087"/>
            <a:ext cx="7570277" cy="42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60449" y="318289"/>
            <a:ext cx="9385102" cy="92172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Diffusion rate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5835CF-DC1E-844D-98B1-309EFCF6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41" y="1673338"/>
            <a:ext cx="7419919" cy="42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60449" y="400296"/>
            <a:ext cx="9385102" cy="92172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Costs of the actual technology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C4B7B4-93EA-3340-BB86-E5F21911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41" y="1717562"/>
            <a:ext cx="7419918" cy="42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817652" y="500896"/>
            <a:ext cx="8270696" cy="748903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Costs of the new technology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2C5FD-05A0-BD40-AEFC-020FF81E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70" y="1682184"/>
            <a:ext cx="7456660" cy="43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60449" y="416416"/>
            <a:ext cx="9385102" cy="92172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Inflation rate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9998AE-2BF6-2746-AFDB-4CAD0EA4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2" y="1691027"/>
            <a:ext cx="7437977" cy="42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60449" y="451852"/>
            <a:ext cx="9385102" cy="92172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Interface of the Web-based BIA model: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FCCC74-436B-3341-B045-E0FECD0D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89" y="1587104"/>
            <a:ext cx="6197622" cy="45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6051-03B6-0D4C-B892-1339717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72D3-29CB-8F40-8700-24B1A383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07" y="2330149"/>
            <a:ext cx="8543925" cy="3454201"/>
          </a:xfrm>
        </p:spPr>
        <p:txBody>
          <a:bodyPr>
            <a:normAutofit/>
          </a:bodyPr>
          <a:lstStyle/>
          <a:p>
            <a:r>
              <a:rPr lang="es-AR" dirty="0"/>
              <a:t>BIA is increasingly relevant in Latin American countries</a:t>
            </a:r>
          </a:p>
          <a:p>
            <a:r>
              <a:rPr lang="es-AR" dirty="0"/>
              <a:t>Challenges for conducting BIA: our healthcare systems are fragmented and decentralized (hundreds of third party-payers)</a:t>
            </a:r>
          </a:p>
          <a:p>
            <a:r>
              <a:rPr lang="es-AR" dirty="0"/>
              <a:t>R could be useful (and flexible) to inform budget impact and coverage decision in health and healthcare</a:t>
            </a:r>
          </a:p>
        </p:txBody>
      </p:sp>
    </p:spTree>
    <p:extLst>
      <p:ext uri="{BB962C8B-B14F-4D97-AF65-F5344CB8AC3E}">
        <p14:creationId xmlns:p14="http://schemas.microsoft.com/office/powerpoint/2010/main" val="15086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20085-66FC-B94B-B5FA-463C03AA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76780-E5DF-8049-A30B-34FCFCDD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04" y="2219219"/>
            <a:ext cx="8543925" cy="3575406"/>
          </a:xfrm>
        </p:spPr>
        <p:txBody>
          <a:bodyPr>
            <a:normAutofit/>
          </a:bodyPr>
          <a:lstStyle/>
          <a:p>
            <a:r>
              <a:rPr lang="es-AR" dirty="0"/>
              <a:t>What is budget impact analysis (BIA) in health?</a:t>
            </a:r>
          </a:p>
          <a:p>
            <a:r>
              <a:rPr lang="es-AR" dirty="0"/>
              <a:t>Challenges conducting BIAs in Latin America</a:t>
            </a:r>
          </a:p>
          <a:p>
            <a:r>
              <a:rPr lang="es-AR" dirty="0"/>
              <a:t>BIA Dashboard: Power BI vs. Excel vs. R</a:t>
            </a:r>
          </a:p>
          <a:p>
            <a:r>
              <a:rPr lang="es-AR" dirty="0"/>
              <a:t>The IECS BIA Model in R/Shiny</a:t>
            </a:r>
          </a:p>
          <a:p>
            <a:r>
              <a:rPr lang="es-AR" dirty="0"/>
              <a:t>Demo</a:t>
            </a:r>
          </a:p>
          <a:p>
            <a:r>
              <a:rPr lang="es-AR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2290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6051-03B6-0D4C-B892-1339717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Next 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72D3-29CB-8F40-8700-24B1A383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07" y="2330149"/>
            <a:ext cx="8543925" cy="3454201"/>
          </a:xfrm>
        </p:spPr>
        <p:txBody>
          <a:bodyPr>
            <a:normAutofit/>
          </a:bodyPr>
          <a:lstStyle/>
          <a:p>
            <a:r>
              <a:rPr lang="es-AR" dirty="0"/>
              <a:t>More languages</a:t>
            </a:r>
          </a:p>
          <a:p>
            <a:r>
              <a:rPr lang="es-AR" dirty="0"/>
              <a:t>More than one comparator</a:t>
            </a:r>
          </a:p>
          <a:p>
            <a:r>
              <a:rPr lang="es-AR" dirty="0"/>
              <a:t>Deterministic sensitivity analysis</a:t>
            </a:r>
          </a:p>
          <a:p>
            <a:r>
              <a:rPr lang="es-AR" dirty="0"/>
              <a:t>High budget impact thresholds</a:t>
            </a:r>
          </a:p>
          <a:p>
            <a:r>
              <a:rPr lang="es-AR" dirty="0"/>
              <a:t>Report in .doc or .pdf</a:t>
            </a:r>
          </a:p>
        </p:txBody>
      </p:sp>
    </p:spTree>
    <p:extLst>
      <p:ext uri="{BB962C8B-B14F-4D97-AF65-F5344CB8AC3E}">
        <p14:creationId xmlns:p14="http://schemas.microsoft.com/office/powerpoint/2010/main" val="207201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44043" y="902107"/>
            <a:ext cx="5183372" cy="4855091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s-ES_tradnl" sz="4000" b="1" i="1" dirty="0" err="1">
                <a:solidFill>
                  <a:srgbClr val="0070C0"/>
                </a:solidFill>
                <a:ea typeface="+mj-ea"/>
                <a:cs typeface="+mj-cs"/>
              </a:rPr>
              <a:t>Thank</a:t>
            </a:r>
            <a:r>
              <a:rPr lang="es-ES_tradnl" sz="4000" b="1" i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s-ES_tradnl" sz="4000" b="1" i="1" dirty="0" err="1">
                <a:solidFill>
                  <a:srgbClr val="0070C0"/>
                </a:solidFill>
                <a:ea typeface="+mj-ea"/>
                <a:cs typeface="+mj-cs"/>
              </a:rPr>
              <a:t>you</a:t>
            </a:r>
            <a:r>
              <a:rPr lang="es-ES_tradnl" sz="4000" b="1" i="1" dirty="0">
                <a:solidFill>
                  <a:srgbClr val="0070C0"/>
                </a:solidFill>
                <a:ea typeface="+mj-ea"/>
                <a:cs typeface="+mj-cs"/>
              </a:rPr>
              <a:t>!</a:t>
            </a:r>
          </a:p>
          <a:p>
            <a:pPr marL="0" indent="0">
              <a:buNone/>
            </a:pPr>
            <a:endParaRPr lang="es-ES_tradnl" sz="4000" i="1" dirty="0"/>
          </a:p>
          <a:p>
            <a:pPr marL="0" indent="0">
              <a:buNone/>
            </a:pPr>
            <a:r>
              <a:rPr lang="es-ES_tradnl" sz="1800" dirty="0"/>
              <a:t> </a:t>
            </a:r>
            <a:r>
              <a:rPr lang="es-ES_tradnl" sz="1800" dirty="0" err="1"/>
              <a:t>Contact</a:t>
            </a:r>
            <a:r>
              <a:rPr lang="es-ES_tradnl" sz="1800" dirty="0"/>
              <a:t> </a:t>
            </a:r>
            <a:r>
              <a:rPr lang="es-ES_tradnl" sz="1800" dirty="0" err="1"/>
              <a:t>details</a:t>
            </a:r>
            <a:r>
              <a:rPr lang="es-ES_tradnl" sz="1800" dirty="0"/>
              <a:t>: </a:t>
            </a:r>
          </a:p>
          <a:p>
            <a:pPr marL="0" indent="0">
              <a:buNone/>
            </a:pPr>
            <a:r>
              <a:rPr lang="es-ES_tradnl" sz="1800" dirty="0"/>
              <a:t>        </a:t>
            </a:r>
            <a:r>
              <a:rPr lang="es-ES_tradnl" sz="1800" dirty="0">
                <a:hlinkClick r:id="rId2"/>
              </a:rPr>
              <a:t>apalacios@iecs.org.ar</a:t>
            </a:r>
            <a:endParaRPr lang="es-ES_tradnl" sz="1800" dirty="0"/>
          </a:p>
          <a:p>
            <a:pPr marL="0" indent="0">
              <a:buNone/>
            </a:pPr>
            <a:r>
              <a:rPr lang="es-ES_tradnl" sz="1800" dirty="0"/>
              <a:t>        alfredopalacios13</a:t>
            </a:r>
          </a:p>
          <a:p>
            <a:pPr marL="0" indent="0">
              <a:buNone/>
            </a:pPr>
            <a:r>
              <a:rPr lang="es-ES_tradnl" sz="1800" b="1" dirty="0">
                <a:solidFill>
                  <a:schemeClr val="accent5"/>
                </a:solidFill>
              </a:rPr>
              <a:t>        </a:t>
            </a:r>
            <a:r>
              <a:rPr lang="es-ES_tradnl" sz="1800" dirty="0"/>
              <a:t>AlfrePalacios13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D8AE7-69E2-BE4A-A5D1-58A871F6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00537" y="3656319"/>
            <a:ext cx="292379" cy="3023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D75E1D-9676-3B45-8D3C-C72B18ED4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43" b="2823"/>
          <a:stretch/>
        </p:blipFill>
        <p:spPr>
          <a:xfrm>
            <a:off x="2500537" y="4393284"/>
            <a:ext cx="292378" cy="297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2C0EC4-11C4-9641-84D9-C65C06927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57" b="14115"/>
          <a:stretch/>
        </p:blipFill>
        <p:spPr>
          <a:xfrm>
            <a:off x="2502370" y="4026002"/>
            <a:ext cx="290545" cy="2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AAD70F7-8AE1-B741-A244-DD89E5BD066E}"/>
              </a:ext>
            </a:extLst>
          </p:cNvPr>
          <p:cNvSpPr txBox="1"/>
          <p:nvPr/>
        </p:nvSpPr>
        <p:spPr>
          <a:xfrm>
            <a:off x="1483146" y="2202953"/>
            <a:ext cx="6253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/>
              <a:t>Barriers that must overcome new health technologies before reaching the patient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B7EF9C7-8A4B-3B44-9027-57C503E6C8EA}"/>
              </a:ext>
            </a:extLst>
          </p:cNvPr>
          <p:cNvGrpSpPr/>
          <p:nvPr/>
        </p:nvGrpSpPr>
        <p:grpSpPr>
          <a:xfrm>
            <a:off x="1444129" y="3480992"/>
            <a:ext cx="4355168" cy="2530917"/>
            <a:chOff x="1777389" y="2860744"/>
            <a:chExt cx="5360207" cy="3114974"/>
          </a:xfrm>
        </p:grpSpPr>
        <p:pic>
          <p:nvPicPr>
            <p:cNvPr id="8" name="Shape 102">
              <a:extLst>
                <a:ext uri="{FF2B5EF4-FFF2-40B4-BE49-F238E27FC236}">
                  <a16:creationId xmlns:a16="http://schemas.microsoft.com/office/drawing/2014/main" id="{9218103D-2FF4-1B4B-9E9C-71833FE411A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43759" r="86038" b="14182"/>
            <a:stretch/>
          </p:blipFill>
          <p:spPr>
            <a:xfrm>
              <a:off x="1896174" y="3338490"/>
              <a:ext cx="1439395" cy="1771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102">
              <a:extLst>
                <a:ext uri="{FF2B5EF4-FFF2-40B4-BE49-F238E27FC236}">
                  <a16:creationId xmlns:a16="http://schemas.microsoft.com/office/drawing/2014/main" id="{9A63A896-06E7-8A47-AE3C-925F567350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43759" r="86038" b="14182"/>
            <a:stretch/>
          </p:blipFill>
          <p:spPr>
            <a:xfrm>
              <a:off x="3646074" y="3059846"/>
              <a:ext cx="1439395" cy="1771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2">
              <a:extLst>
                <a:ext uri="{FF2B5EF4-FFF2-40B4-BE49-F238E27FC236}">
                  <a16:creationId xmlns:a16="http://schemas.microsoft.com/office/drawing/2014/main" id="{4F6AB3D5-1F5D-764B-A7DC-7D0FD9B8CC8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43759" r="86038" b="14182"/>
            <a:stretch/>
          </p:blipFill>
          <p:spPr>
            <a:xfrm>
              <a:off x="5439696" y="2860744"/>
              <a:ext cx="1439395" cy="1771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EDDC556-6969-A04D-B0CC-B31F426BDF14}"/>
                </a:ext>
              </a:extLst>
            </p:cNvPr>
            <p:cNvSpPr txBox="1"/>
            <p:nvPr/>
          </p:nvSpPr>
          <p:spPr>
            <a:xfrm>
              <a:off x="1777389" y="5184811"/>
              <a:ext cx="1676964" cy="79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300" b="1" dirty="0">
                  <a:solidFill>
                    <a:srgbClr val="0070C0"/>
                  </a:solidFill>
                </a:rPr>
                <a:t>Security</a:t>
              </a:r>
            </a:p>
            <a:p>
              <a:pPr algn="ctr"/>
              <a:r>
                <a:rPr lang="es-AR" sz="1138" dirty="0"/>
                <a:t>Phase I and II clinical studies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84E1C77-7700-1147-AD96-4B6CBAF4D940}"/>
                </a:ext>
              </a:extLst>
            </p:cNvPr>
            <p:cNvSpPr txBox="1"/>
            <p:nvPr/>
          </p:nvSpPr>
          <p:spPr>
            <a:xfrm>
              <a:off x="3531152" y="4888547"/>
              <a:ext cx="1631116" cy="79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300" b="1" dirty="0">
                  <a:solidFill>
                    <a:srgbClr val="0070C0"/>
                  </a:solidFill>
                </a:rPr>
                <a:t>Efficacy</a:t>
              </a:r>
            </a:p>
            <a:p>
              <a:pPr algn="ctr"/>
              <a:r>
                <a:rPr lang="es-AR" sz="1138" dirty="0"/>
                <a:t>Phase III clinical trials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7FAED0B-4466-FF4C-A7E0-5F6B7AE46A63}"/>
                </a:ext>
              </a:extLst>
            </p:cNvPr>
            <p:cNvSpPr txBox="1"/>
            <p:nvPr/>
          </p:nvSpPr>
          <p:spPr>
            <a:xfrm>
              <a:off x="5168485" y="4673104"/>
              <a:ext cx="1969111" cy="10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300" b="1" dirty="0">
                  <a:solidFill>
                    <a:srgbClr val="0070C0"/>
                  </a:solidFill>
                </a:rPr>
                <a:t>Effectiveness</a:t>
              </a:r>
            </a:p>
            <a:p>
              <a:pPr algn="ctr"/>
              <a:r>
                <a:rPr lang="es-AR" sz="1138" dirty="0"/>
                <a:t>Observational studies</a:t>
              </a:r>
            </a:p>
            <a:p>
              <a:pPr algn="ctr"/>
              <a:r>
                <a:rPr lang="es-AR" sz="1138" dirty="0"/>
                <a:t>Programmatic clinical studies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545A1E6-A593-AF44-B0B3-FEDFA0A23A75}"/>
              </a:ext>
            </a:extLst>
          </p:cNvPr>
          <p:cNvGrpSpPr/>
          <p:nvPr/>
        </p:nvGrpSpPr>
        <p:grpSpPr>
          <a:xfrm>
            <a:off x="5748171" y="3224247"/>
            <a:ext cx="1427942" cy="2161358"/>
            <a:chOff x="5550671" y="2218932"/>
            <a:chExt cx="1757467" cy="2660133"/>
          </a:xfrm>
        </p:grpSpPr>
        <p:pic>
          <p:nvPicPr>
            <p:cNvPr id="15" name="Shape 102">
              <a:extLst>
                <a:ext uri="{FF2B5EF4-FFF2-40B4-BE49-F238E27FC236}">
                  <a16:creationId xmlns:a16="http://schemas.microsoft.com/office/drawing/2014/main" id="{1B797D64-F0C7-254A-8E41-806A4BF8539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0347" t="13633" r="26329" b="44113"/>
            <a:stretch/>
          </p:blipFill>
          <p:spPr>
            <a:xfrm>
              <a:off x="5709317" y="2218932"/>
              <a:ext cx="1373593" cy="177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AF89B43-9A9A-7D4F-B87C-2CC99FFC1360}"/>
                </a:ext>
              </a:extLst>
            </p:cNvPr>
            <p:cNvSpPr txBox="1"/>
            <p:nvPr/>
          </p:nvSpPr>
          <p:spPr>
            <a:xfrm>
              <a:off x="5550671" y="4088158"/>
              <a:ext cx="1757467" cy="79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300" b="1" dirty="0">
                  <a:solidFill>
                    <a:srgbClr val="0070C0"/>
                  </a:solidFill>
                </a:rPr>
                <a:t>Efficiency</a:t>
              </a:r>
            </a:p>
            <a:p>
              <a:pPr algn="ctr"/>
              <a:r>
                <a:rPr lang="es-AR" sz="1138" dirty="0"/>
                <a:t>Cost-effectiveness</a:t>
              </a:r>
            </a:p>
            <a:p>
              <a:pPr algn="ctr"/>
              <a:r>
                <a:rPr lang="es-AR" sz="1138" dirty="0"/>
                <a:t>Cost-utility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8FA339-1839-4A47-ABE7-B7BA5A72A050}"/>
              </a:ext>
            </a:extLst>
          </p:cNvPr>
          <p:cNvGrpSpPr/>
          <p:nvPr/>
        </p:nvGrpSpPr>
        <p:grpSpPr>
          <a:xfrm>
            <a:off x="7219835" y="3017620"/>
            <a:ext cx="1244943" cy="2038576"/>
            <a:chOff x="7361949" y="1964622"/>
            <a:chExt cx="1532238" cy="2509017"/>
          </a:xfrm>
        </p:grpSpPr>
        <p:pic>
          <p:nvPicPr>
            <p:cNvPr id="18" name="Shape 102">
              <a:extLst>
                <a:ext uri="{FF2B5EF4-FFF2-40B4-BE49-F238E27FC236}">
                  <a16:creationId xmlns:a16="http://schemas.microsoft.com/office/drawing/2014/main" id="{DA10D8B3-B9B0-7947-8AC7-3B4233A203A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0347" t="13633" r="26329" b="44113"/>
            <a:stretch/>
          </p:blipFill>
          <p:spPr>
            <a:xfrm>
              <a:off x="7441272" y="1964622"/>
              <a:ext cx="1373593" cy="177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FB70D0F-C617-1346-86F2-1029B563DFB2}"/>
                </a:ext>
              </a:extLst>
            </p:cNvPr>
            <p:cNvSpPr txBox="1"/>
            <p:nvPr/>
          </p:nvSpPr>
          <p:spPr>
            <a:xfrm>
              <a:off x="7361949" y="3898255"/>
              <a:ext cx="1532238" cy="57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300" b="1" dirty="0">
                  <a:solidFill>
                    <a:srgbClr val="0070C0"/>
                  </a:solidFill>
                </a:rPr>
                <a:t>Affordability</a:t>
              </a:r>
            </a:p>
            <a:p>
              <a:pPr algn="ctr"/>
              <a:r>
                <a:rPr lang="es-AR" sz="1138" dirty="0"/>
                <a:t>Budget impact</a:t>
              </a:r>
            </a:p>
          </p:txBody>
        </p:sp>
      </p:grp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11B8352-C04E-F24B-A732-B12A8CD14A2D}"/>
              </a:ext>
            </a:extLst>
          </p:cNvPr>
          <p:cNvCxnSpPr>
            <a:cxnSpLocks/>
          </p:cNvCxnSpPr>
          <p:nvPr/>
        </p:nvCxnSpPr>
        <p:spPr>
          <a:xfrm flipV="1">
            <a:off x="7842306" y="5202121"/>
            <a:ext cx="0" cy="35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D94DA3DC-AA55-3945-A526-D32809879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434" y="625243"/>
            <a:ext cx="8063132" cy="106941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budget impact analysis (BIA) in health?</a:t>
            </a:r>
          </a:p>
        </p:txBody>
      </p:sp>
    </p:spTree>
    <p:extLst>
      <p:ext uri="{BB962C8B-B14F-4D97-AF65-F5344CB8AC3E}">
        <p14:creationId xmlns:p14="http://schemas.microsoft.com/office/powerpoint/2010/main" val="37627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1090085" y="2651137"/>
            <a:ext cx="7725830" cy="3488571"/>
          </a:xfrm>
        </p:spPr>
        <p:txBody>
          <a:bodyPr>
            <a:normAutofit/>
          </a:bodyPr>
          <a:lstStyle/>
          <a:p>
            <a:r>
              <a:rPr lang="en-US" dirty="0"/>
              <a:t>A BIA </a:t>
            </a:r>
            <a:r>
              <a:rPr lang="en-US" dirty="0">
                <a:solidFill>
                  <a:srgbClr val="FF0000"/>
                </a:solidFill>
              </a:rPr>
              <a:t>estimates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financial consequences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adoption and diffusion </a:t>
            </a:r>
            <a:r>
              <a:rPr lang="en-US" dirty="0"/>
              <a:t>of a new </a:t>
            </a:r>
            <a:r>
              <a:rPr lang="en-US" dirty="0">
                <a:solidFill>
                  <a:srgbClr val="FF0000"/>
                </a:solidFill>
              </a:rPr>
              <a:t>healthcare intervention </a:t>
            </a:r>
            <a:r>
              <a:rPr lang="en-US" dirty="0"/>
              <a:t>within a </a:t>
            </a:r>
            <a:r>
              <a:rPr lang="en-US" dirty="0">
                <a:solidFill>
                  <a:srgbClr val="FF0000"/>
                </a:solidFill>
              </a:rPr>
              <a:t>specific healthcare setting or system</a:t>
            </a:r>
            <a:r>
              <a:rPr lang="en-US" dirty="0"/>
              <a:t> context given inevitable resource constraints (</a:t>
            </a:r>
            <a:r>
              <a:rPr lang="en-US" dirty="0" err="1"/>
              <a:t>Mauskopf</a:t>
            </a:r>
            <a:r>
              <a:rPr lang="en-US" dirty="0"/>
              <a:t> et al., 2007).</a:t>
            </a:r>
          </a:p>
          <a:p>
            <a:r>
              <a:rPr lang="en-US" dirty="0"/>
              <a:t>The BIA is an essential part of a comprehensive economic assessment of healthcare technologies.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4A351A7-7BC5-134E-904E-C61E6C71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434" y="255379"/>
            <a:ext cx="8063132" cy="180973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What is budget impact analysis (BIA) in health?</a:t>
            </a:r>
          </a:p>
        </p:txBody>
      </p:sp>
    </p:spTree>
    <p:extLst>
      <p:ext uri="{BB962C8B-B14F-4D97-AF65-F5344CB8AC3E}">
        <p14:creationId xmlns:p14="http://schemas.microsoft.com/office/powerpoint/2010/main" val="30044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1145017" y="1867729"/>
            <a:ext cx="7839549" cy="3583169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BIA is increasingly required, sometimes with a CEA, prior to formulary approval or reimbursement.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Brazil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Chile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Colombia</a:t>
            </a:r>
            <a:r>
              <a:rPr lang="en-US" dirty="0"/>
              <a:t> published BIA guidelines with local recommendations. </a:t>
            </a:r>
          </a:p>
          <a:p>
            <a:pPr eaLnBrk="1" hangingPunct="1"/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Uruguay</a:t>
            </a:r>
            <a:r>
              <a:rPr lang="en-US" dirty="0"/>
              <a:t>, the National Resources Fund establishes that no drug can enter its lists before complying with certain conditions, including BIA.</a:t>
            </a:r>
          </a:p>
          <a:p>
            <a:pPr eaLnBrk="1" hangingPunct="1"/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Argentina</a:t>
            </a:r>
            <a:r>
              <a:rPr lang="en-US" dirty="0"/>
              <a:t>, the Superintendency of Health Services incorporated the requirement of BIA for requests for new additions in the benefits package.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5CE5229-D516-CF45-AEF8-A3BF6CBF01FC}"/>
              </a:ext>
            </a:extLst>
          </p:cNvPr>
          <p:cNvSpPr txBox="1">
            <a:spLocks noChangeArrowheads="1"/>
          </p:cNvSpPr>
          <p:nvPr/>
        </p:nvSpPr>
        <p:spPr>
          <a:xfrm>
            <a:off x="921434" y="564179"/>
            <a:ext cx="8063132" cy="748903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</a:rPr>
              <a:t>Relevance of BIA in Latin America</a:t>
            </a:r>
          </a:p>
        </p:txBody>
      </p:sp>
    </p:spTree>
    <p:extLst>
      <p:ext uri="{BB962C8B-B14F-4D97-AF65-F5344CB8AC3E}">
        <p14:creationId xmlns:p14="http://schemas.microsoft.com/office/powerpoint/2010/main" val="159035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6288A-E993-DF42-A48F-0A746842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424502"/>
            <a:ext cx="8543925" cy="1325563"/>
          </a:xfrm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Challenges condunting BIAs in Latin America</a:t>
            </a:r>
            <a:endParaRPr lang="es-A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318D80A-08B2-5C4C-B666-3AF9478FF811}"/>
              </a:ext>
            </a:extLst>
          </p:cNvPr>
          <p:cNvGrpSpPr/>
          <p:nvPr/>
        </p:nvGrpSpPr>
        <p:grpSpPr>
          <a:xfrm>
            <a:off x="1895910" y="2070061"/>
            <a:ext cx="6114180" cy="4259488"/>
            <a:chOff x="2198547" y="2093811"/>
            <a:chExt cx="5334340" cy="3614695"/>
          </a:xfrm>
        </p:grpSpPr>
        <p:pic>
          <p:nvPicPr>
            <p:cNvPr id="4" name="Marcador de contenido 5">
              <a:extLst>
                <a:ext uri="{FF2B5EF4-FFF2-40B4-BE49-F238E27FC236}">
                  <a16:creationId xmlns:a16="http://schemas.microsoft.com/office/drawing/2014/main" id="{CF97E1B6-2D65-0748-8581-03C52142B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55"/>
            <a:stretch/>
          </p:blipFill>
          <p:spPr>
            <a:xfrm>
              <a:off x="2198547" y="2093811"/>
              <a:ext cx="5334340" cy="3614695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223737B-A707-C240-BE95-990F2C9A3F35}"/>
                </a:ext>
              </a:extLst>
            </p:cNvPr>
            <p:cNvSpPr txBox="1"/>
            <p:nvPr/>
          </p:nvSpPr>
          <p:spPr>
            <a:xfrm>
              <a:off x="5112202" y="4045691"/>
              <a:ext cx="2343831" cy="8666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s-AR" sz="1950" b="1" dirty="0">
                  <a:solidFill>
                    <a:srgbClr val="0070C0"/>
                  </a:solidFill>
                </a:rPr>
                <a:t>WELCOME TO THE HEALTHCARE SYSTEM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A26DD94-D347-214A-847F-B57632D7CD47}"/>
                </a:ext>
              </a:extLst>
            </p:cNvPr>
            <p:cNvSpPr txBox="1"/>
            <p:nvPr/>
          </p:nvSpPr>
          <p:spPr>
            <a:xfrm>
              <a:off x="5324473" y="5143956"/>
              <a:ext cx="1919288" cy="3174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AR" sz="1463" b="1" dirty="0">
                  <a:solidFill>
                    <a:srgbClr val="FF0000"/>
                  </a:solidFill>
                </a:rPr>
                <a:t>Come in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7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756" y="2087213"/>
            <a:ext cx="7675233" cy="423280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In general, in Latin American countries, health care financing is </a:t>
            </a:r>
            <a:r>
              <a:rPr lang="en-US" dirty="0">
                <a:solidFill>
                  <a:srgbClr val="FF0000"/>
                </a:solidFill>
              </a:rPr>
              <a:t>fragmented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decentralized.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In Argentina: Multiple subsectors and budget holders (with different healthcare costs)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Public sector budget holders: 1 national, 24 provincial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Social security budget holders: ~ 300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Private sector budget holders: &gt;70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FF0000"/>
                </a:solidFill>
              </a:rPr>
              <a:t>BIAs must be </a:t>
            </a:r>
            <a:r>
              <a:rPr lang="en-US" sz="2800" u="sng" dirty="0">
                <a:solidFill>
                  <a:srgbClr val="FF0000"/>
                </a:solidFill>
              </a:rPr>
              <a:t>specific</a:t>
            </a:r>
            <a:r>
              <a:rPr lang="en-US" sz="2800" dirty="0">
                <a:solidFill>
                  <a:srgbClr val="FF0000"/>
                </a:solidFill>
              </a:rPr>
              <a:t> to a health budget holder </a:t>
            </a:r>
            <a:r>
              <a:rPr lang="en-US" sz="2800" dirty="0"/>
              <a:t>/ subsector.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ED62079-7A04-6B4F-872D-450F3634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537978"/>
            <a:ext cx="8543925" cy="1077020"/>
          </a:xfrm>
        </p:spPr>
        <p:txBody>
          <a:bodyPr/>
          <a:lstStyle/>
          <a:p>
            <a:r>
              <a:rPr lang="es-AR" sz="4400" b="1" dirty="0">
                <a:solidFill>
                  <a:srgbClr val="0070C0"/>
                </a:solidFill>
              </a:rPr>
              <a:t>Challenges condunting BIAs in Latin America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1596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64C3-6461-1744-93B8-59DF3C6D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949850" cy="1325563"/>
          </a:xfrm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BIA Dashboard: Power BI vs. Excel vs.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C72A8-04F8-E146-BF01-A1C5E530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28" y="2371889"/>
            <a:ext cx="7797944" cy="3696402"/>
          </a:xfrm>
        </p:spPr>
        <p:txBody>
          <a:bodyPr/>
          <a:lstStyle/>
          <a:p>
            <a:r>
              <a:rPr lang="es-AR" dirty="0"/>
              <a:t>If we want to inform health coverage decision-making in a fragmented and decentralized health system, </a:t>
            </a:r>
            <a:r>
              <a:rPr lang="es-AR" dirty="0">
                <a:solidFill>
                  <a:srgbClr val="FF0000"/>
                </a:solidFill>
              </a:rPr>
              <a:t>we need a dashboard</a:t>
            </a:r>
            <a:r>
              <a:rPr lang="es-AR" dirty="0"/>
              <a:t>.</a:t>
            </a:r>
          </a:p>
          <a:p>
            <a:r>
              <a:rPr lang="es-AR" dirty="0"/>
              <a:t>Multiple options: Power BI, Excel, R, others.</a:t>
            </a:r>
          </a:p>
          <a:p>
            <a:r>
              <a:rPr lang="es-AR" dirty="0"/>
              <a:t>In this case we do not need complex methods, nor efficiency, among other attributes…</a:t>
            </a:r>
          </a:p>
        </p:txBody>
      </p:sp>
    </p:spTree>
    <p:extLst>
      <p:ext uri="{BB962C8B-B14F-4D97-AF65-F5344CB8AC3E}">
        <p14:creationId xmlns:p14="http://schemas.microsoft.com/office/powerpoint/2010/main" val="8396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64C3-6461-1744-93B8-59DF3C6D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949850" cy="1325563"/>
          </a:xfrm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BIA Dashboard: Power BI vs. Excel vs.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C72A8-04F8-E146-BF01-A1C5E530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28" y="1516870"/>
            <a:ext cx="7797944" cy="2995757"/>
          </a:xfrm>
        </p:spPr>
        <p:txBody>
          <a:bodyPr/>
          <a:lstStyle/>
          <a:p>
            <a:r>
              <a:rPr lang="es-AR" dirty="0"/>
              <a:t>However, R has other advantages compared to Power BI and Excel in the context of multiple budget holders in LMICs...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604799-E331-8744-A298-EEC83C0D2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47"/>
          <a:stretch/>
        </p:blipFill>
        <p:spPr>
          <a:xfrm>
            <a:off x="1235033" y="3014748"/>
            <a:ext cx="2394769" cy="32761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D4FB9D-575A-AA4B-9B6A-8A8838F9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3" y="2668190"/>
            <a:ext cx="4218749" cy="3688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D990E1-9558-A04C-AA3C-27430B34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07" y="2878573"/>
            <a:ext cx="3732993" cy="14364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44CA44-56AB-034C-A51D-D2FF2DBE4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57" t="34588" r="21281" b="29482"/>
          <a:stretch/>
        </p:blipFill>
        <p:spPr>
          <a:xfrm>
            <a:off x="6170669" y="3429000"/>
            <a:ext cx="2771806" cy="11389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463EDD-5E2A-FA4C-AE85-176DF07A7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997" y="4007528"/>
            <a:ext cx="1956203" cy="23393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FC2E220-4130-C046-9BFC-286FB5353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842" y="4600157"/>
            <a:ext cx="3429356" cy="18833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687157E-11E4-474F-9B52-DC1A2877E0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791" y="3826021"/>
            <a:ext cx="2735281" cy="154827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6114FF-E98D-6E44-A9F2-8C6E1430E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3985" y="4720706"/>
            <a:ext cx="566612" cy="5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671</Words>
  <Application>Microsoft Macintosh PowerPoint</Application>
  <PresentationFormat>A4 (210 x 297 mm)</PresentationFormat>
  <Paragraphs>81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de Office</vt:lpstr>
      <vt:lpstr>Informing budget impact analysis in health using R/Shiny</vt:lpstr>
      <vt:lpstr>Outline</vt:lpstr>
      <vt:lpstr>What is budget impact analysis (BIA) in health?</vt:lpstr>
      <vt:lpstr>What is budget impact analysis (BIA) in health?</vt:lpstr>
      <vt:lpstr>Presentación de PowerPoint</vt:lpstr>
      <vt:lpstr>Challenges condunting BIAs in Latin America</vt:lpstr>
      <vt:lpstr>Challenges condunting BIAs in Latin America</vt:lpstr>
      <vt:lpstr>BIA Dashboard: Power BI vs. Excel vs. R</vt:lpstr>
      <vt:lpstr>BIA Dashboard: Power BI vs. Excel vs. R</vt:lpstr>
      <vt:lpstr>The IECS budget impact model</vt:lpstr>
      <vt:lpstr>Demo</vt:lpstr>
      <vt:lpstr>Interface of the Web-based BIA model</vt:lpstr>
      <vt:lpstr>Interface of the Web-based BIA model:  Target population</vt:lpstr>
      <vt:lpstr>Interface of the Web-based BIA model:  Diffusion rate</vt:lpstr>
      <vt:lpstr>Interface of the Web-based BIA model:  Costs of the actual technology</vt:lpstr>
      <vt:lpstr>Interface of the Web-based BIA model:  Costs of the new technology</vt:lpstr>
      <vt:lpstr>Interface of the Web-based BIA model:  Inflation rate</vt:lpstr>
      <vt:lpstr>Interface of the Web-based BIA model:  Results</vt:lpstr>
      <vt:lpstr>Summary</vt:lpstr>
      <vt:lpstr>Next steps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Informing budget impact analysis in health using R/Shiny</dc:title>
  <dc:creator>alfredo palacios</dc:creator>
  <cp:lastModifiedBy>alfredo palacios</cp:lastModifiedBy>
  <cp:revision>17</cp:revision>
  <dcterms:created xsi:type="dcterms:W3CDTF">2022-02-21T18:09:00Z</dcterms:created>
  <dcterms:modified xsi:type="dcterms:W3CDTF">2022-02-23T12:36:53Z</dcterms:modified>
</cp:coreProperties>
</file>