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5" r:id="rId4"/>
    <p:sldId id="257" r:id="rId5"/>
    <p:sldId id="266" r:id="rId6"/>
    <p:sldId id="268" r:id="rId7"/>
    <p:sldId id="258" r:id="rId8"/>
    <p:sldId id="259" r:id="rId9"/>
    <p:sldId id="260" r:id="rId10"/>
    <p:sldId id="261" r:id="rId11"/>
    <p:sldId id="262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60EC17-C165-41A1-BB08-D385F376E8BB}">
          <p14:sldIdLst>
            <p14:sldId id="256"/>
            <p14:sldId id="263"/>
            <p14:sldId id="265"/>
            <p14:sldId id="257"/>
            <p14:sldId id="266"/>
            <p14:sldId id="268"/>
            <p14:sldId id="258"/>
            <p14:sldId id="259"/>
            <p14:sldId id="260"/>
            <p14:sldId id="261"/>
            <p14:sldId id="262"/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63" autoAdjust="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C707A-BCA3-444E-9746-03A81474ED24}" type="datetimeFigureOut">
              <a:rPr lang="en-IE" smtClean="0"/>
              <a:t>04/04/2023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281F9-29D9-4FD6-BF6E-2C8995CEF60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857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281F9-29D9-4FD6-BF6E-2C8995CEF602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3753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113288-7223-8BC5-E15B-632BF7350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F82D8C5-ABC3-97AA-D009-1B0C48733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C346B4-1065-BAF3-0D72-FB673AD5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531F-F6AF-4185-8FD0-A38E26DF4D90}" type="datetimeFigureOut">
              <a:rPr lang="en-IE" smtClean="0"/>
              <a:t>04/04/2023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2BC43E-9179-DB50-CE27-C3446AB09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1BC5E6-B640-2417-364E-7EBBD09B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9B5F-321C-48C0-9EAD-32CD8B0005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663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B0AABA-3017-9F5C-549F-5122D0F1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3345F8A-7F73-FDBF-4165-6D224EC44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E4F4A3-98EA-9292-88F6-AACF3D4E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531F-F6AF-4185-8FD0-A38E26DF4D90}" type="datetimeFigureOut">
              <a:rPr lang="en-IE" smtClean="0"/>
              <a:t>04/04/2023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B72024-81B3-10C7-DAC5-CC610A71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FD7E4C-3CEE-E5AD-3173-81902F10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9B5F-321C-48C0-9EAD-32CD8B0005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729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9807480-7262-B0C4-1ABE-E435B666C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979E4C8-D8A0-5D1C-5ABA-D3A5A1A57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83C2F7-3279-5BF1-94EC-30AB1698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531F-F6AF-4185-8FD0-A38E26DF4D90}" type="datetimeFigureOut">
              <a:rPr lang="en-IE" smtClean="0"/>
              <a:t>04/04/2023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A56E0C-A9B7-B688-FBFC-B002279B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DBCD56-9886-7852-061C-F7BFF6E4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9B5F-321C-48C0-9EAD-32CD8B0005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123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865A5C-B068-2C2A-7879-DDA0903E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0E865B-8F74-456D-E9CA-0933EF408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CF4374-1519-8984-C8A7-A6EFBC90A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531F-F6AF-4185-8FD0-A38E26DF4D90}" type="datetimeFigureOut">
              <a:rPr lang="en-IE" smtClean="0"/>
              <a:t>04/04/2023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87DB1F-35C6-3AD2-E482-6FDDB1F1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5E889C-6D67-E172-658B-95921689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9B5F-321C-48C0-9EAD-32CD8B0005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393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5E479F-0FD0-FC5D-40F0-8E82A74A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24F8EB3-057D-6AC7-6617-53107D750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9CFE6B-3495-E20E-AD51-ECA79BB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531F-F6AF-4185-8FD0-A38E26DF4D90}" type="datetimeFigureOut">
              <a:rPr lang="en-IE" smtClean="0"/>
              <a:t>04/04/2023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7889FE-4EA7-7239-54AA-BF2C19B4A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9F0728-9718-329A-6C9D-89522F11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9B5F-321C-48C0-9EAD-32CD8B0005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5349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7CB04B-F927-776E-DE85-E37F7BF8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4B832D-1DC5-2D0E-3314-7468DF1A9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B8744EC-A25E-DAC7-42F3-1C2D61816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A32029-92D6-F551-FD61-3D709EB51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531F-F6AF-4185-8FD0-A38E26DF4D90}" type="datetimeFigureOut">
              <a:rPr lang="en-IE" smtClean="0"/>
              <a:t>04/04/2023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9A86D69-5450-76DE-C766-9C730574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742CE89-7321-6EEB-2627-ACCDF5FF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9B5F-321C-48C0-9EAD-32CD8B0005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3738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83B196-105D-B80B-C40A-DFF8D6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EED3D5-CB31-50C1-AC57-A6C4BEE8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AC4EE3C-7642-2730-0DA8-A886A0E38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2092D1F-D3CB-927E-A74D-F3E4542A0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080C063-D3AE-858E-7675-0D941A54E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2737A89-3893-5FBE-7B24-2D6F44738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531F-F6AF-4185-8FD0-A38E26DF4D90}" type="datetimeFigureOut">
              <a:rPr lang="en-IE" smtClean="0"/>
              <a:t>04/04/2023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5E1CA38-695E-7E13-1DD0-EE95F21EC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A62C0DB-BC60-0A3B-6C93-90C70201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9B5F-321C-48C0-9EAD-32CD8B0005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432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2BE857-055E-A587-66FA-2BAD5C00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F560FE4-547B-1DA6-C8BB-3B13823BF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531F-F6AF-4185-8FD0-A38E26DF4D90}" type="datetimeFigureOut">
              <a:rPr lang="en-IE" smtClean="0"/>
              <a:t>04/04/2023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A22414C-A5D4-B309-4257-0BB005557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2321CA0-5823-AEEA-34C0-2C24C08B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9B5F-321C-48C0-9EAD-32CD8B0005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916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F06C40B-CF20-3D02-37AA-0CAF70EE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531F-F6AF-4185-8FD0-A38E26DF4D90}" type="datetimeFigureOut">
              <a:rPr lang="en-IE" smtClean="0"/>
              <a:t>04/04/2023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1BF906F-C40E-13A6-86B7-932FB9466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759CF8-BE0D-3347-B833-EE5C921E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9B5F-321C-48C0-9EAD-32CD8B0005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03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4FA41E-FB4B-A5CA-AE2B-F4E7B2E5D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0BF845-4818-ACED-8DA9-84D7842BA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4FB9CCA-25F0-8B63-9726-56F8FF330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B0368AC-4662-8E3B-EC12-D37890A7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531F-F6AF-4185-8FD0-A38E26DF4D90}" type="datetimeFigureOut">
              <a:rPr lang="en-IE" smtClean="0"/>
              <a:t>04/04/2023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3AD261D-8A8D-111E-1B33-B3062768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17EC67-906F-9F13-F67E-74ACA355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9B5F-321C-48C0-9EAD-32CD8B0005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247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CFE0D4-1AF7-04B8-13EB-D74C1DDC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4C35061-3068-9E11-F9ED-EEAF8DB3F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30E5384-4F54-14D2-9AA7-7F9A83D53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3BFA12D-84AD-1BC4-74C8-342AD9AF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531F-F6AF-4185-8FD0-A38E26DF4D90}" type="datetimeFigureOut">
              <a:rPr lang="en-IE" smtClean="0"/>
              <a:t>04/04/2023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DBE6898-C21B-EB99-020F-FBDE37FD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E1E50A3-C4A9-A8FE-6BEC-B462010D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9B5F-321C-48C0-9EAD-32CD8B0005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49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1BFE920-27DD-AAF4-1F5D-F7155C27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5E5B730-7E1D-532E-0720-5BFFD119E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AF65B7-FB67-8383-660D-D14B58CE2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7531F-F6AF-4185-8FD0-A38E26DF4D90}" type="datetimeFigureOut">
              <a:rPr lang="en-IE" smtClean="0"/>
              <a:t>04/04/2023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B1D89B-55BD-29B1-8F37-ACF8C473B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C0B688-FC4B-83EC-9190-F38AB17E4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89B5F-321C-48C0-9EAD-32CD8B0005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216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xmlns="" id="{D4906370-1564-49FA-A802-58546B3922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A2EAE04-4982-7159-B9A2-0CD3C094B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976" b="1379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xmlns="" id="{EF640709-BDFD-453B-B75D-6212E7A870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1B364B-DC9F-1B83-4402-6FCCD4670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GB" sz="4200"/>
              <a:t>Replication and Improvement of ‘The Impact of Campaign Finance Laws on Party Competition’ (2013)</a:t>
            </a:r>
            <a:endParaRPr lang="en-IE" sz="4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7A71120-1198-BC4E-F930-011F1A959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endParaRPr lang="en-GB"/>
          </a:p>
          <a:p>
            <a:r>
              <a:rPr lang="en-GB" i="1"/>
              <a:t>By </a:t>
            </a:r>
            <a:r>
              <a:rPr lang="en-GB">
                <a:latin typeface="Kunstler Script" panose="030304020206070D0D06" pitchFamily="66" charset="0"/>
              </a:rPr>
              <a:t>Ruairí Hallissey</a:t>
            </a:r>
            <a:endParaRPr lang="en-IE">
              <a:latin typeface="Kunstler Script" panose="030304020206070D0D06" pitchFamily="66" charset="0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xmlns="" id="{B4019478-3FDC-438C-8848-1D7DA864AF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19">
            <a:extLst>
              <a:ext uri="{FF2B5EF4-FFF2-40B4-BE49-F238E27FC236}">
                <a16:creationId xmlns:a16="http://schemas.microsoft.com/office/drawing/2014/main" xmlns="" id="{FE406479-1D57-4209-B128-3C81746247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2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13933B-CDC8-EAA9-3FB5-560F924CA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3870" y="0"/>
            <a:ext cx="4557933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	Dependent variable: ENP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	Post 74 Additive      Post 74 Interactive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fundparity4              0.472**               0.479**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(0.224)               (0.223)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demyears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-0.016                   0.015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(0.035)                 (0.044)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fed                           -0.340                    -0.515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(0.775)                 (0.789)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pres_cat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-0.027                  1.289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(0.578)                 (1.323)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log(</a:t>
            </a: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avemag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)              0.139                   0.149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(0.487)               (0.486)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fract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-1.108                   -1.364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(1.994)                 (2.002)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demyears:pres_cat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-0.074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(0.067)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log(</a:t>
            </a: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avemag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fract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0.102                   0.100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(1.061)                (1.058)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Constant                   4.612***               4.111***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(1.248)                (1.325)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Observations                  49                 49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R2                                  0.177              0.202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Adjusted R2                 0.037               0.042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Residual Std. Error    1.819 (</a:t>
            </a: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= 41) 1.814 (</a:t>
            </a: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= 40)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F Statistic           1.261 (</a:t>
            </a: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= 7; 41)     1.262 (</a:t>
            </a: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= 8; 40)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============================================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Note:                           *p&lt;0.1; **p&lt;0.05; ***p&lt;0.0</a:t>
            </a:r>
          </a:p>
        </p:txBody>
      </p:sp>
    </p:spTree>
    <p:extLst>
      <p:ext uri="{BB962C8B-B14F-4D97-AF65-F5344CB8AC3E}">
        <p14:creationId xmlns:p14="http://schemas.microsoft.com/office/powerpoint/2010/main" val="2263536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4C26A4-80C9-A9F5-4528-F95CD5209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846" y="0"/>
            <a:ext cx="8891954" cy="617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Analysis of Variance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===================================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Statistic N  Mean   St. Dev.   Min     Max  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</a:t>
            </a:r>
          </a:p>
          <a:p>
            <a:pPr marL="0" indent="0">
              <a:buNone/>
            </a:pP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Res.Df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   2 40.50    0.707     40      41   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RSS         2 13.68    2.844   131.673 135.696</a:t>
            </a:r>
          </a:p>
          <a:p>
            <a:pPr marL="0" indent="0">
              <a:buNone/>
            </a:pP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          1  1.000              	       1       1   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Sum of </a:t>
            </a:r>
          </a:p>
          <a:p>
            <a:pPr marL="0" indent="0">
              <a:buNone/>
            </a:pP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Sq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         1  4.023                   4.023   4.023 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             1  1.222            	  1.222   1.222 </a:t>
            </a:r>
          </a:p>
          <a:p>
            <a:pPr marL="0" indent="0">
              <a:buNone/>
            </a:pP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(&gt; F)   1  0.276           	  0.276   0.276 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-------------------------------------------------------------</a:t>
            </a:r>
            <a:endParaRPr lang="en-I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563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FCBBCB-82EF-2797-709A-525F7AF8E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8295"/>
            <a:ext cx="10515600" cy="52344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GB" sz="9600" b="1" dirty="0"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  <a:endParaRPr lang="en-IE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193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Takeaway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Fund parity is a major predictor of the effective number of parties</a:t>
            </a:r>
          </a:p>
          <a:p>
            <a:r>
              <a:rPr lang="en-GB" dirty="0" smtClean="0"/>
              <a:t>Parliamentary and Presidential system do affect the number </a:t>
            </a:r>
            <a:r>
              <a:rPr lang="en-GB" smtClean="0"/>
              <a:t>of parties, </a:t>
            </a:r>
            <a:r>
              <a:rPr lang="en-GB" dirty="0" smtClean="0"/>
              <a:t>however the effects work differently </a:t>
            </a:r>
            <a:r>
              <a:rPr lang="en-GB" smtClean="0"/>
              <a:t>over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975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07BD1B-A567-3F93-0A64-4B4D3C8D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Background</a:t>
            </a:r>
            <a:endParaRPr lang="en-IE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6CF253-766B-49E3-6220-B17EA324E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By Joshua Potter and Margit </a:t>
            </a:r>
            <a:r>
              <a:rPr lang="en-GB" b="0" i="0" u="none" strike="noStrike" dirty="0" err="1" smtClean="0">
                <a:effectLst/>
                <a:latin typeface="Arial" panose="020B0604020202020204" pitchFamily="34" charset="0"/>
              </a:rPr>
              <a:t>Tavits</a:t>
            </a:r>
            <a:r>
              <a:rPr lang="en-GB" b="0" i="0" u="none" strike="noStrike" dirty="0" smtClean="0">
                <a:effectLst/>
                <a:latin typeface="Arial" panose="020B0604020202020204" pitchFamily="34" charset="0"/>
              </a:rPr>
              <a:t> </a:t>
            </a: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(2013)</a:t>
            </a:r>
          </a:p>
          <a:p>
            <a:pPr rtl="0">
              <a:spcBef>
                <a:spcPts val="0"/>
              </a:spcBef>
              <a:spcAft>
                <a:spcPts val="600"/>
              </a:spcAft>
            </a:pPr>
            <a:endParaRPr lang="en-GB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Paper looks at whether campaign finance laws effect the number of political </a:t>
            </a:r>
            <a:r>
              <a:rPr lang="en-GB" b="0" i="0" u="none" strike="noStrike" dirty="0" smtClean="0">
                <a:effectLst/>
                <a:latin typeface="Arial" panose="020B0604020202020204" pitchFamily="34" charset="0"/>
              </a:rPr>
              <a:t>parties (ENP)</a:t>
            </a:r>
          </a:p>
          <a:p>
            <a:pPr mar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GB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Theory: </a:t>
            </a:r>
            <a:r>
              <a:rPr lang="en-GB" dirty="0" smtClean="0">
                <a:latin typeface="Arial" panose="020B0604020202020204" pitchFamily="34" charset="0"/>
              </a:rPr>
              <a:t>Campaign Expenses </a:t>
            </a:r>
            <a:r>
              <a:rPr lang="en-GB" b="0" i="0" u="none" strike="noStrike" dirty="0" smtClean="0">
                <a:effectLst/>
                <a:latin typeface="Arial" panose="020B0604020202020204" pitchFamily="34" charset="0"/>
              </a:rPr>
              <a:t>are a constraint </a:t>
            </a: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on party political actors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Hypothesis: Countries with laws that promote fund parity will have a greater number of effective political parties</a:t>
            </a:r>
          </a:p>
        </p:txBody>
      </p:sp>
    </p:spTree>
    <p:extLst>
      <p:ext uri="{BB962C8B-B14F-4D97-AF65-F5344CB8AC3E}">
        <p14:creationId xmlns:p14="http://schemas.microsoft.com/office/powerpoint/2010/main" val="120003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F81566-23BB-C8B8-9CA0-D50F65D7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 sz="4100">
                <a:solidFill>
                  <a:srgbClr val="FFFFFF"/>
                </a:solidFill>
              </a:rPr>
              <a:t>Methodology</a:t>
            </a:r>
            <a:endParaRPr lang="en-IE" sz="41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B5DBCA-7F1A-B271-B62A-1F1BEE84B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228600" marR="0" lvl="0" indent="-228600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OLS Regression</a:t>
            </a:r>
          </a:p>
          <a:p>
            <a:pPr marL="685800" marR="0" lvl="1" indent="-228600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for 130 countries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lvl="0" indent="-228600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Post Election Effective Number of Parities (y) </a:t>
            </a:r>
          </a:p>
          <a:p>
            <a:pPr marL="685800" marR="0" lvl="1" indent="-228600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kumimoji="0" lang="en-GB" sz="1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kumimoji="0" lang="en-GB" sz="1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arties</a:t>
            </a:r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weighted </a:t>
            </a:r>
            <a:r>
              <a:rPr kumimoji="0" lang="en-GB" sz="1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relative </a:t>
            </a:r>
            <a:r>
              <a:rPr kumimoji="0" lang="en-GB" sz="1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strength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lvl="0" indent="-228600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lvl="0" indent="-228600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Fund Parity (</a:t>
            </a:r>
            <a:r>
              <a:rPr kumimoji="0" lang="en-GB" sz="1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GB" sz="1500" noProof="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0" lang="en-GB" sz="1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marR="0" lvl="1" indent="-228600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Donation Limits </a:t>
            </a:r>
          </a:p>
          <a:p>
            <a:pPr marL="685800" marR="0" lvl="1" indent="-228600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Spending Limits </a:t>
            </a:r>
          </a:p>
          <a:p>
            <a:pPr marL="685800" marR="0" lvl="1" indent="-228600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Free Media Access</a:t>
            </a:r>
          </a:p>
          <a:p>
            <a:pPr marL="685800" marR="0" lvl="1" indent="-228600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Direct public funding</a:t>
            </a:r>
          </a:p>
          <a:p>
            <a:r>
              <a:rPr lang="en-IE" sz="1500" dirty="0">
                <a:latin typeface="Arial" panose="020B0604020202020204" pitchFamily="34" charset="0"/>
                <a:cs typeface="Arial" panose="020B0604020202020204" pitchFamily="34" charset="0"/>
              </a:rPr>
              <a:t>Controls</a:t>
            </a:r>
          </a:p>
          <a:p>
            <a:pPr lvl="1"/>
            <a:r>
              <a:rPr lang="en-IE" sz="1500" dirty="0">
                <a:latin typeface="Arial" panose="020B0604020202020204" pitchFamily="34" charset="0"/>
                <a:cs typeface="Arial" panose="020B0604020202020204" pitchFamily="34" charset="0"/>
              </a:rPr>
              <a:t>Years as Democracy, Federal vs. Non-Federal, Parliamentary vs. Presidential, District Magnitude, Ethnic Fractionalization</a:t>
            </a:r>
          </a:p>
          <a:p>
            <a:pPr marL="0" indent="0">
              <a:buNone/>
            </a:pPr>
            <a:endParaRPr lang="en-IE" sz="1500" dirty="0"/>
          </a:p>
        </p:txBody>
      </p:sp>
    </p:spTree>
    <p:extLst>
      <p:ext uri="{BB962C8B-B14F-4D97-AF65-F5344CB8AC3E}">
        <p14:creationId xmlns:p14="http://schemas.microsoft.com/office/powerpoint/2010/main" val="427475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EAFD2A-E93E-B0E5-F751-79D6DEE57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9976" y="106017"/>
            <a:ext cx="6049108" cy="664647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		Dependent variable: ENP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-------------------------------------------          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	   Full                  Post 1974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---------------------------------------------------------------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fundparity4       	 0.438***           0.454**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 	(0.153)             (0.210)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                           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 err="1"/>
              <a:t>demyears</a:t>
            </a:r>
            <a:r>
              <a:rPr lang="en-IE" sz="1800" b="1" dirty="0"/>
              <a:t>          	</a:t>
            </a:r>
            <a:r>
              <a:rPr lang="en-IE" sz="1800" b="1" dirty="0" smtClean="0"/>
              <a:t>  </a:t>
            </a:r>
            <a:r>
              <a:rPr lang="en-IE" sz="1800" b="1" dirty="0"/>
              <a:t>0.013               -0.013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	 (0.011)             (0.033)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                           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Federal            	  -0.213               -0.228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	 (0.476)             (0.754)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                            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 smtClean="0"/>
              <a:t>Presidential    </a:t>
            </a:r>
            <a:r>
              <a:rPr lang="en-IE" sz="1800" b="1" dirty="0"/>
              <a:t>	  -0.172               -0.025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	 (0.211)             (0.284)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                           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log(</a:t>
            </a:r>
            <a:r>
              <a:rPr lang="en-IE" sz="1800" b="1" dirty="0" err="1"/>
              <a:t>avemag</a:t>
            </a:r>
            <a:r>
              <a:rPr lang="en-IE" sz="1800" b="1" dirty="0"/>
              <a:t>)    	  0.601**              0.343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	 (0.301)             (0.446)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                           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 err="1"/>
              <a:t>Fract</a:t>
            </a:r>
            <a:r>
              <a:rPr lang="en-IE" sz="1800" b="1" dirty="0"/>
              <a:t>                                 .956               -0.427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	 (1.290)             (1.911)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                           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log(</a:t>
            </a:r>
            <a:r>
              <a:rPr lang="en-IE" sz="1800" b="1" dirty="0" err="1"/>
              <a:t>avemag</a:t>
            </a:r>
            <a:r>
              <a:rPr lang="en-IE" sz="1800" b="1" dirty="0"/>
              <a:t>):</a:t>
            </a:r>
            <a:r>
              <a:rPr lang="en-IE" sz="1800" b="1" dirty="0" err="1"/>
              <a:t>fract</a:t>
            </a:r>
            <a:r>
              <a:rPr lang="en-IE" sz="1800" b="1" dirty="0"/>
              <a:t> 	-0.750               -0.576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        	(0.641)             (0.889)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                            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Constant                  </a:t>
            </a:r>
            <a:r>
              <a:rPr lang="en-IE" sz="1800" b="1" dirty="0" smtClean="0"/>
              <a:t>  </a:t>
            </a:r>
            <a:r>
              <a:rPr lang="en-IE" sz="1800" b="1" dirty="0"/>
              <a:t>	</a:t>
            </a:r>
            <a:r>
              <a:rPr lang="en-IE" sz="1800" b="1" dirty="0" smtClean="0"/>
              <a:t> 3.070</a:t>
            </a:r>
            <a:r>
              <a:rPr lang="en-IE" sz="1800" b="1" dirty="0"/>
              <a:t>***          </a:t>
            </a:r>
            <a:r>
              <a:rPr lang="en-IE" sz="1800" b="1" dirty="0" smtClean="0"/>
              <a:t>4.383</a:t>
            </a:r>
            <a:r>
              <a:rPr lang="en-IE" sz="1800" b="1" dirty="0"/>
              <a:t>***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 	(0.764)             (1.217)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                           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---------------------------------------------------------------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Observations                 90                         54 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R2                                  0.198                    0.168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Adjusted R2                0.129                    0.041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Residual Std. Error    1.647 (</a:t>
            </a:r>
            <a:r>
              <a:rPr lang="en-IE" sz="1800" b="1" dirty="0" err="1"/>
              <a:t>df</a:t>
            </a:r>
            <a:r>
              <a:rPr lang="en-IE" sz="1800" b="1" dirty="0"/>
              <a:t> = 82)    1.792 (</a:t>
            </a:r>
            <a:r>
              <a:rPr lang="en-IE" sz="1800" b="1" dirty="0" err="1"/>
              <a:t>df</a:t>
            </a:r>
            <a:r>
              <a:rPr lang="en-IE" sz="1800" b="1" dirty="0"/>
              <a:t> = 46)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F Statistic         2.885*** (</a:t>
            </a:r>
            <a:r>
              <a:rPr lang="en-IE" sz="1800" b="1" dirty="0" err="1"/>
              <a:t>df</a:t>
            </a:r>
            <a:r>
              <a:rPr lang="en-IE" sz="1800" b="1" dirty="0"/>
              <a:t> = 7; 82)    1.327 (</a:t>
            </a:r>
            <a:r>
              <a:rPr lang="en-IE" sz="1800" b="1" dirty="0" err="1"/>
              <a:t>df</a:t>
            </a:r>
            <a:r>
              <a:rPr lang="en-IE" sz="1800" b="1" dirty="0"/>
              <a:t> = 7; 46)</a:t>
            </a:r>
          </a:p>
        </p:txBody>
      </p:sp>
    </p:spTree>
    <p:extLst>
      <p:ext uri="{BB962C8B-B14F-4D97-AF65-F5344CB8AC3E}">
        <p14:creationId xmlns:p14="http://schemas.microsoft.com/office/powerpoint/2010/main" val="2929648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56D5C9-D8EC-098B-F59A-B9C94EB0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Reverse Causality?</a:t>
            </a:r>
            <a:endParaRPr lang="en-IE" b="1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xmlns="" id="{E77F34B8-1A21-F060-634C-4DA41ADDE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268"/>
          <a:stretch/>
        </p:blipFill>
        <p:spPr>
          <a:xfrm>
            <a:off x="954957" y="1368911"/>
            <a:ext cx="10282084" cy="4328504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BA7E4D2-3ACF-887A-FCAA-099E04BD75A8}"/>
              </a:ext>
            </a:extLst>
          </p:cNvPr>
          <p:cNvSpPr txBox="1"/>
          <p:nvPr/>
        </p:nvSpPr>
        <p:spPr>
          <a:xfrm>
            <a:off x="1798319" y="5697415"/>
            <a:ext cx="8595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Fig. 1. Plot of ‘current’ level of fund parity against ‘previous’ effective number of parties</a:t>
            </a:r>
          </a:p>
          <a:p>
            <a:r>
              <a:rPr lang="en-GB" dirty="0"/>
              <a:t>Note: ordinary least squares regression line included to demonstrate that there is no relationship between the two variables (r 0.04).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0077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Additions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Does being a presidential system, in interaction with time spent as a democracy, reduce the effective number of parties?</a:t>
            </a:r>
          </a:p>
          <a:p>
            <a:pPr lvl="1"/>
            <a:r>
              <a:rPr lang="en-GB" dirty="0" smtClean="0"/>
              <a:t>Recode </a:t>
            </a:r>
            <a:r>
              <a:rPr lang="en-GB" dirty="0" err="1" smtClean="0"/>
              <a:t>pres</a:t>
            </a:r>
            <a:r>
              <a:rPr lang="en-GB" dirty="0" smtClean="0"/>
              <a:t> variable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34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3B506C-3371-868B-1199-E4839CED0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029" y="182881"/>
            <a:ext cx="6414867" cy="685800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	       Dependent variable: ENP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--------------------------------------------------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Full                   </a:t>
            </a:r>
            <a:r>
              <a:rPr lang="en-I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Full</a:t>
            </a: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w/Recode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fundparity4            0.438***              0.437***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(0.153)               (0.157)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demyears</a:t>
            </a: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0.013                 0.013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(0.011)               (0.011)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Federal                     0.213                -0.295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(0.476)               (0.480)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Presidential            -0.172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(0.211)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Pres_cat</a:t>
            </a: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-0.346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(0.422)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log(</a:t>
            </a:r>
            <a:r>
              <a:rPr lang="en-I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avemag</a:t>
            </a: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)             0.601**                0.439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(0.301)               (0.319)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fract</a:t>
            </a: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0.956                 0.522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(1.290)               (1.309)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log(</a:t>
            </a:r>
            <a:r>
              <a:rPr lang="en-I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avemag</a:t>
            </a: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r>
              <a:rPr lang="en-I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fract</a:t>
            </a: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-0.750                -0.190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(0.641)               (0.727)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Constant                   3.070***              3.195***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(0.764)               (0.770)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Observations                 90                    85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R2                                 0.198                 0.214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Adjusted R2                 0.129                 0.143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Residual Std. Error    1.647 (</a:t>
            </a:r>
            <a:r>
              <a:rPr lang="en-I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= 82)    1.645 (</a:t>
            </a:r>
            <a:r>
              <a:rPr lang="en-I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= 77)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F Statistic          2.885*** (</a:t>
            </a:r>
            <a:r>
              <a:rPr lang="en-I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= 7; 82)  2.996*** (</a:t>
            </a:r>
            <a:r>
              <a:rPr lang="en-I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= 7; 77)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===============================================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Note:                               *p&lt;0.1; **p&lt;0.05; ***p&lt;0.01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86123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FA6F29-49E0-9915-2FAD-6ABCC2095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4638" y="14748"/>
            <a:ext cx="5767755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Dependent variable: ENP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	Full w/Recode            Interactive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fundparity4             0.437***                 0.444***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(0.157)                   (0.153)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demyears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0.013                    0.025**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(0.011)                  (0.012)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Federal                     -0.295                   -0.270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(0.480)                  (0.467)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pres_cat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-0.346                    1.095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(0.422)                 </a:t>
            </a:r>
            <a:r>
              <a:rPr kumimoji="0" lang="en-I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(0.744)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log(</a:t>
            </a: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avemag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)              0.439                   0.434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(0.319)                (0.310)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fract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0.522                  0.223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(1.309)               (1.280)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demyears:pres_cat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-0.055**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(0.024)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log(</a:t>
            </a: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avemag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fract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-0.190                -0.167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(0.727)               (0.707)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Constant                   3.195***              2.790***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(0.770)               (0.769)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Observations                   85                    85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R2                                   0.214                 0.266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Adjusted R2                   0.143                 0.189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Residual Std. Error      1.645 (</a:t>
            </a: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= 77)    1.600 (</a:t>
            </a: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= 76)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F Statistic           2.996*** (</a:t>
            </a: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= 7; 77)   3.446*** (</a:t>
            </a: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= 8; 76)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==============================================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Note:                                 *p&lt;0.1; **p&lt;0.05; ***p&lt;0.01</a:t>
            </a:r>
          </a:p>
        </p:txBody>
      </p:sp>
    </p:spTree>
    <p:extLst>
      <p:ext uri="{BB962C8B-B14F-4D97-AF65-F5344CB8AC3E}">
        <p14:creationId xmlns:p14="http://schemas.microsoft.com/office/powerpoint/2010/main" val="49918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3C7541-79A3-8B1C-8828-03B1F75A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8622" y="0"/>
            <a:ext cx="8315178" cy="6858000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Analysis of Variance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=================================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Statistic N  Mean   St. Dev.   Min     Max  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</a:t>
            </a:r>
          </a:p>
          <a:p>
            <a:pPr marL="0" indent="0">
              <a:buNone/>
            </a:pP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Res.Df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   2 76.50     0.707      76      77   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RSS        2 201.48   9.780    194.566 208.397</a:t>
            </a:r>
          </a:p>
          <a:p>
            <a:pPr marL="0" indent="0">
              <a:buNone/>
            </a:pP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1 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1.000                     1       1   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Sum of </a:t>
            </a:r>
          </a:p>
          <a:p>
            <a:pPr marL="0" indent="0">
              <a:buNone/>
            </a:pP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Sq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13.831                13.831  13.831 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             1  5.403                    5.403   5.403 </a:t>
            </a:r>
          </a:p>
          <a:p>
            <a:pPr marL="0" indent="0">
              <a:buNone/>
            </a:pP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(&gt; F)    1  0.023                   0.023   0.023 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</a:t>
            </a:r>
            <a:endParaRPr lang="en-I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191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2164</TotalTime>
  <Words>329</Words>
  <Application>Microsoft Office PowerPoint</Application>
  <PresentationFormat>Widescreen</PresentationFormat>
  <Paragraphs>214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Kunstler Script</vt:lpstr>
      <vt:lpstr>Office Theme</vt:lpstr>
      <vt:lpstr>Replication and Improvement of ‘The Impact of Campaign Finance Laws on Party Competition’ (2013)</vt:lpstr>
      <vt:lpstr>Background</vt:lpstr>
      <vt:lpstr>Methodology</vt:lpstr>
      <vt:lpstr>PowerPoint Presentation</vt:lpstr>
      <vt:lpstr>Reverse Causality?</vt:lpstr>
      <vt:lpstr>Additions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Takeaway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Replication and Improvement of The Impact of Campaign Finance Laws on Party Competition</dc:title>
  <dc:creator>Ruairi Hallissey</dc:creator>
  <cp:lastModifiedBy>HP</cp:lastModifiedBy>
  <cp:revision>22</cp:revision>
  <dcterms:created xsi:type="dcterms:W3CDTF">2023-04-01T17:09:35Z</dcterms:created>
  <dcterms:modified xsi:type="dcterms:W3CDTF">2023-04-04T11:23:04Z</dcterms:modified>
</cp:coreProperties>
</file>