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57" r:id="rId5"/>
    <p:sldId id="266" r:id="rId6"/>
    <p:sldId id="268" r:id="rId7"/>
    <p:sldId id="258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60EC17-C165-41A1-BB08-D385F376E8BB}">
          <p14:sldIdLst>
            <p14:sldId id="256"/>
            <p14:sldId id="263"/>
            <p14:sldId id="265"/>
            <p14:sldId id="257"/>
            <p14:sldId id="266"/>
            <p14:sldId id="268"/>
            <p14:sldId id="258"/>
            <p14:sldId id="259"/>
            <p14:sldId id="260"/>
            <p14:sldId id="261"/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3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C707A-BCA3-444E-9746-03A81474ED24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81F9-29D9-4FD6-BF6E-2C8995CEF6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57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81F9-29D9-4FD6-BF6E-2C8995CEF60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375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13288-7223-8BC5-E15B-632BF7350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F82D8C5-ABC3-97AA-D009-1B0C48733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C346B4-1065-BAF3-0D72-FB673AD5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2BC43E-9179-DB50-CE27-C3446AB0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1BC5E6-B640-2417-364E-7EBBD09B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66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0AABA-3017-9F5C-549F-5122D0F1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3345F8A-7F73-FDBF-4165-6D224EC4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E4F4A3-98EA-9292-88F6-AACF3D4E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B72024-81B3-10C7-DAC5-CC610A7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FD7E4C-3CEE-E5AD-3173-81902F10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72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9807480-7262-B0C4-1ABE-E435B666C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79E4C8-D8A0-5D1C-5ABA-D3A5A1A5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83C2F7-3279-5BF1-94EC-30AB169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A56E0C-A9B7-B688-FBFC-B002279B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DBCD56-9886-7852-061C-F7BFF6E4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12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65A5C-B068-2C2A-7879-DDA0903E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E865B-8F74-456D-E9CA-0933EF40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CF4374-1519-8984-C8A7-A6EFBC90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87DB1F-35C6-3AD2-E482-6FDDB1F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5E889C-6D67-E172-658B-95921689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93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E479F-0FD0-FC5D-40F0-8E82A74A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4F8EB3-057D-6AC7-6617-53107D75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9CFE6B-3495-E20E-AD51-ECA79BB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7889FE-4EA7-7239-54AA-BF2C19B4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9F0728-9718-329A-6C9D-89522F1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34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7CB04B-F927-776E-DE85-E37F7BF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4B832D-1DC5-2D0E-3314-7468DF1A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8744EC-A25E-DAC7-42F3-1C2D61816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A32029-92D6-F551-FD61-3D709EB5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A86D69-5450-76DE-C766-9C730574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742CE89-7321-6EEB-2627-ACCDF5FF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738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83B196-105D-B80B-C40A-DFF8D6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EED3D5-CB31-50C1-AC57-A6C4BEE8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C4EE3C-7642-2730-0DA8-A886A0E3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092D1F-D3CB-927E-A74D-F3E4542A0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080C063-D3AE-858E-7675-0D941A54E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2737A89-3893-5FBE-7B24-2D6F4473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E1CA38-695E-7E13-1DD0-EE95F21E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A62C0DB-BC60-0A3B-6C93-90C70201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3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2BE857-055E-A587-66FA-2BAD5C00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560FE4-547B-1DA6-C8BB-3B13823B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A22414C-A5D4-B309-4257-0BB00555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321CA0-5823-AEEA-34C0-2C24C08B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16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06C40B-CF20-3D02-37AA-0CAF70EE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1BF906F-C40E-13A6-86B7-932FB946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759CF8-BE0D-3347-B833-EE5C921E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03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4FA41E-FB4B-A5CA-AE2B-F4E7B2E5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BF845-4818-ACED-8DA9-84D7842B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4FB9CCA-25F0-8B63-9726-56F8FF33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0368AC-4662-8E3B-EC12-D37890A7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AD261D-8A8D-111E-1B33-B3062768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17EC67-906F-9F13-F67E-74ACA355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247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CFE0D4-1AF7-04B8-13EB-D74C1DDC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C35061-3068-9E11-F9ED-EEAF8DB3F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0E5384-4F54-14D2-9AA7-7F9A83D5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BFA12D-84AD-1BC4-74C8-342AD9AF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BE6898-C21B-EB99-020F-FBDE37FD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1E50A3-C4A9-A8FE-6BEC-B462010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4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BFE920-27DD-AAF4-1F5D-F7155C27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5E5B730-7E1D-532E-0720-5BFFD119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AF65B7-FB67-8383-660D-D14B58CE2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531F-F6AF-4185-8FD0-A38E26DF4D90}" type="datetimeFigureOut">
              <a:rPr lang="en-IE" smtClean="0"/>
              <a:t>03/04/2023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1D89B-55BD-29B1-8F37-ACF8C473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C0B688-FC4B-83EC-9190-F38AB17E4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89B5F-321C-48C0-9EAD-32CD8B0005D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1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="" xmlns:a16="http://schemas.microsoft.com/office/drawing/2014/main" id="{D4906370-1564-49FA-A802-58546B392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2EAE04-4982-7159-B9A2-0CD3C094B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F640709-BDFD-453B-B75D-6212E7A87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B364B-DC9F-1B83-4402-6FCCD467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GB" sz="4200"/>
              <a:t>Replication and Improvement of ‘The Impact of Campaign Finance Laws on Party Competition’ (2013)</a:t>
            </a:r>
            <a:endParaRPr lang="en-IE" sz="420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A71120-1198-BC4E-F930-011F1A959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GB"/>
          </a:p>
          <a:p>
            <a:r>
              <a:rPr lang="en-GB" i="1"/>
              <a:t>By </a:t>
            </a:r>
            <a:r>
              <a:rPr lang="en-GB">
                <a:latin typeface="Kunstler Script" panose="030304020206070D0D06" pitchFamily="66" charset="0"/>
              </a:rPr>
              <a:t>Ruairí Hallissey</a:t>
            </a:r>
            <a:endParaRPr lang="en-IE">
              <a:latin typeface="Kunstler Script" panose="030304020206070D0D06" pitchFamily="66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B4019478-3FDC-438C-8848-1D7DA864AF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19">
            <a:extLst>
              <a:ext uri="{FF2B5EF4-FFF2-40B4-BE49-F238E27FC236}">
                <a16:creationId xmlns="" xmlns:a16="http://schemas.microsoft.com/office/drawing/2014/main" id="{FE406479-1D57-4209-B128-3C81746247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13933B-CDC8-EAA9-3FB5-560F924CA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870" y="0"/>
            <a:ext cx="4557933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Dependent variable: ENP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Post 74 Additive      Post 74 Interactive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  0.472**               0.479**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(0.224)               (0.223)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-0.016                   0.015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(0.035)                 (0.044)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fed                           -0.340                    -0.515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(0.775)                 (0.789)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-0.027                  1.289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(0.578)                 (1.323)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 0.139                   0.149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(0.487)               (0.486)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-1.108                   -1.364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(1.994)                 (2.002)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demyears:pres_cat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-0.074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(0.067)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0.102                   0.100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(1.061)                (1.058)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4.612***               4.111***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(1.248)                (1.325)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 49                 49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 0.177              0.202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0.037               0.042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1.819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41) 1.814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40)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 1.261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7; 41)     1.262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8; 40)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*p&lt;0.1; **p&lt;0.05; ***p&lt;0.0</a:t>
            </a:r>
          </a:p>
        </p:txBody>
      </p:sp>
    </p:spTree>
    <p:extLst>
      <p:ext uri="{BB962C8B-B14F-4D97-AF65-F5344CB8AC3E}">
        <p14:creationId xmlns:p14="http://schemas.microsoft.com/office/powerpoint/2010/main" val="226353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4C26A4-80C9-A9F5-4528-F95CD5209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6" y="0"/>
            <a:ext cx="8891954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Statistic N  Mean   St. Dev.   Min     Max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Res.Df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2 40.50    0.707     40      41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RSS         2 13.68    2.844   131.673 135.696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1  1.000              	       1       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1  4.023                   4.023   4.023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             1  1.222            	  1.222   1.222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(&gt; F)   1  0.276           	  0.276   0.276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</a:t>
            </a:r>
            <a:endParaRPr lang="en-I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6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FCBBCB-82EF-2797-709A-525F7AF8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95"/>
            <a:ext cx="10515600" cy="5234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I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7BD1B-A567-3F93-0A64-4B4D3C8D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Background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6CF253-766B-49E3-6220-B17EA324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By Joshua Potter and Margit </a:t>
            </a:r>
            <a:r>
              <a:rPr lang="en-GB" b="0" i="0" u="none" strike="noStrike" dirty="0" err="1" smtClean="0">
                <a:effectLst/>
                <a:latin typeface="Arial" panose="020B0604020202020204" pitchFamily="34" charset="0"/>
              </a:rPr>
              <a:t>Tavits</a:t>
            </a:r>
            <a:r>
              <a:rPr lang="en-GB" b="0" i="0" u="none" strike="noStrike" dirty="0" smtClean="0"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(2013)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endParaRPr lang="en-GB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Paper looks at whether campaign finance laws effect the number of political </a:t>
            </a:r>
            <a:r>
              <a:rPr lang="en-GB" b="0" i="0" u="none" strike="noStrike" dirty="0" smtClean="0">
                <a:effectLst/>
                <a:latin typeface="Arial" panose="020B0604020202020204" pitchFamily="34" charset="0"/>
              </a:rPr>
              <a:t>parties (ENP)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Theory: </a:t>
            </a:r>
            <a:r>
              <a:rPr lang="en-GB" dirty="0" smtClean="0">
                <a:latin typeface="Arial" panose="020B0604020202020204" pitchFamily="34" charset="0"/>
              </a:rPr>
              <a:t>Campaign Expenses </a:t>
            </a:r>
            <a:r>
              <a:rPr lang="en-GB" b="0" i="0" u="none" strike="noStrike" dirty="0" smtClean="0">
                <a:effectLst/>
                <a:latin typeface="Arial" panose="020B0604020202020204" pitchFamily="34" charset="0"/>
              </a:rPr>
              <a:t>are a constraint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on party political actors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Hypothesis: Countries with laws that promote fund parity will have a greater number of effective political parties</a:t>
            </a:r>
          </a:p>
        </p:txBody>
      </p:sp>
    </p:spTree>
    <p:extLst>
      <p:ext uri="{BB962C8B-B14F-4D97-AF65-F5344CB8AC3E}">
        <p14:creationId xmlns:p14="http://schemas.microsoft.com/office/powerpoint/2010/main" val="120003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81566-23BB-C8B8-9CA0-D50F65D7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rgbClr val="FFFFFF"/>
                </a:solidFill>
              </a:rPr>
              <a:t>Methodology</a:t>
            </a:r>
            <a:endParaRPr lang="en-IE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B5DBCA-7F1A-B271-B62A-1F1BEE84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OLS Regression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for 130 countries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Post Election Effective Number of Parities (y)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arties</a:t>
            </a:r>
            <a:r>
              <a:rPr lang="en-GB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weighted 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Fund Parity (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1500" noProof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en-GB" sz="15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Donation Limits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Spending Limits 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Free Media Access</a:t>
            </a:r>
          </a:p>
          <a:p>
            <a:pPr marL="685800" marR="0" lvl="1" indent="-228600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Direct public funding</a:t>
            </a:r>
          </a:p>
          <a:p>
            <a:r>
              <a:rPr lang="en-IE" sz="15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  <a:p>
            <a:pPr lvl="1"/>
            <a:r>
              <a:rPr lang="en-IE" sz="1500" dirty="0">
                <a:latin typeface="Arial" panose="020B0604020202020204" pitchFamily="34" charset="0"/>
                <a:cs typeface="Arial" panose="020B0604020202020204" pitchFamily="34" charset="0"/>
              </a:rPr>
              <a:t>Years as Democracy, Federal vs. Non-Federal, Parliamentary vs. Presidential, District Magnitude, Ethnic Fractionalization</a:t>
            </a:r>
          </a:p>
          <a:p>
            <a:pPr marL="0" indent="0">
              <a:buNone/>
            </a:pPr>
            <a:endParaRPr lang="en-IE" sz="1500" dirty="0"/>
          </a:p>
        </p:txBody>
      </p:sp>
    </p:spTree>
    <p:extLst>
      <p:ext uri="{BB962C8B-B14F-4D97-AF65-F5344CB8AC3E}">
        <p14:creationId xmlns:p14="http://schemas.microsoft.com/office/powerpoint/2010/main" val="42747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EAFD2A-E93E-B0E5-F751-79D6DEE5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976" y="106017"/>
            <a:ext cx="6049108" cy="66464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		Dependent variable: ENP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-------------------------------------------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  Full                  Post 1974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---------------------------------------------------------------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fundparity4       	 0.438***           0.454**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	(0.153)             (0.210)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err="1"/>
              <a:t>demyears</a:t>
            </a:r>
            <a:r>
              <a:rPr lang="en-IE" sz="1800" b="1" dirty="0"/>
              <a:t>          	</a:t>
            </a:r>
            <a:r>
              <a:rPr lang="en-IE" sz="1800" b="1" dirty="0" smtClean="0"/>
              <a:t>  </a:t>
            </a:r>
            <a:r>
              <a:rPr lang="en-IE" sz="1800" b="1" dirty="0"/>
              <a:t>0.013               -0.013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(0.011)             (0.033)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Federal            	  -0.213               -0.228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(0.476)             (0.754)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smtClean="0"/>
              <a:t>Presidential    </a:t>
            </a:r>
            <a:r>
              <a:rPr lang="en-IE" sz="1800" b="1" dirty="0"/>
              <a:t>	  -0.172               -0.025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(0.211)             (0.284)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log(</a:t>
            </a:r>
            <a:r>
              <a:rPr lang="en-IE" sz="1800" b="1" dirty="0" err="1"/>
              <a:t>avemag</a:t>
            </a:r>
            <a:r>
              <a:rPr lang="en-IE" sz="1800" b="1" dirty="0"/>
              <a:t>)    	  0.601**              0.343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(0.301)             (0.446)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 err="1"/>
              <a:t>Fract</a:t>
            </a:r>
            <a:r>
              <a:rPr lang="en-IE" sz="1800" b="1" dirty="0"/>
              <a:t>                                 .956               -0.427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	 (1.290)             (1.911)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log(</a:t>
            </a:r>
            <a:r>
              <a:rPr lang="en-IE" sz="1800" b="1" dirty="0" err="1"/>
              <a:t>avemag</a:t>
            </a:r>
            <a:r>
              <a:rPr lang="en-IE" sz="1800" b="1" dirty="0"/>
              <a:t>):</a:t>
            </a:r>
            <a:r>
              <a:rPr lang="en-IE" sz="1800" b="1" dirty="0" err="1"/>
              <a:t>fract</a:t>
            </a:r>
            <a:r>
              <a:rPr lang="en-IE" sz="1800" b="1" dirty="0"/>
              <a:t> 	-0.750               -0.576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	(0.641)             (0.889)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Constant                  </a:t>
            </a:r>
            <a:r>
              <a:rPr lang="en-IE" sz="1800" b="1" dirty="0" smtClean="0"/>
              <a:t>  </a:t>
            </a:r>
            <a:r>
              <a:rPr lang="en-IE" sz="1800" b="1" dirty="0"/>
              <a:t>	</a:t>
            </a:r>
            <a:r>
              <a:rPr lang="en-IE" sz="1800" b="1" dirty="0" smtClean="0"/>
              <a:t> 3.070</a:t>
            </a:r>
            <a:r>
              <a:rPr lang="en-IE" sz="1800" b="1" dirty="0"/>
              <a:t>***          </a:t>
            </a:r>
            <a:r>
              <a:rPr lang="en-IE" sz="1800" b="1" dirty="0" smtClean="0"/>
              <a:t>4.383</a:t>
            </a:r>
            <a:r>
              <a:rPr lang="en-IE" sz="1800" b="1" dirty="0"/>
              <a:t>***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	(0.764)             (1.217)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---------------------------------------------------------------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Observations                 90                         54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R2                                  0.198                    0.168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Adjusted R2                0.129                    0.041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Residual Std. Error    1.647 (</a:t>
            </a:r>
            <a:r>
              <a:rPr lang="en-IE" sz="1800" b="1" dirty="0" err="1"/>
              <a:t>df</a:t>
            </a:r>
            <a:r>
              <a:rPr lang="en-IE" sz="1800" b="1" dirty="0"/>
              <a:t> = 82)    1.792 (</a:t>
            </a:r>
            <a:r>
              <a:rPr lang="en-IE" sz="1800" b="1" dirty="0" err="1"/>
              <a:t>df</a:t>
            </a:r>
            <a:r>
              <a:rPr lang="en-IE" sz="1800" b="1" dirty="0"/>
              <a:t> = 46)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E" sz="1800" b="1" dirty="0"/>
              <a:t>F Statistic         2.885*** (</a:t>
            </a:r>
            <a:r>
              <a:rPr lang="en-IE" sz="1800" b="1" dirty="0" err="1"/>
              <a:t>df</a:t>
            </a:r>
            <a:r>
              <a:rPr lang="en-IE" sz="1800" b="1" dirty="0"/>
              <a:t> = 7; 82)    1.327 (</a:t>
            </a:r>
            <a:r>
              <a:rPr lang="en-IE" sz="1800" b="1" dirty="0" err="1"/>
              <a:t>df</a:t>
            </a:r>
            <a:r>
              <a:rPr lang="en-IE" sz="1800" b="1" dirty="0"/>
              <a:t> = 7; 46)</a:t>
            </a:r>
          </a:p>
        </p:txBody>
      </p:sp>
    </p:spTree>
    <p:extLst>
      <p:ext uri="{BB962C8B-B14F-4D97-AF65-F5344CB8AC3E}">
        <p14:creationId xmlns:p14="http://schemas.microsoft.com/office/powerpoint/2010/main" val="292964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6D5C9-D8EC-098B-F59A-B9C94EB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Reverse Causality?</a:t>
            </a:r>
            <a:endParaRPr lang="en-IE" b="1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E77F34B8-1A21-F060-634C-4DA41ADD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68"/>
          <a:stretch/>
        </p:blipFill>
        <p:spPr>
          <a:xfrm>
            <a:off x="954957" y="1368911"/>
            <a:ext cx="10282084" cy="4328504"/>
          </a:xfr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BA7E4D2-3ACF-887A-FCAA-099E04BD75A8}"/>
              </a:ext>
            </a:extLst>
          </p:cNvPr>
          <p:cNvSpPr txBox="1"/>
          <p:nvPr/>
        </p:nvSpPr>
        <p:spPr>
          <a:xfrm>
            <a:off x="1798319" y="5697415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1. Plot of ‘current’ level of fund parity against ‘previous’ effective number of parties</a:t>
            </a:r>
          </a:p>
          <a:p>
            <a:r>
              <a:rPr lang="en-GB" dirty="0"/>
              <a:t>Note: ordinary least squares regression line included to demonstrate that there is no relationship between the two variables (r 0.04).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077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Additions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Does being a presidential system, in interaction with time spent as a democracy, reduce the effective number of parties?</a:t>
            </a:r>
          </a:p>
          <a:p>
            <a:pPr lvl="1"/>
            <a:r>
              <a:rPr lang="en-GB" dirty="0" smtClean="0"/>
              <a:t>Recode </a:t>
            </a:r>
            <a:r>
              <a:rPr lang="en-GB" dirty="0" err="1" smtClean="0"/>
              <a:t>pres</a:t>
            </a:r>
            <a:r>
              <a:rPr lang="en-GB" dirty="0" smtClean="0"/>
              <a:t> 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4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3B506C-3371-868B-1199-E4839CED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029" y="182881"/>
            <a:ext cx="6414867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	       Dependent variable: ENP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--------------------------------------------------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Full                   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w/Recode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0.438***              0.437***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(0.153)               (0.157)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0.013                 0.013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(0.011)               (0.011)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Federal                     0.213                -0.295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(0.476)               (0.480)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Presidential            -0.172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(0.211)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-0.346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(0.422)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0.601**                0.439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(0.301)               (0.319)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0.956                 0.522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(1.290)               (1.309)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-0.750                -0.190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(0.641)               (0.727)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3.070***              3.195***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(0.764)               (0.770)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90                    85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0.198                 0.214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0.129                 0.143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1.647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82)    1.645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77)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2.885***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7; 82)  2.996*** (</a:t>
            </a:r>
            <a:r>
              <a:rPr lang="en-I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 = 7; 77)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8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    *p&lt;0.1; **p&lt;0.05; ***p&lt;0.01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8612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FA6F29-49E0-9915-2FAD-6ABCC209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638" y="14748"/>
            <a:ext cx="5767755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Dependent variable: ENP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	Full w/Recode            Interactive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fundparity4             0.437***                 0.444***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(0.157)                   (0.153)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0.013                    0.025**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(0.011)                  (0.012)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Federal                     -0.295                   -0.270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(0.480)                  (0.467)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-0.346                    1.095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(0.422)                 </a:t>
            </a:r>
            <a:r>
              <a:rPr kumimoji="0" lang="en-I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(0.744)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              0.439                   0.434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(0.319)                (0.310)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0.522                  0.223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(1.309)               (1.280)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demyears:pres_cat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-0.055**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(0.024)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avemag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fract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-0.190                -0.167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(0.727)               (0.707)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Constant                   3.195***              2.790***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(0.770)               (0.769)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Observations                   85                    85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R2                                   0.214                 0.266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Adjusted R2                   0.143                 0.189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Residual Std. Error      1.645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77)    1.600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76)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F Statistic           2.996***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7; 77)   3.446*** (</a:t>
            </a:r>
            <a:r>
              <a:rPr lang="en-I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 = 8; 76)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1400" b="1" dirty="0">
                <a:latin typeface="Arial" panose="020B0604020202020204" pitchFamily="34" charset="0"/>
                <a:cs typeface="Arial" panose="020B0604020202020204" pitchFamily="34" charset="0"/>
              </a:rPr>
              <a:t>Note:                                 *p&lt;0.1; **p&lt;0.05; ***p&lt;0.01</a:t>
            </a:r>
          </a:p>
        </p:txBody>
      </p:sp>
    </p:spTree>
    <p:extLst>
      <p:ext uri="{BB962C8B-B14F-4D97-AF65-F5344CB8AC3E}">
        <p14:creationId xmlns:p14="http://schemas.microsoft.com/office/powerpoint/2010/main" val="49918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3C7541-79A3-8B1C-8828-03B1F75A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622" y="0"/>
            <a:ext cx="8315178" cy="685800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Analysis of Variance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Statistic N  Mean   St. Dev.   Min     Max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Res.Df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2 76.50     0.707      76      77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RSS        2 201.48   9.780    194.566 208.397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1.000                     1       1  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Sum of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13.831                13.831  13.831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             1  5.403                    5.403   5.403 </a:t>
            </a:r>
          </a:p>
          <a:p>
            <a:pPr marL="0" indent="0">
              <a:buNone/>
            </a:pP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(&gt; F)    1  0.023                   0.023   0.023 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</a:t>
            </a:r>
            <a:endParaRPr lang="en-I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298</Words>
  <Application>Microsoft Office PowerPoint</Application>
  <PresentationFormat>Widescreen</PresentationFormat>
  <Paragraphs>211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Kunstler Script</vt:lpstr>
      <vt:lpstr>Office Theme</vt:lpstr>
      <vt:lpstr>Replication and Improvement of ‘The Impact of Campaign Finance Laws on Party Competition’ (2013)</vt:lpstr>
      <vt:lpstr>Background</vt:lpstr>
      <vt:lpstr>Methodology</vt:lpstr>
      <vt:lpstr>PowerPoint Presentation</vt:lpstr>
      <vt:lpstr>Reverse Causality?</vt:lpstr>
      <vt:lpstr>Additions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and Improvement of The Impact of Campaign Finance Laws on Party Competition</dc:title>
  <dc:creator>Ruairi Hallissey</dc:creator>
  <cp:lastModifiedBy>HP</cp:lastModifiedBy>
  <cp:revision>21</cp:revision>
  <dcterms:created xsi:type="dcterms:W3CDTF">2023-04-01T17:09:35Z</dcterms:created>
  <dcterms:modified xsi:type="dcterms:W3CDTF">2023-04-03T21:49:24Z</dcterms:modified>
</cp:coreProperties>
</file>