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82" r:id="rId3"/>
    <p:sldId id="272" r:id="rId4"/>
    <p:sldId id="277" r:id="rId5"/>
    <p:sldId id="278" r:id="rId6"/>
    <p:sldId id="279" r:id="rId7"/>
    <p:sldId id="280" r:id="rId8"/>
    <p:sldId id="281" r:id="rId9"/>
    <p:sldId id="261" r:id="rId10"/>
    <p:sldId id="276" r:id="rId11"/>
    <p:sldId id="284" r:id="rId12"/>
    <p:sldId id="285" r:id="rId13"/>
    <p:sldId id="286" r:id="rId14"/>
    <p:sldId id="287" r:id="rId15"/>
    <p:sldId id="288" r:id="rId16"/>
    <p:sldId id="28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1" d="100"/>
          <a:sy n="71" d="100"/>
        </p:scale>
        <p:origin x="61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12/18/2020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143000"/>
          </a:xfrm>
        </p:spPr>
        <p:txBody>
          <a:bodyPr/>
          <a:lstStyle/>
          <a:p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Shala</a:t>
            </a:r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272" y="5257800"/>
            <a:ext cx="7335837" cy="8382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Sangeet</a:t>
            </a:r>
            <a:r>
              <a:rPr lang="en-US" sz="4400" dirty="0" smtClean="0"/>
              <a:t> me </a:t>
            </a:r>
            <a:r>
              <a:rPr lang="en-US" sz="4400" dirty="0" err="1" smtClean="0"/>
              <a:t>shastriyta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8013" y="354215"/>
            <a:ext cx="10744199" cy="5539978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Variation 4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You are no doubt aware that the 12 notes in ICM are not equidistant. The ratio between frequencies of one note and next is not identical. As a result, if your base Sa is shifted, all notes will shift, but not equally, giving you a totally different picture.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To illustrate: If you are singing all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shuddha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notes, the ratios will be: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Note: Sa Re Ga ma Pa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Ni Sa" Re"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240 270 300 320 360 405 450 480 540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Ratio: 1/1 9/8 5/4 4/3 3/2 27/16 15/8 2/1 9/4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Now, if you shift Sa one note up to Re, the new ratios will be: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Note: Sa Re Ga ma Pa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Ni Sa"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270 300 320 360 405 450 480 540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Ratio: 1/1 10/9 32/27 4/3 3/2 5/3 16/9 2/1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As you can see, the frequencies are the same but the ratios (compared to new Sa) are totally different. Therefore, the notes will no longer be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shuddha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notes (compared to the new frequency).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The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shuddha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Re will sound between old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komal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Re and old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shuddha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Re, the 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shuddha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Ga will be lower than old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komal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Ga, etc. This gives rise to the various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shrutis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of ICM.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Thus, mastering this enables you to master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shrutis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6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448798" cy="1096962"/>
          </a:xfrm>
        </p:spPr>
        <p:txBody>
          <a:bodyPr/>
          <a:lstStyle/>
          <a:p>
            <a:r>
              <a:rPr lang="en-US" dirty="0" smtClean="0"/>
              <a:t>G#/ Kaali4 as Base Note- It gives </a:t>
            </a:r>
            <a:r>
              <a:rPr lang="en-US" dirty="0" smtClean="0"/>
              <a:t>MD </a:t>
            </a:r>
            <a:r>
              <a:rPr lang="en-US" dirty="0" err="1" smtClean="0"/>
              <a:t>Sarang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7" name="Rectangle 6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67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466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29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4638"/>
            <a:ext cx="10287000" cy="1096962"/>
          </a:xfrm>
        </p:spPr>
        <p:txBody>
          <a:bodyPr/>
          <a:lstStyle/>
          <a:p>
            <a:r>
              <a:rPr lang="en-US" dirty="0" smtClean="0"/>
              <a:t>A#/ Kaali5 </a:t>
            </a:r>
            <a:r>
              <a:rPr lang="en-US" dirty="0" smtClean="0"/>
              <a:t>as 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Malkauns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7" name="Rectangle 6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67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Ga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466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Dh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8739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4638"/>
            <a:ext cx="10287000" cy="1096962"/>
          </a:xfrm>
        </p:spPr>
        <p:txBody>
          <a:bodyPr/>
          <a:lstStyle/>
          <a:p>
            <a:r>
              <a:rPr lang="en-US" dirty="0" smtClean="0"/>
              <a:t>C#/ Kaali</a:t>
            </a:r>
            <a:r>
              <a:rPr lang="en-US" dirty="0" smtClean="0"/>
              <a:t>1 </a:t>
            </a:r>
            <a:r>
              <a:rPr lang="en-US" dirty="0" smtClean="0"/>
              <a:t>as </a:t>
            </a:r>
            <a:r>
              <a:rPr lang="en-US" dirty="0" smtClean="0"/>
              <a:t>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Malkauns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7" name="Rectangle 6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67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466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33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4638"/>
            <a:ext cx="10287000" cy="1096962"/>
          </a:xfrm>
        </p:spPr>
        <p:txBody>
          <a:bodyPr/>
          <a:lstStyle/>
          <a:p>
            <a:r>
              <a:rPr lang="en-US" dirty="0" smtClean="0"/>
              <a:t>D#/ Kaali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Bhimpalasi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7" name="Rectangle 6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01344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466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Ga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10133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24" name="Rectangle 23"/>
          <p:cNvSpPr/>
          <p:nvPr/>
        </p:nvSpPr>
        <p:spPr>
          <a:xfrm>
            <a:off x="54848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572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4638"/>
            <a:ext cx="10287000" cy="1096962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#/ Kaali3</a:t>
            </a:r>
            <a:r>
              <a:rPr lang="en-US" dirty="0" smtClean="0"/>
              <a:t> </a:t>
            </a:r>
            <a:r>
              <a:rPr lang="en-US" dirty="0" smtClean="0"/>
              <a:t>as </a:t>
            </a:r>
            <a:r>
              <a:rPr lang="en-US" dirty="0" smtClean="0"/>
              <a:t>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Bhoopali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7" name="Rectangle 6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01344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466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Sa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10133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848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Pa</a:t>
            </a:r>
            <a:endParaRPr lang="en-US" u="sng" dirty="0"/>
          </a:p>
        </p:txBody>
      </p:sp>
      <p:sp>
        <p:nvSpPr>
          <p:cNvPr id="25" name="Rectangle 24"/>
          <p:cNvSpPr/>
          <p:nvPr/>
        </p:nvSpPr>
        <p:spPr>
          <a:xfrm>
            <a:off x="2737131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2209800"/>
            <a:ext cx="9144000" cy="1908446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Moorchana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448798" cy="1096962"/>
          </a:xfrm>
        </p:spPr>
        <p:txBody>
          <a:bodyPr/>
          <a:lstStyle/>
          <a:p>
            <a:r>
              <a:rPr lang="en-US" dirty="0" smtClean="0"/>
              <a:t>G#/ Kaali4 as 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Bilawal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7" name="Rectangle 6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012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67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2747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14900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65298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3298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1191"/>
            <a:ext cx="9144000" cy="109696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#/</a:t>
            </a:r>
            <a:r>
              <a:rPr lang="en-US" dirty="0" err="1" smtClean="0"/>
              <a:t>Kaali</a:t>
            </a:r>
            <a:r>
              <a:rPr lang="en-US" dirty="0" smtClean="0"/>
              <a:t> 5 as 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Kaafi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012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67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Ga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7412" y="4773706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14900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82654" y="4778188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60142" y="4755776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24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1191"/>
            <a:ext cx="9144000" cy="1096962"/>
          </a:xfrm>
        </p:spPr>
        <p:txBody>
          <a:bodyPr/>
          <a:lstStyle/>
          <a:p>
            <a:r>
              <a:rPr lang="en-US" dirty="0" smtClean="0"/>
              <a:t>C/</a:t>
            </a:r>
            <a:r>
              <a:rPr lang="en-US" dirty="0" err="1" smtClean="0"/>
              <a:t>Safed</a:t>
            </a:r>
            <a:r>
              <a:rPr lang="en-US" dirty="0" smtClean="0"/>
              <a:t> 1 as Base Note- it gives </a:t>
            </a:r>
            <a:r>
              <a:rPr lang="en-US" dirty="0" err="1" smtClean="0"/>
              <a:t>Raag</a:t>
            </a:r>
            <a:r>
              <a:rPr lang="en-US" dirty="0" smtClean="0"/>
              <a:t> ????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5180012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467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Re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7412" y="4773706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14900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Dh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Dh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9904412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1191"/>
            <a:ext cx="9144000" cy="109696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#/</a:t>
            </a:r>
            <a:r>
              <a:rPr lang="en-US" dirty="0" err="1" smtClean="0"/>
              <a:t>Kaali</a:t>
            </a:r>
            <a:r>
              <a:rPr lang="en-US" dirty="0" smtClean="0"/>
              <a:t> 1 as Base Note- It gives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012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48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7412" y="4773706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14900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Ḿa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4412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711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Sa</a:t>
            </a:r>
            <a:endParaRPr lang="en-US" u="sng" dirty="0"/>
          </a:p>
        </p:txBody>
      </p:sp>
      <p:sp>
        <p:nvSpPr>
          <p:cNvPr id="19" name="Rectangle 18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28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1191"/>
            <a:ext cx="9144000" cy="1096962"/>
          </a:xfrm>
        </p:spPr>
        <p:txBody>
          <a:bodyPr/>
          <a:lstStyle/>
          <a:p>
            <a:r>
              <a:rPr lang="en-US" dirty="0" smtClean="0"/>
              <a:t>D#/</a:t>
            </a:r>
            <a:r>
              <a:rPr lang="en-US" dirty="0" err="1" smtClean="0"/>
              <a:t>Kaali</a:t>
            </a:r>
            <a:r>
              <a:rPr lang="en-US" dirty="0" smtClean="0"/>
              <a:t> 2 as Base Note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012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48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Sa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7412" y="4773706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14900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Pa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Pa</a:t>
            </a:r>
            <a:endParaRPr lang="en-US" u="sng" dirty="0"/>
          </a:p>
        </p:txBody>
      </p:sp>
      <p:sp>
        <p:nvSpPr>
          <p:cNvPr id="16" name="Rectangle 15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4412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711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Sa</a:t>
            </a:r>
            <a:endParaRPr lang="en-US" u="sng" dirty="0"/>
          </a:p>
        </p:txBody>
      </p:sp>
      <p:sp>
        <p:nvSpPr>
          <p:cNvPr id="19" name="Rectangle 18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1191"/>
            <a:ext cx="9144000" cy="1096962"/>
          </a:xfrm>
        </p:spPr>
        <p:txBody>
          <a:bodyPr/>
          <a:lstStyle/>
          <a:p>
            <a:r>
              <a:rPr lang="en-US" dirty="0" smtClean="0"/>
              <a:t>D#/</a:t>
            </a:r>
            <a:r>
              <a:rPr lang="en-US" dirty="0" err="1" smtClean="0"/>
              <a:t>Kaali</a:t>
            </a:r>
            <a:r>
              <a:rPr lang="en-US" dirty="0" smtClean="0"/>
              <a:t> 2 as Base Note- It gives </a:t>
            </a:r>
            <a:r>
              <a:rPr lang="en-US" dirty="0" err="1" smtClean="0"/>
              <a:t>Raag</a:t>
            </a:r>
            <a:r>
              <a:rPr lang="en-US" dirty="0" smtClean="0"/>
              <a:t> </a:t>
            </a:r>
            <a:r>
              <a:rPr lang="en-US" dirty="0" err="1" smtClean="0"/>
              <a:t>Khamaj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53571" r="48723" b="30358"/>
          <a:stretch/>
        </p:blipFill>
        <p:spPr>
          <a:xfrm>
            <a:off x="196657" y="1981200"/>
            <a:ext cx="11795513" cy="3886200"/>
          </a:xfrm>
        </p:spPr>
      </p:pic>
      <p:sp>
        <p:nvSpPr>
          <p:cNvPr id="8" name="Rectangle 7"/>
          <p:cNvSpPr/>
          <p:nvPr/>
        </p:nvSpPr>
        <p:spPr>
          <a:xfrm>
            <a:off x="4326777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012" y="4751294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48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11" name="Rectangle 10"/>
          <p:cNvSpPr/>
          <p:nvPr/>
        </p:nvSpPr>
        <p:spPr>
          <a:xfrm>
            <a:off x="62849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37412" y="4773706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14900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8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36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00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4412" y="48006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711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Ni</a:t>
            </a:r>
            <a:endParaRPr lang="en-US" u="sng" dirty="0"/>
          </a:p>
        </p:txBody>
      </p:sp>
      <p:sp>
        <p:nvSpPr>
          <p:cNvPr id="19" name="Rectangle 18"/>
          <p:cNvSpPr/>
          <p:nvPr/>
        </p:nvSpPr>
        <p:spPr>
          <a:xfrm>
            <a:off x="3579812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G#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26777" y="2126877"/>
            <a:ext cx="533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A#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43185" y="2126877"/>
            <a:ext cx="58942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4812" y="2126877"/>
            <a:ext cx="552916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C#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4578" y="2126877"/>
            <a:ext cx="543954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F#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047412" y="3124200"/>
            <a:ext cx="533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5612" y="966787"/>
            <a:ext cx="11506200" cy="492442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Basic Structure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Take for example, the simplest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aaroh-avaroh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in all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shuddha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swaras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. It would go: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 Re Ga ma Pa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Ni Sa"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Sa" Ni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 ma Ga Re Sa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Now, if you shift your scale one note down and start from Ni instead of Sa, it would go: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Ni' Sa Re Ga ma Pa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Ni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 ma Ga Re Sa Ni'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In this manner you can keep shifting down one note at a time. Finally, after 8 shifts, you would get: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Sa' Re' Ga' ma' Pa'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Ni' Sa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 Ni'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Pa' ma' Ga' Re' Sa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i.e. the same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aaroh-avaroh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, but in the lower octave instead of the middle octave. Similarly, instead of shifting down one note at a time, you can shift up one note at a time till you reach the upper octave.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Sa" Re" Ga" ma" Pa"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Ni" Sa""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Sa"" Ni"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364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Pa" ma" Ga" Re" Sa"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This is the basic structure of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Murchhana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  <a:t>. (The extent to which you can go up or down will depend on the range of your voice.)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330</TotalTime>
  <Words>443</Words>
  <Application>Microsoft Office PowerPoint</Application>
  <PresentationFormat>Custom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Courier New</vt:lpstr>
      <vt:lpstr>Euphemia</vt:lpstr>
      <vt:lpstr>Curves 16x9</vt:lpstr>
      <vt:lpstr>karya Shala-</vt:lpstr>
      <vt:lpstr>Moorchana Scale change</vt:lpstr>
      <vt:lpstr>G#/ Kaali4 as Base Note- It gives Raag Bilawal</vt:lpstr>
      <vt:lpstr>A#/Kaali 5 as Base Note- It gives Raag Kaafi</vt:lpstr>
      <vt:lpstr>C/Safed 1 as Base Note- it gives Raag ????</vt:lpstr>
      <vt:lpstr>C#/Kaali 1 as Base Note- It gives </vt:lpstr>
      <vt:lpstr>D#/Kaali 2 as Base Note</vt:lpstr>
      <vt:lpstr>D#/Kaali 2 as Base Note- It gives Raag Khamaj</vt:lpstr>
      <vt:lpstr>PowerPoint Presentation</vt:lpstr>
      <vt:lpstr>PowerPoint Presentation</vt:lpstr>
      <vt:lpstr>G#/ Kaali4 as Base Note- It gives MD Sarang</vt:lpstr>
      <vt:lpstr>A#/ Kaali5 as Base Note- It gives Raag Malkauns</vt:lpstr>
      <vt:lpstr>C#/ Kaali1 as Base Note- It gives Raag Malkauns</vt:lpstr>
      <vt:lpstr>D#/ Kaali2 as Base Note- It gives Raag Bhimpalasi</vt:lpstr>
      <vt:lpstr>F#/ Kaali3 as Base Note- It gives Raag Bhoopali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Atul Moghe</dc:creator>
  <cp:lastModifiedBy>Atul Moghe</cp:lastModifiedBy>
  <cp:revision>22</cp:revision>
  <dcterms:created xsi:type="dcterms:W3CDTF">2020-12-09T07:53:17Z</dcterms:created>
  <dcterms:modified xsi:type="dcterms:W3CDTF">2020-12-18T10:19:03Z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