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0714b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0714b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90714b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90714b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90714b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90714b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b7861d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b7861d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 472 Experiments and Analysis for Mini Project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By Karim Ramy Boshra Botros (40179768), Ryan Amstutz (40170386) and Iris Radu (40179149)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577" y="3937200"/>
            <a:ext cx="1292850" cy="12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824" y="69575"/>
            <a:ext cx="6203299" cy="500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1003600" y="856025"/>
            <a:ext cx="1512900" cy="22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0" y="588650"/>
            <a:ext cx="14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3 000 000 unique words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3593800" y="1985075"/>
            <a:ext cx="145200" cy="749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3226975" y="1204250"/>
            <a:ext cx="802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1 193 514 </a:t>
            </a:r>
            <a:r>
              <a:rPr lang="en-C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unique words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4745000" y="730675"/>
            <a:ext cx="0" cy="966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4745000" y="730675"/>
            <a:ext cx="3283800" cy="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5711725" y="738275"/>
            <a:ext cx="7200" cy="567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6693075" y="738150"/>
            <a:ext cx="7500" cy="575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8028800" y="432825"/>
            <a:ext cx="99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400 000</a:t>
            </a:r>
            <a:r>
              <a:rPr lang="en-CA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unique 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Some reasons for higher accuracy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389600"/>
            <a:ext cx="28080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Word2vec-google-news-300 and glove-wiki-gigaword-300 both have the same embedding size (300) which produces higher accuracy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725" y="215925"/>
            <a:ext cx="44577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5807650" y="221375"/>
            <a:ext cx="590400" cy="22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2646675"/>
            <a:ext cx="300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why is glove-wiki-gigaword-300 just as good with only 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400 000 unique words?</a:t>
            </a:r>
            <a:endParaRPr sz="1300"/>
          </a:p>
        </p:txBody>
      </p:sp>
      <p:sp>
        <p:nvSpPr>
          <p:cNvPr id="85" name="Google Shape;85;p15"/>
          <p:cNvSpPr/>
          <p:nvPr/>
        </p:nvSpPr>
        <p:spPr>
          <a:xfrm>
            <a:off x="6712750" y="1060050"/>
            <a:ext cx="590400" cy="221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721325" y="1060050"/>
            <a:ext cx="590400" cy="221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867725" y="221375"/>
            <a:ext cx="1463700" cy="22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11700" y="42474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Different training procedures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475" y="2184300"/>
            <a:ext cx="2557758" cy="121693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386300" y="1815000"/>
            <a:ext cx="8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word2vec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575" y="3119451"/>
            <a:ext cx="3000000" cy="178845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7330775" y="2750150"/>
            <a:ext cx="5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glove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0" y="4851000"/>
            <a:ext cx="847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Reference: https://analyticsindiamag.com/word2vec-vs-glove-a-comparative-guide-to-word-embedding-techniques/</a:t>
            </a:r>
            <a:endParaRPr sz="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593900" y="3601175"/>
            <a:ext cx="2213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glove is </a:t>
            </a:r>
            <a:r>
              <a:rPr b="1"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odeled</a:t>
            </a: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with its own </a:t>
            </a:r>
            <a:r>
              <a:rPr b="1"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training procedure</a:t>
            </a: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but is then converted to the same </a:t>
            </a:r>
            <a:r>
              <a:rPr b="1"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format </a:t>
            </a:r>
            <a:r>
              <a:rPr lang="en-CA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 word2vec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Comparison to human gold-standard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59900" y="1367175"/>
            <a:ext cx="2808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Accuracy: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092600" y="650475"/>
            <a:ext cx="50040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>
                <a:solidFill>
                  <a:srgbClr val="93C47D"/>
                </a:solidFill>
              </a:rPr>
              <a:t>Human capacity to infer information from erroneous data: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CA"/>
              <a:t>One of the words for which the model had to find a synonym for is “tranquillity”, which is a misspelled version of “tranquility”.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CA"/>
              <a:t>The AI models had no reference for the misspelled word in the word </a:t>
            </a:r>
            <a:r>
              <a:rPr lang="en-CA"/>
              <a:t>embeddings, which forced it to guess an answer.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CA"/>
              <a:t>Humans on the other hand were able to deduce the correct spelling of the word and had a very high success rate in guessing its appropriate synonym.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3200"/>
            <a:ext cx="12763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588050" y="1367175"/>
            <a:ext cx="24306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CA" sz="1210"/>
              <a:t>The </a:t>
            </a:r>
            <a:r>
              <a:rPr lang="en-CA" sz="1210"/>
              <a:t>crowdsourced</a:t>
            </a:r>
            <a:r>
              <a:rPr lang="en-CA" sz="1210"/>
              <a:t> distribution of grades had an average performance: 85.57%.</a:t>
            </a:r>
            <a:endParaRPr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CA" sz="1210"/>
              <a:t>The best two models used (word2vec-google-news-300)</a:t>
            </a:r>
            <a:endParaRPr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CA" sz="1210"/>
              <a:t>and (glove-wiki-gigaword-300)</a:t>
            </a:r>
            <a:endParaRPr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CA" sz="1210"/>
              <a:t>had around </a:t>
            </a:r>
            <a:r>
              <a:rPr b="1" lang="en-CA" sz="1210"/>
              <a:t>~89%</a:t>
            </a:r>
            <a:r>
              <a:rPr lang="en-CA" sz="1210"/>
              <a:t> accuracy.</a:t>
            </a:r>
            <a:endParaRPr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CA" sz="1210">
                <a:solidFill>
                  <a:srgbClr val="93C47D"/>
                </a:solidFill>
              </a:rPr>
              <a:t>The AI models </a:t>
            </a:r>
            <a:r>
              <a:rPr lang="en-CA" sz="1210">
                <a:solidFill>
                  <a:srgbClr val="93C47D"/>
                </a:solidFill>
              </a:rPr>
              <a:t>outperformed</a:t>
            </a:r>
            <a:r>
              <a:rPr lang="en-CA" sz="1210">
                <a:solidFill>
                  <a:srgbClr val="93C47D"/>
                </a:solidFill>
              </a:rPr>
              <a:t> humans in general. </a:t>
            </a:r>
            <a:endParaRPr sz="121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CA" sz="1210"/>
              <a:t>A random baseline would have guessed with an accuracy of </a:t>
            </a:r>
            <a:r>
              <a:rPr lang="en-CA" sz="1210">
                <a:solidFill>
                  <a:srgbClr val="FF9900"/>
                </a:solidFill>
              </a:rPr>
              <a:t>25%</a:t>
            </a:r>
            <a:r>
              <a:rPr lang="en-CA" sz="1210"/>
              <a:t>, the AI models clearly outperformed the random baseline.</a:t>
            </a:r>
            <a:endParaRPr sz="121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00" y="122800"/>
            <a:ext cx="43910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090" y="2571750"/>
            <a:ext cx="3037135" cy="2459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6117600" y="4221050"/>
            <a:ext cx="2641800" cy="14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Exit(0)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37" y="3145875"/>
            <a:ext cx="1579525" cy="14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