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verage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1982362e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1982362e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1982362e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1982362e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1982362e9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1982362e9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1982362e9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1982362e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1982362e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1982362e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1982362e9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1982362e9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COMP 472 Experiments and Analysis for Mini Project 2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By Karim Ramy Boshra Botros (40179768), Ryan Amstutz (40170386) and Iris Radu (40179149)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9000" y="3967475"/>
            <a:ext cx="1106825" cy="96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105075" y="8332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E1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569975" y="39335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CA"/>
              <a:t>Simple, but efficient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3143650" y="48625"/>
            <a:ext cx="5808600" cy="52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Algorithm:</a:t>
            </a:r>
            <a:endParaRPr sz="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Score = starts at 0</a:t>
            </a:r>
            <a:endParaRPr sz="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Symbol = current player’s symbol (X or O)</a:t>
            </a:r>
            <a:endParaRPr sz="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For each c</a:t>
            </a:r>
            <a:r>
              <a:rPr lang="en-CA" sz="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ase:</a:t>
            </a:r>
            <a:endParaRPr sz="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7940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Average"/>
              <a:buChar char="-"/>
            </a:pPr>
            <a:r>
              <a:rPr lang="en-CA" sz="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Calculate score: for each direction:</a:t>
            </a:r>
            <a:endParaRPr sz="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Until snake of equal symbols is broken by block/pening symbol</a:t>
            </a:r>
            <a:endParaRPr sz="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Pseudocode:</a:t>
            </a:r>
            <a:endParaRPr sz="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Iterator “i” = 0</a:t>
            </a:r>
            <a:endParaRPr sz="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While within board’s bounds and haven’t met # or opposing symbol:</a:t>
            </a:r>
            <a:endParaRPr sz="800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	+1 to snakeCount when meeting a “.” or a similar symbol</a:t>
            </a:r>
            <a:endParaRPr sz="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	i += 1</a:t>
            </a:r>
            <a:endParaRPr sz="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	</a:t>
            </a:r>
            <a:r>
              <a:rPr lang="en-CA" sz="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If snakeCount adds up to s (can make a snake on this line)</a:t>
            </a:r>
            <a:endParaRPr sz="800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	Pseudocode for horizontal/vertical case:</a:t>
            </a:r>
            <a:endParaRPr sz="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	if snakeCount &gt;= self.s:</a:t>
            </a:r>
            <a:endParaRPr sz="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		score += snakeCount * 4</a:t>
            </a:r>
            <a:endParaRPr sz="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	else:</a:t>
            </a:r>
            <a:endParaRPr sz="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		score += snakeCount * 2</a:t>
            </a:r>
            <a:endParaRPr sz="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	</a:t>
            </a:r>
            <a:r>
              <a:rPr lang="en-CA" sz="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Heuristic favors diagonal cases</a:t>
            </a:r>
            <a:endParaRPr sz="800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	Pseudocode for other diagonal cases:</a:t>
            </a:r>
            <a:endParaRPr sz="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	if snakeCount &gt;= self.s:</a:t>
            </a:r>
            <a:endParaRPr sz="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		score += snakeCount * 20</a:t>
            </a:r>
            <a:endParaRPr sz="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	else:</a:t>
            </a:r>
            <a:endParaRPr sz="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		score += snakeCount * 8</a:t>
            </a:r>
            <a:endParaRPr sz="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 sz="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Return score</a:t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425" y="802125"/>
            <a:ext cx="2712650" cy="143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116425" y="4642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E2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459300" y="312175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CA"/>
              <a:t>More complex, but slower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425" y="802125"/>
            <a:ext cx="2712650" cy="14329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3719250" y="154975"/>
            <a:ext cx="42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9700" y="132900"/>
            <a:ext cx="5894100" cy="48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/>
              <a:t>Algorithm:</a:t>
            </a:r>
            <a:endParaRPr sz="80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800"/>
              <a:t>Score = starts at 0</a:t>
            </a:r>
            <a:endParaRPr sz="80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800"/>
              <a:t>Symbol = current player’s symbol (X or O)</a:t>
            </a:r>
            <a:endParaRPr sz="80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800"/>
              <a:t>For each case:</a:t>
            </a:r>
            <a:endParaRPr sz="800"/>
          </a:p>
          <a:p>
            <a:pPr indent="-27940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800"/>
              <a:buChar char="-"/>
            </a:pPr>
            <a:r>
              <a:rPr lang="en-CA" sz="800">
                <a:solidFill>
                  <a:srgbClr val="FF0000"/>
                </a:solidFill>
              </a:rPr>
              <a:t>Check </a:t>
            </a:r>
            <a:r>
              <a:rPr lang="en-CA" sz="800">
                <a:solidFill>
                  <a:srgbClr val="FF0000"/>
                </a:solidFill>
              </a:rPr>
              <a:t>prediction</a:t>
            </a:r>
            <a:r>
              <a:rPr lang="en-CA" sz="800">
                <a:solidFill>
                  <a:srgbClr val="FF0000"/>
                </a:solidFill>
              </a:rPr>
              <a:t>: the total space free (in both directions) adds up to at least “s” (number of symbols is a row to win)</a:t>
            </a:r>
            <a:endParaRPr sz="800">
              <a:solidFill>
                <a:srgbClr val="FF0000"/>
              </a:solidFill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800"/>
              <a:t>Pseudocode:</a:t>
            </a:r>
            <a:endParaRPr sz="800"/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800"/>
              <a:t>Iterator “i” = 0</a:t>
            </a:r>
            <a:endParaRPr sz="800"/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800"/>
              <a:t>Number of spaces free in both direction “snakeCount” = 0</a:t>
            </a:r>
            <a:endParaRPr sz="800"/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800">
                <a:solidFill>
                  <a:srgbClr val="FF0000"/>
                </a:solidFill>
              </a:rPr>
              <a:t>For each direction (2):</a:t>
            </a:r>
            <a:endParaRPr sz="800">
              <a:solidFill>
                <a:srgbClr val="FF0000"/>
              </a:solidFill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800"/>
              <a:t>	While next space is free or similar “symbol” and within board bounds:</a:t>
            </a:r>
            <a:endParaRPr sz="800"/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800"/>
              <a:t>		+1 to i, +1 to snakeCount</a:t>
            </a:r>
            <a:endParaRPr sz="800"/>
          </a:p>
          <a:p>
            <a:pPr indent="-27940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800"/>
              <a:buChar char="-"/>
            </a:pPr>
            <a:r>
              <a:rPr lang="en-CA" sz="800"/>
              <a:t>If the prediction passes THEN</a:t>
            </a:r>
            <a:endParaRPr sz="80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800"/>
              <a:t>	Pseudocode:</a:t>
            </a:r>
            <a:endParaRPr sz="80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800"/>
              <a:t>	If snakeCount &gt;= “s”</a:t>
            </a:r>
            <a:endParaRPr sz="800"/>
          </a:p>
          <a:p>
            <a:pPr indent="-279400" lvl="0" marL="9144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800"/>
              <a:buChar char="-"/>
            </a:pPr>
            <a:r>
              <a:rPr lang="en-CA" sz="800"/>
              <a:t>Calculate score for each direction and added (substract during min’s or X’s turn) to score variable:</a:t>
            </a:r>
            <a:endParaRPr sz="800"/>
          </a:p>
          <a:p>
            <a:pPr indent="0" lvl="0" marL="9144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800"/>
              <a:t>Until snake of equal symbols is broken by block/opposing symbol</a:t>
            </a:r>
            <a:endParaRPr sz="800"/>
          </a:p>
          <a:p>
            <a:pPr indent="0" lvl="0" marL="9144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800"/>
              <a:t>Pseudocode:</a:t>
            </a:r>
            <a:endParaRPr sz="800"/>
          </a:p>
          <a:p>
            <a:pPr indent="0" lvl="0" marL="9144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800"/>
              <a:t>Iterator “i” = 0</a:t>
            </a:r>
            <a:endParaRPr sz="800"/>
          </a:p>
          <a:p>
            <a:pPr indent="0" lvl="0" marL="9144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800">
                <a:solidFill>
                  <a:srgbClr val="FF0000"/>
                </a:solidFill>
              </a:rPr>
              <a:t>While within board’s bounds and haven’t met # or opposing symbol:</a:t>
            </a:r>
            <a:endParaRPr sz="800">
              <a:solidFill>
                <a:srgbClr val="FF0000"/>
              </a:solidFill>
            </a:endParaRPr>
          </a:p>
          <a:p>
            <a:pPr indent="0" lvl="0" marL="9144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800"/>
              <a:t>	</a:t>
            </a:r>
            <a:r>
              <a:rPr lang="en-CA" sz="800">
                <a:solidFill>
                  <a:srgbClr val="FF0000"/>
                </a:solidFill>
              </a:rPr>
              <a:t>Depending on player’s turn +/- 1 to score when meeting a “.</a:t>
            </a:r>
            <a:r>
              <a:rPr lang="en-CA" sz="800"/>
              <a:t>”</a:t>
            </a:r>
            <a:endParaRPr sz="800"/>
          </a:p>
          <a:p>
            <a:pPr indent="0" lvl="0" marL="9144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800"/>
              <a:t>	+/- “n” - “i” to score when meeting a similar symbol</a:t>
            </a:r>
            <a:endParaRPr sz="800"/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800"/>
              <a:t>		i += 1</a:t>
            </a:r>
            <a:endParaRPr sz="80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800"/>
              <a:t>Return score</a:t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425" y="2424175"/>
            <a:ext cx="2851925" cy="22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Analysis of data: Impact of E1 &amp; E2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152475"/>
            <a:ext cx="518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Overall, players who use E2 have a higher chance to win on average compared to players who use E1. Though the computation takes quite a while on larger spaces (when n &gt;= 6), the player using E2 seems to win the match the most.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/>
              <a:t>The only instance where E1 is better than E2 is for the game with n=5, b=4, s=4, t=5, d1=6 and d2=6. This might be caused by the randomness of the blocs’ placements or due to E2 never reaching a golden state (a state better than all the others).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6475" y="188675"/>
            <a:ext cx="3228975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9813" y="1468375"/>
            <a:ext cx="3162300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6475" y="2804025"/>
            <a:ext cx="3228975" cy="11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/>
          <p:nvPr/>
        </p:nvSpPr>
        <p:spPr>
          <a:xfrm>
            <a:off x="5719825" y="2265475"/>
            <a:ext cx="2530500" cy="155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5719825" y="1152475"/>
            <a:ext cx="2530500" cy="1551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5754150" y="3754850"/>
            <a:ext cx="2530500" cy="1551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70975" y="4014275"/>
            <a:ext cx="2733500" cy="10519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/>
          <p:nvPr/>
        </p:nvSpPr>
        <p:spPr>
          <a:xfrm>
            <a:off x="5913925" y="4859200"/>
            <a:ext cx="2129700" cy="1551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Analysis of data: Impact of Depth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311700" y="1152475"/>
            <a:ext cx="518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As the depth of either players increase, the average evaluation time increases. Furthermore, the total </a:t>
            </a:r>
            <a:r>
              <a:rPr lang="en-CA"/>
              <a:t>heuristic evaluations increase due to the numerous states that need to be visited.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/>
              <a:t>In the first example, Player 1 has a depth of 2 while Player 2 has a depth of 6. Such a big gap allows Player 2 to win easily (100.0% of the time). In the second example, Player 1 and Player 2 have the same depths, which decreases Player’s 2 win rate by 50%.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/>
              <a:t>Increasing the depth will certainly increase the average evaluation time, but more states will be evaluated and the two players have a higher chance to come to a tie (since Player 1 is minimizing and Player 2 is maximizing).</a:t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7038" y="300075"/>
            <a:ext cx="3286125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9438" y="1915725"/>
            <a:ext cx="3181350" cy="15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/>
          <p:nvPr/>
        </p:nvSpPr>
        <p:spPr>
          <a:xfrm>
            <a:off x="5549450" y="523925"/>
            <a:ext cx="1291500" cy="155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5549450" y="1296200"/>
            <a:ext cx="3150900" cy="155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5994450" y="1500250"/>
            <a:ext cx="2049300" cy="155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5598225" y="2100225"/>
            <a:ext cx="1291500" cy="1551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5598225" y="2872500"/>
            <a:ext cx="3057900" cy="1551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6072750" y="3069175"/>
            <a:ext cx="1971000" cy="1551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Analysis of data: Impact of Alpha-Beta</a:t>
            </a:r>
            <a:endParaRPr/>
          </a:p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311700" y="1152475"/>
            <a:ext cx="518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The usage of the Alpha-Beta algorithm considerably lowers the average evaluation time. The same game running on Minimax took 2.035 seconds to evaluate the first move, </a:t>
            </a:r>
            <a:r>
              <a:rPr lang="en-CA"/>
              <a:t>while the game running on Alpha-Beta took 0.403 seconds.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/>
              <a:t>The number of states explored is also greatly cut because of the pruning that occurs in the Alpha-Beta algorithm.</a:t>
            </a:r>
            <a:endParaRPr/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9125" y="322848"/>
            <a:ext cx="2352100" cy="224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9125" y="2738898"/>
            <a:ext cx="2352101" cy="2185578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/>
          <p:nvPr/>
        </p:nvSpPr>
        <p:spPr>
          <a:xfrm>
            <a:off x="6669125" y="2416650"/>
            <a:ext cx="1471800" cy="155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6669125" y="4769375"/>
            <a:ext cx="1360500" cy="155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7808200" y="712700"/>
            <a:ext cx="621300" cy="256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7768175" y="3114900"/>
            <a:ext cx="698100" cy="256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Exit(0)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4700" y="3273825"/>
            <a:ext cx="1106825" cy="96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