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52A9"/>
    <a:srgbClr val="BE26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95D34F-6457-4C70-BFD2-F73C173183D3}"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0D8AC-94F9-45F7-BFFE-3305B96F74BD}" type="slidenum">
              <a:rPr lang="en-IN" smtClean="0"/>
              <a:t>‹#›</a:t>
            </a:fld>
            <a:endParaRPr lang="en-IN"/>
          </a:p>
        </p:txBody>
      </p:sp>
    </p:spTree>
    <p:extLst>
      <p:ext uri="{BB962C8B-B14F-4D97-AF65-F5344CB8AC3E}">
        <p14:creationId xmlns:p14="http://schemas.microsoft.com/office/powerpoint/2010/main" val="324086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5D34F-6457-4C70-BFD2-F73C173183D3}"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0D8AC-94F9-45F7-BFFE-3305B96F74BD}" type="slidenum">
              <a:rPr lang="en-IN" smtClean="0"/>
              <a:t>‹#›</a:t>
            </a:fld>
            <a:endParaRPr lang="en-IN"/>
          </a:p>
        </p:txBody>
      </p:sp>
    </p:spTree>
    <p:extLst>
      <p:ext uri="{BB962C8B-B14F-4D97-AF65-F5344CB8AC3E}">
        <p14:creationId xmlns:p14="http://schemas.microsoft.com/office/powerpoint/2010/main" val="2281500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5D34F-6457-4C70-BFD2-F73C173183D3}"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0D8AC-94F9-45F7-BFFE-3305B96F74B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8403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5D34F-6457-4C70-BFD2-F73C173183D3}"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0D8AC-94F9-45F7-BFFE-3305B96F74BD}" type="slidenum">
              <a:rPr lang="en-IN" smtClean="0"/>
              <a:t>‹#›</a:t>
            </a:fld>
            <a:endParaRPr lang="en-IN"/>
          </a:p>
        </p:txBody>
      </p:sp>
    </p:spTree>
    <p:extLst>
      <p:ext uri="{BB962C8B-B14F-4D97-AF65-F5344CB8AC3E}">
        <p14:creationId xmlns:p14="http://schemas.microsoft.com/office/powerpoint/2010/main" val="204719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5D34F-6457-4C70-BFD2-F73C173183D3}"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0D8AC-94F9-45F7-BFFE-3305B96F74B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6868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5D34F-6457-4C70-BFD2-F73C173183D3}"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0D8AC-94F9-45F7-BFFE-3305B96F74BD}" type="slidenum">
              <a:rPr lang="en-IN" smtClean="0"/>
              <a:t>‹#›</a:t>
            </a:fld>
            <a:endParaRPr lang="en-IN"/>
          </a:p>
        </p:txBody>
      </p:sp>
    </p:spTree>
    <p:extLst>
      <p:ext uri="{BB962C8B-B14F-4D97-AF65-F5344CB8AC3E}">
        <p14:creationId xmlns:p14="http://schemas.microsoft.com/office/powerpoint/2010/main" val="4025700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95D34F-6457-4C70-BFD2-F73C173183D3}"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0D8AC-94F9-45F7-BFFE-3305B96F74BD}" type="slidenum">
              <a:rPr lang="en-IN" smtClean="0"/>
              <a:t>‹#›</a:t>
            </a:fld>
            <a:endParaRPr lang="en-IN"/>
          </a:p>
        </p:txBody>
      </p:sp>
    </p:spTree>
    <p:extLst>
      <p:ext uri="{BB962C8B-B14F-4D97-AF65-F5344CB8AC3E}">
        <p14:creationId xmlns:p14="http://schemas.microsoft.com/office/powerpoint/2010/main" val="1815882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95D34F-6457-4C70-BFD2-F73C173183D3}"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0D8AC-94F9-45F7-BFFE-3305B96F74BD}" type="slidenum">
              <a:rPr lang="en-IN" smtClean="0"/>
              <a:t>‹#›</a:t>
            </a:fld>
            <a:endParaRPr lang="en-IN"/>
          </a:p>
        </p:txBody>
      </p:sp>
    </p:spTree>
    <p:extLst>
      <p:ext uri="{BB962C8B-B14F-4D97-AF65-F5344CB8AC3E}">
        <p14:creationId xmlns:p14="http://schemas.microsoft.com/office/powerpoint/2010/main" val="150882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95D34F-6457-4C70-BFD2-F73C173183D3}"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0D8AC-94F9-45F7-BFFE-3305B96F74BD}" type="slidenum">
              <a:rPr lang="en-IN" smtClean="0"/>
              <a:t>‹#›</a:t>
            </a:fld>
            <a:endParaRPr lang="en-IN"/>
          </a:p>
        </p:txBody>
      </p:sp>
    </p:spTree>
    <p:extLst>
      <p:ext uri="{BB962C8B-B14F-4D97-AF65-F5344CB8AC3E}">
        <p14:creationId xmlns:p14="http://schemas.microsoft.com/office/powerpoint/2010/main" val="117251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5D34F-6457-4C70-BFD2-F73C173183D3}"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0D8AC-94F9-45F7-BFFE-3305B96F74BD}" type="slidenum">
              <a:rPr lang="en-IN" smtClean="0"/>
              <a:t>‹#›</a:t>
            </a:fld>
            <a:endParaRPr lang="en-IN"/>
          </a:p>
        </p:txBody>
      </p:sp>
    </p:spTree>
    <p:extLst>
      <p:ext uri="{BB962C8B-B14F-4D97-AF65-F5344CB8AC3E}">
        <p14:creationId xmlns:p14="http://schemas.microsoft.com/office/powerpoint/2010/main" val="126828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95D34F-6457-4C70-BFD2-F73C173183D3}"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20D8AC-94F9-45F7-BFFE-3305B96F74BD}" type="slidenum">
              <a:rPr lang="en-IN" smtClean="0"/>
              <a:t>‹#›</a:t>
            </a:fld>
            <a:endParaRPr lang="en-IN"/>
          </a:p>
        </p:txBody>
      </p:sp>
    </p:spTree>
    <p:extLst>
      <p:ext uri="{BB962C8B-B14F-4D97-AF65-F5344CB8AC3E}">
        <p14:creationId xmlns:p14="http://schemas.microsoft.com/office/powerpoint/2010/main" val="227795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95D34F-6457-4C70-BFD2-F73C173183D3}"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20D8AC-94F9-45F7-BFFE-3305B96F74BD}" type="slidenum">
              <a:rPr lang="en-IN" smtClean="0"/>
              <a:t>‹#›</a:t>
            </a:fld>
            <a:endParaRPr lang="en-IN"/>
          </a:p>
        </p:txBody>
      </p:sp>
    </p:spTree>
    <p:extLst>
      <p:ext uri="{BB962C8B-B14F-4D97-AF65-F5344CB8AC3E}">
        <p14:creationId xmlns:p14="http://schemas.microsoft.com/office/powerpoint/2010/main" val="342443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95D34F-6457-4C70-BFD2-F73C173183D3}"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20D8AC-94F9-45F7-BFFE-3305B96F74BD}" type="slidenum">
              <a:rPr lang="en-IN" smtClean="0"/>
              <a:t>‹#›</a:t>
            </a:fld>
            <a:endParaRPr lang="en-IN"/>
          </a:p>
        </p:txBody>
      </p:sp>
    </p:spTree>
    <p:extLst>
      <p:ext uri="{BB962C8B-B14F-4D97-AF65-F5344CB8AC3E}">
        <p14:creationId xmlns:p14="http://schemas.microsoft.com/office/powerpoint/2010/main" val="14116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5D34F-6457-4C70-BFD2-F73C173183D3}"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20D8AC-94F9-45F7-BFFE-3305B96F74BD}" type="slidenum">
              <a:rPr lang="en-IN" smtClean="0"/>
              <a:t>‹#›</a:t>
            </a:fld>
            <a:endParaRPr lang="en-IN"/>
          </a:p>
        </p:txBody>
      </p:sp>
    </p:spTree>
    <p:extLst>
      <p:ext uri="{BB962C8B-B14F-4D97-AF65-F5344CB8AC3E}">
        <p14:creationId xmlns:p14="http://schemas.microsoft.com/office/powerpoint/2010/main" val="410324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95D34F-6457-4C70-BFD2-F73C173183D3}"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20D8AC-94F9-45F7-BFFE-3305B96F74BD}" type="slidenum">
              <a:rPr lang="en-IN" smtClean="0"/>
              <a:t>‹#›</a:t>
            </a:fld>
            <a:endParaRPr lang="en-IN"/>
          </a:p>
        </p:txBody>
      </p:sp>
    </p:spTree>
    <p:extLst>
      <p:ext uri="{BB962C8B-B14F-4D97-AF65-F5344CB8AC3E}">
        <p14:creationId xmlns:p14="http://schemas.microsoft.com/office/powerpoint/2010/main" val="249202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5D34F-6457-4C70-BFD2-F73C173183D3}"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20D8AC-94F9-45F7-BFFE-3305B96F74BD}" type="slidenum">
              <a:rPr lang="en-IN" smtClean="0"/>
              <a:t>‹#›</a:t>
            </a:fld>
            <a:endParaRPr lang="en-IN"/>
          </a:p>
        </p:txBody>
      </p:sp>
    </p:spTree>
    <p:extLst>
      <p:ext uri="{BB962C8B-B14F-4D97-AF65-F5344CB8AC3E}">
        <p14:creationId xmlns:p14="http://schemas.microsoft.com/office/powerpoint/2010/main" val="4197267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95D34F-6457-4C70-BFD2-F73C173183D3}" type="datetimeFigureOut">
              <a:rPr lang="en-IN" smtClean="0"/>
              <a:t>31-03-2024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9520D8AC-94F9-45F7-BFFE-3305B96F74BD}" type="slidenum">
              <a:rPr lang="en-IN" smtClean="0"/>
              <a:t>‹#›</a:t>
            </a:fld>
            <a:endParaRPr lang="en-IN"/>
          </a:p>
        </p:txBody>
      </p:sp>
    </p:spTree>
    <p:extLst>
      <p:ext uri="{BB962C8B-B14F-4D97-AF65-F5344CB8AC3E}">
        <p14:creationId xmlns:p14="http://schemas.microsoft.com/office/powerpoint/2010/main" val="3417725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772B-F148-7FDF-FEA3-E7A21F6AE236}"/>
              </a:ext>
            </a:extLst>
          </p:cNvPr>
          <p:cNvSpPr>
            <a:spLocks noGrp="1"/>
          </p:cNvSpPr>
          <p:nvPr>
            <p:ph type="ctrTitle"/>
          </p:nvPr>
        </p:nvSpPr>
        <p:spPr>
          <a:xfrm>
            <a:off x="1243297" y="1490134"/>
            <a:ext cx="7766936" cy="1646302"/>
          </a:xfrm>
        </p:spPr>
        <p:txBody>
          <a:bodyPr/>
          <a:lstStyle/>
          <a:p>
            <a:r>
              <a:rPr lang="en-IN" dirty="0">
                <a:solidFill>
                  <a:schemeClr val="tx1"/>
                </a:solidFill>
              </a:rPr>
              <a:t>JAYAPRIYA</a:t>
            </a:r>
          </a:p>
        </p:txBody>
      </p:sp>
      <p:sp>
        <p:nvSpPr>
          <p:cNvPr id="3" name="Subtitle 2">
            <a:extLst>
              <a:ext uri="{FF2B5EF4-FFF2-40B4-BE49-F238E27FC236}">
                <a16:creationId xmlns:a16="http://schemas.microsoft.com/office/drawing/2014/main" id="{6EF9B749-5219-8AA6-B824-90E26E130A83}"/>
              </a:ext>
            </a:extLst>
          </p:cNvPr>
          <p:cNvSpPr>
            <a:spLocks noGrp="1"/>
          </p:cNvSpPr>
          <p:nvPr>
            <p:ph type="subTitle" idx="1"/>
          </p:nvPr>
        </p:nvSpPr>
        <p:spPr>
          <a:xfrm>
            <a:off x="1700497" y="3259529"/>
            <a:ext cx="7830364" cy="1312475"/>
          </a:xfrm>
        </p:spPr>
        <p:txBody>
          <a:bodyPr>
            <a:normAutofit/>
          </a:bodyPr>
          <a:lstStyle/>
          <a:p>
            <a:r>
              <a:rPr lang="en-IN" sz="2800" dirty="0">
                <a:solidFill>
                  <a:schemeClr val="accent1">
                    <a:lumMod val="50000"/>
                  </a:schemeClr>
                </a:solidFill>
              </a:rPr>
              <a:t>FINAL PROJECT</a:t>
            </a:r>
          </a:p>
        </p:txBody>
      </p:sp>
      <p:sp>
        <p:nvSpPr>
          <p:cNvPr id="4" name="Hexagon 3">
            <a:extLst>
              <a:ext uri="{FF2B5EF4-FFF2-40B4-BE49-F238E27FC236}">
                <a16:creationId xmlns:a16="http://schemas.microsoft.com/office/drawing/2014/main" id="{BE751774-0B5F-585C-1134-9EDF9E643B0A}"/>
              </a:ext>
            </a:extLst>
          </p:cNvPr>
          <p:cNvSpPr/>
          <p:nvPr/>
        </p:nvSpPr>
        <p:spPr>
          <a:xfrm>
            <a:off x="2584938" y="1231831"/>
            <a:ext cx="1160584" cy="1081454"/>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A768D895-CE82-DAD6-0703-8C09A463F5B9}"/>
              </a:ext>
            </a:extLst>
          </p:cNvPr>
          <p:cNvSpPr/>
          <p:nvPr/>
        </p:nvSpPr>
        <p:spPr>
          <a:xfrm>
            <a:off x="3745522" y="2641789"/>
            <a:ext cx="501162" cy="468410"/>
          </a:xfrm>
          <a:prstGeom prst="hexagon">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Hexagon 5">
            <a:extLst>
              <a:ext uri="{FF2B5EF4-FFF2-40B4-BE49-F238E27FC236}">
                <a16:creationId xmlns:a16="http://schemas.microsoft.com/office/drawing/2014/main" id="{54DC0565-A670-543F-5C8E-B44F51F1CB9C}"/>
              </a:ext>
            </a:extLst>
          </p:cNvPr>
          <p:cNvSpPr/>
          <p:nvPr/>
        </p:nvSpPr>
        <p:spPr>
          <a:xfrm>
            <a:off x="1461312" y="3610083"/>
            <a:ext cx="895025" cy="759694"/>
          </a:xfrm>
          <a:prstGeom prst="hexag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Hexagon 6">
            <a:extLst>
              <a:ext uri="{FF2B5EF4-FFF2-40B4-BE49-F238E27FC236}">
                <a16:creationId xmlns:a16="http://schemas.microsoft.com/office/drawing/2014/main" id="{99857CD7-1B9C-C185-5615-1FA0BC5F300E}"/>
              </a:ext>
            </a:extLst>
          </p:cNvPr>
          <p:cNvSpPr/>
          <p:nvPr/>
        </p:nvSpPr>
        <p:spPr>
          <a:xfrm>
            <a:off x="3196003" y="4221449"/>
            <a:ext cx="675218" cy="611366"/>
          </a:xfrm>
          <a:prstGeom prst="hexagon">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6216370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11FD-DC3D-2E78-5075-2672587DD666}"/>
              </a:ext>
            </a:extLst>
          </p:cNvPr>
          <p:cNvSpPr>
            <a:spLocks noGrp="1"/>
          </p:cNvSpPr>
          <p:nvPr>
            <p:ph type="title"/>
          </p:nvPr>
        </p:nvSpPr>
        <p:spPr/>
        <p:txBody>
          <a:bodyPr/>
          <a:lstStyle/>
          <a:p>
            <a:r>
              <a:rPr lang="en-IN" b="1" dirty="0"/>
              <a:t>RESULT</a:t>
            </a:r>
            <a:endParaRPr lang="en-IN" dirty="0"/>
          </a:p>
        </p:txBody>
      </p:sp>
      <p:sp>
        <p:nvSpPr>
          <p:cNvPr id="3" name="Content Placeholder 2">
            <a:extLst>
              <a:ext uri="{FF2B5EF4-FFF2-40B4-BE49-F238E27FC236}">
                <a16:creationId xmlns:a16="http://schemas.microsoft.com/office/drawing/2014/main" id="{F909774F-1CF8-351A-905A-CD6A3BB88257}"/>
              </a:ext>
            </a:extLst>
          </p:cNvPr>
          <p:cNvSpPr>
            <a:spLocks noGrp="1"/>
          </p:cNvSpPr>
          <p:nvPr>
            <p:ph idx="1"/>
          </p:nvPr>
        </p:nvSpPr>
        <p:spPr>
          <a:xfrm>
            <a:off x="967480" y="1488613"/>
            <a:ext cx="8596668" cy="3880773"/>
          </a:xfrm>
        </p:spPr>
        <p:txBody>
          <a:bodyPr/>
          <a:lstStyle/>
          <a:p>
            <a:pPr algn="l">
              <a:buFont typeface="Arial" panose="020B0604020202020204" pitchFamily="34" charset="0"/>
              <a:buChar char="•"/>
            </a:pPr>
            <a:r>
              <a:rPr lang="en-US" b="0" i="0" dirty="0">
                <a:solidFill>
                  <a:srgbClr val="1F1F1F"/>
                </a:solidFill>
                <a:effectLst/>
                <a:latin typeface="Google Sans"/>
              </a:rPr>
              <a:t>The model effectively identified latent factors associated with user preferences and item attributes.</a:t>
            </a:r>
          </a:p>
          <a:p>
            <a:pPr algn="l">
              <a:buFont typeface="Arial" panose="020B0604020202020204" pitchFamily="34" charset="0"/>
              <a:buChar char="•"/>
            </a:pPr>
            <a:r>
              <a:rPr lang="en-US" b="0" i="0" dirty="0">
                <a:solidFill>
                  <a:srgbClr val="1F1F1F"/>
                </a:solidFill>
                <a:effectLst/>
                <a:latin typeface="Google Sans"/>
              </a:rPr>
              <a:t>The recommendation system demonstrated the ability to generate personalized product suggestions for individual users.</a:t>
            </a:r>
          </a:p>
          <a:p>
            <a:pPr algn="l">
              <a:buFont typeface="Arial" panose="020B0604020202020204" pitchFamily="34" charset="0"/>
              <a:buChar char="•"/>
            </a:pPr>
            <a:r>
              <a:rPr lang="en-US" b="0" i="0" dirty="0">
                <a:solidFill>
                  <a:srgbClr val="1F1F1F"/>
                </a:solidFill>
                <a:effectLst/>
                <a:latin typeface="Google Sans"/>
              </a:rPr>
              <a:t>Compared to a baseline recommendation approach (e.g., random recommendations), the deep learning model achieved a significant improvement in [metric, e.g., recommendation accuracy, hit rate].</a:t>
            </a:r>
          </a:p>
          <a:p>
            <a:pPr marL="0" indent="0">
              <a:buNone/>
            </a:pPr>
            <a:endParaRPr lang="en-IN" dirty="0">
              <a:solidFill>
                <a:schemeClr val="tx1">
                  <a:lumMod val="95000"/>
                  <a:lumOff val="5000"/>
                </a:schemeClr>
              </a:solidFill>
              <a:latin typeface="Consolas" panose="020B0609020204030204" pitchFamily="49" charset="0"/>
            </a:endParaRPr>
          </a:p>
          <a:p>
            <a:pPr marL="0" indent="0">
              <a:buNone/>
            </a:pPr>
            <a:r>
              <a:rPr lang="en-IN" dirty="0">
                <a:solidFill>
                  <a:schemeClr val="tx1">
                    <a:lumMod val="95000"/>
                    <a:lumOff val="5000"/>
                  </a:schemeClr>
                </a:solidFill>
                <a:latin typeface="Consolas" panose="020B0609020204030204" pitchFamily="49" charset="0"/>
              </a:rPr>
              <a:t>MODEL EVALUATION:</a:t>
            </a:r>
          </a:p>
          <a:p>
            <a:pPr>
              <a:buFont typeface="Wingdings" panose="05000000000000000000" pitchFamily="2" charset="2"/>
              <a:buChar char="ü"/>
            </a:pPr>
            <a:r>
              <a:rPr lang="en-IN" b="0" i="0" dirty="0">
                <a:solidFill>
                  <a:schemeClr val="tx1">
                    <a:lumMod val="65000"/>
                    <a:lumOff val="35000"/>
                  </a:schemeClr>
                </a:solidFill>
                <a:effectLst/>
                <a:latin typeface="Consolas" panose="020B0609020204030204" pitchFamily="49" charset="0"/>
              </a:rPr>
              <a:t>Test Accuracy: 50.00%</a:t>
            </a:r>
            <a:endParaRPr lang="en-IN" dirty="0">
              <a:solidFill>
                <a:schemeClr val="tx1">
                  <a:lumMod val="65000"/>
                  <a:lumOff val="35000"/>
                </a:schemeClr>
              </a:solidFill>
            </a:endParaRPr>
          </a:p>
        </p:txBody>
      </p:sp>
    </p:spTree>
    <p:extLst>
      <p:ext uri="{BB962C8B-B14F-4D97-AF65-F5344CB8AC3E}">
        <p14:creationId xmlns:p14="http://schemas.microsoft.com/office/powerpoint/2010/main" val="271940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68F6-DF54-D75B-9D3E-8B3E153C1217}"/>
              </a:ext>
            </a:extLst>
          </p:cNvPr>
          <p:cNvSpPr>
            <a:spLocks noGrp="1"/>
          </p:cNvSpPr>
          <p:nvPr>
            <p:ph type="title"/>
          </p:nvPr>
        </p:nvSpPr>
        <p:spPr>
          <a:solidFill>
            <a:schemeClr val="bg1"/>
          </a:solidFill>
        </p:spPr>
        <p:txBody>
          <a:bodyPr/>
          <a:lstStyle/>
          <a:p>
            <a:r>
              <a:rPr lang="en-IN" dirty="0">
                <a:solidFill>
                  <a:schemeClr val="accent2"/>
                </a:solidFill>
              </a:rPr>
              <a:t>PROJECT TITLE</a:t>
            </a:r>
          </a:p>
        </p:txBody>
      </p:sp>
      <p:sp>
        <p:nvSpPr>
          <p:cNvPr id="3" name="Content Placeholder 2">
            <a:extLst>
              <a:ext uri="{FF2B5EF4-FFF2-40B4-BE49-F238E27FC236}">
                <a16:creationId xmlns:a16="http://schemas.microsoft.com/office/drawing/2014/main" id="{FFBB95E6-F3F6-FC5C-5A0F-6C9CA7E470D7}"/>
              </a:ext>
            </a:extLst>
          </p:cNvPr>
          <p:cNvSpPr>
            <a:spLocks noGrp="1"/>
          </p:cNvSpPr>
          <p:nvPr>
            <p:ph idx="1"/>
          </p:nvPr>
        </p:nvSpPr>
        <p:spPr>
          <a:xfrm>
            <a:off x="1283824" y="1925735"/>
            <a:ext cx="8596668" cy="3556000"/>
          </a:xfrm>
        </p:spPr>
        <p:txBody>
          <a:bodyPr>
            <a:normAutofit/>
          </a:bodyPr>
          <a:lstStyle/>
          <a:p>
            <a:r>
              <a:rPr lang="en-US" sz="5400" dirty="0"/>
              <a:t>Recommendation system from sales data using </a:t>
            </a:r>
            <a:r>
              <a:rPr lang="en-US" sz="5400" dirty="0">
                <a:solidFill>
                  <a:srgbClr val="002060"/>
                </a:solidFill>
                <a:highlight>
                  <a:srgbClr val="C0C0C0"/>
                </a:highlight>
              </a:rPr>
              <a:t>Deep Learning </a:t>
            </a:r>
            <a:endParaRPr lang="en-IN" sz="5400" dirty="0">
              <a:solidFill>
                <a:srgbClr val="002060"/>
              </a:solidFill>
              <a:highlight>
                <a:srgbClr val="C0C0C0"/>
              </a:highlight>
            </a:endParaRPr>
          </a:p>
        </p:txBody>
      </p:sp>
    </p:spTree>
    <p:extLst>
      <p:ext uri="{BB962C8B-B14F-4D97-AF65-F5344CB8AC3E}">
        <p14:creationId xmlns:p14="http://schemas.microsoft.com/office/powerpoint/2010/main" val="289778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2A650-55B9-F72B-9AF1-0B6B50F6D52B}"/>
              </a:ext>
            </a:extLst>
          </p:cNvPr>
          <p:cNvSpPr>
            <a:spLocks noGrp="1"/>
          </p:cNvSpPr>
          <p:nvPr>
            <p:ph type="title"/>
          </p:nvPr>
        </p:nvSpPr>
        <p:spPr>
          <a:xfrm>
            <a:off x="220134" y="398584"/>
            <a:ext cx="8596668" cy="1320800"/>
          </a:xfrm>
        </p:spPr>
        <p:txBody>
          <a:bodyPr/>
          <a:lstStyle/>
          <a:p>
            <a:r>
              <a:rPr lang="en-IN" b="1" dirty="0">
                <a:solidFill>
                  <a:schemeClr val="accent2"/>
                </a:solidFill>
              </a:rPr>
              <a:t>AGENDA	</a:t>
            </a:r>
            <a:endParaRPr lang="en-IN" dirty="0">
              <a:solidFill>
                <a:schemeClr val="accent2"/>
              </a:solidFill>
            </a:endParaRPr>
          </a:p>
        </p:txBody>
      </p:sp>
      <p:sp>
        <p:nvSpPr>
          <p:cNvPr id="3" name="Content Placeholder 2">
            <a:extLst>
              <a:ext uri="{FF2B5EF4-FFF2-40B4-BE49-F238E27FC236}">
                <a16:creationId xmlns:a16="http://schemas.microsoft.com/office/drawing/2014/main" id="{0C03ABD6-802E-4BE7-C868-451BDDBB6F75}"/>
              </a:ext>
            </a:extLst>
          </p:cNvPr>
          <p:cNvSpPr>
            <a:spLocks noGrp="1"/>
          </p:cNvSpPr>
          <p:nvPr>
            <p:ph idx="1"/>
          </p:nvPr>
        </p:nvSpPr>
        <p:spPr>
          <a:xfrm>
            <a:off x="677334" y="1270000"/>
            <a:ext cx="8596668" cy="4757685"/>
          </a:xfrm>
        </p:spPr>
        <p:txBody>
          <a:bodyPr/>
          <a:lstStyle/>
          <a:p>
            <a:pPr marL="0" indent="0">
              <a:buNone/>
            </a:pPr>
            <a:r>
              <a:rPr lang="en-IN" sz="2400" i="0" dirty="0">
                <a:solidFill>
                  <a:srgbClr val="1F1F1F"/>
                </a:solidFill>
                <a:effectLst/>
              </a:rPr>
              <a:t>The Agenda Involves </a:t>
            </a:r>
            <a:r>
              <a:rPr lang="en-US" sz="2400" dirty="0"/>
              <a:t>designing and implementing a deep learning-based recommendation system that can analyze past sales data and generate accurate product recommendations for individual users.</a:t>
            </a:r>
          </a:p>
          <a:p>
            <a:pPr marL="0" indent="0">
              <a:buNone/>
            </a:pPr>
            <a:r>
              <a:rPr lang="en-US" sz="2400" dirty="0"/>
              <a:t>    </a:t>
            </a:r>
            <a:r>
              <a:rPr lang="en-IN" sz="2400" b="1" i="0" dirty="0">
                <a:solidFill>
                  <a:srgbClr val="1F1F1F"/>
                </a:solidFill>
                <a:effectLst/>
                <a:latin typeface="Google Sans"/>
              </a:rPr>
              <a:t>Data Acquisition and Preprocessing</a:t>
            </a:r>
          </a:p>
          <a:p>
            <a:pPr marL="0" indent="0">
              <a:buNone/>
            </a:pPr>
            <a:r>
              <a:rPr lang="en-IN" sz="2400" b="1" dirty="0">
                <a:solidFill>
                  <a:srgbClr val="1F1F1F"/>
                </a:solidFill>
                <a:latin typeface="Google Sans"/>
              </a:rPr>
              <a:t>     </a:t>
            </a:r>
            <a:r>
              <a:rPr lang="en-US" sz="2400" b="1" dirty="0"/>
              <a:t>Splits data into training and testing sets </a:t>
            </a:r>
          </a:p>
          <a:p>
            <a:pPr marL="0" indent="0">
              <a:buNone/>
            </a:pPr>
            <a:r>
              <a:rPr lang="en-US" sz="2400" b="1" dirty="0">
                <a:latin typeface="Google Sans"/>
              </a:rPr>
              <a:t>     </a:t>
            </a:r>
            <a:r>
              <a:rPr lang="en-IN" sz="2400" b="1" i="0" dirty="0">
                <a:solidFill>
                  <a:srgbClr val="1F1F1F"/>
                </a:solidFill>
                <a:effectLst/>
                <a:latin typeface="Google Sans"/>
              </a:rPr>
              <a:t>Model Defining and Architecture</a:t>
            </a:r>
          </a:p>
          <a:p>
            <a:pPr marL="0" indent="0">
              <a:buNone/>
            </a:pPr>
            <a:r>
              <a:rPr lang="en-IN" sz="2400" b="1" dirty="0">
                <a:solidFill>
                  <a:srgbClr val="1F1F1F"/>
                </a:solidFill>
                <a:latin typeface="Google Sans"/>
              </a:rPr>
              <a:t>     Create and Train the Model</a:t>
            </a:r>
          </a:p>
          <a:p>
            <a:pPr marL="0" indent="0">
              <a:buNone/>
            </a:pPr>
            <a:r>
              <a:rPr lang="en-IN" sz="2400" b="1" dirty="0">
                <a:solidFill>
                  <a:srgbClr val="1F1F1F"/>
                </a:solidFill>
                <a:latin typeface="Google Sans"/>
              </a:rPr>
              <a:t>      </a:t>
            </a:r>
            <a:r>
              <a:rPr lang="en-IN" sz="2400" b="1" dirty="0">
                <a:latin typeface="Google Sans"/>
              </a:rPr>
              <a:t>Evaluating the Model</a:t>
            </a:r>
            <a:endParaRPr lang="en-US" sz="2400" b="1" dirty="0">
              <a:latin typeface="Google Sans"/>
            </a:endParaRPr>
          </a:p>
        </p:txBody>
      </p:sp>
      <p:sp>
        <p:nvSpPr>
          <p:cNvPr id="4" name="Arrow: Right 3">
            <a:extLst>
              <a:ext uri="{FF2B5EF4-FFF2-40B4-BE49-F238E27FC236}">
                <a16:creationId xmlns:a16="http://schemas.microsoft.com/office/drawing/2014/main" id="{BD987B93-BD38-47EE-C37E-993F8643B355}"/>
              </a:ext>
            </a:extLst>
          </p:cNvPr>
          <p:cNvSpPr/>
          <p:nvPr/>
        </p:nvSpPr>
        <p:spPr>
          <a:xfrm>
            <a:off x="677334" y="3042138"/>
            <a:ext cx="378069"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F79F4718-2CFE-2A2C-5D23-BF64C14E596B}"/>
              </a:ext>
            </a:extLst>
          </p:cNvPr>
          <p:cNvSpPr/>
          <p:nvPr/>
        </p:nvSpPr>
        <p:spPr>
          <a:xfrm>
            <a:off x="677333" y="3534509"/>
            <a:ext cx="378069"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57BE51DD-89B9-2A1D-9E2F-987B46D6E99B}"/>
              </a:ext>
            </a:extLst>
          </p:cNvPr>
          <p:cNvSpPr/>
          <p:nvPr/>
        </p:nvSpPr>
        <p:spPr>
          <a:xfrm>
            <a:off x="677333" y="4026880"/>
            <a:ext cx="378069"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2C0324CC-3A34-879D-EE2B-6FA16B4AF03D}"/>
              </a:ext>
            </a:extLst>
          </p:cNvPr>
          <p:cNvSpPr/>
          <p:nvPr/>
        </p:nvSpPr>
        <p:spPr>
          <a:xfrm>
            <a:off x="677333" y="4534911"/>
            <a:ext cx="378069"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F6042A2B-38FD-6015-9AD1-0434D024E286}"/>
              </a:ext>
            </a:extLst>
          </p:cNvPr>
          <p:cNvSpPr/>
          <p:nvPr/>
        </p:nvSpPr>
        <p:spPr>
          <a:xfrm>
            <a:off x="677333" y="5038973"/>
            <a:ext cx="378069"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92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FAE76-178A-BD5D-A909-02483F50C1CA}"/>
              </a:ext>
            </a:extLst>
          </p:cNvPr>
          <p:cNvSpPr>
            <a:spLocks noGrp="1"/>
          </p:cNvSpPr>
          <p:nvPr>
            <p:ph type="title"/>
          </p:nvPr>
        </p:nvSpPr>
        <p:spPr/>
        <p:txBody>
          <a:bodyPr/>
          <a:lstStyle/>
          <a:p>
            <a:r>
              <a:rPr lang="en-IN" b="1" dirty="0">
                <a:solidFill>
                  <a:schemeClr val="accent2"/>
                </a:solidFill>
              </a:rPr>
              <a:t>PROBLEM STATEMENT</a:t>
            </a:r>
            <a:endParaRPr lang="en-IN" dirty="0">
              <a:solidFill>
                <a:schemeClr val="accent2"/>
              </a:solidFill>
            </a:endParaRPr>
          </a:p>
        </p:txBody>
      </p:sp>
      <p:sp>
        <p:nvSpPr>
          <p:cNvPr id="3" name="Content Placeholder 2">
            <a:extLst>
              <a:ext uri="{FF2B5EF4-FFF2-40B4-BE49-F238E27FC236}">
                <a16:creationId xmlns:a16="http://schemas.microsoft.com/office/drawing/2014/main" id="{349CE451-D073-354F-52D8-BBE29190C1D1}"/>
              </a:ext>
            </a:extLst>
          </p:cNvPr>
          <p:cNvSpPr>
            <a:spLocks noGrp="1"/>
          </p:cNvSpPr>
          <p:nvPr>
            <p:ph idx="1"/>
          </p:nvPr>
        </p:nvSpPr>
        <p:spPr/>
        <p:txBody>
          <a:bodyPr>
            <a:normAutofit/>
          </a:bodyPr>
          <a:lstStyle/>
          <a:p>
            <a:pPr marL="0" indent="0">
              <a:buNone/>
            </a:pPr>
            <a:r>
              <a:rPr lang="en-US" sz="2000" dirty="0"/>
              <a:t>In the rapidly evolving landscape of e-commerce, personalized recommendations play a pivotal role in enhancing user experience and boosting sales.</a:t>
            </a:r>
          </a:p>
          <a:p>
            <a:pPr marL="0" indent="0">
              <a:buNone/>
            </a:pPr>
            <a:r>
              <a:rPr lang="en-US" sz="2000" dirty="0"/>
              <a:t>Our Company which aims to leverage deep learning techniques to develop an advanced recommendation system based on historical sales data. The goal is to provide personalized product suggestions to users, ultimately increasing customer satisfaction and driving revenue.</a:t>
            </a:r>
            <a:endParaRPr lang="en-IN" sz="2000" dirty="0"/>
          </a:p>
        </p:txBody>
      </p:sp>
    </p:spTree>
    <p:extLst>
      <p:ext uri="{BB962C8B-B14F-4D97-AF65-F5344CB8AC3E}">
        <p14:creationId xmlns:p14="http://schemas.microsoft.com/office/powerpoint/2010/main" val="470709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DD0-A30B-43D2-430B-0CB5027CA9CB}"/>
              </a:ext>
            </a:extLst>
          </p:cNvPr>
          <p:cNvSpPr>
            <a:spLocks noGrp="1"/>
          </p:cNvSpPr>
          <p:nvPr>
            <p:ph type="title"/>
          </p:nvPr>
        </p:nvSpPr>
        <p:spPr/>
        <p:txBody>
          <a:bodyPr/>
          <a:lstStyle/>
          <a:p>
            <a:r>
              <a:rPr lang="en-IN" b="1" dirty="0">
                <a:solidFill>
                  <a:schemeClr val="accent2"/>
                </a:solidFill>
              </a:rPr>
              <a:t>PROJECT OVERVIEW</a:t>
            </a:r>
            <a:endParaRPr lang="en-IN" dirty="0">
              <a:solidFill>
                <a:schemeClr val="accent2"/>
              </a:solidFill>
            </a:endParaRPr>
          </a:p>
        </p:txBody>
      </p:sp>
      <p:sp>
        <p:nvSpPr>
          <p:cNvPr id="3" name="Content Placeholder 2">
            <a:extLst>
              <a:ext uri="{FF2B5EF4-FFF2-40B4-BE49-F238E27FC236}">
                <a16:creationId xmlns:a16="http://schemas.microsoft.com/office/drawing/2014/main" id="{7111D3F2-AC66-28FD-9298-69134A260D5E}"/>
              </a:ext>
            </a:extLst>
          </p:cNvPr>
          <p:cNvSpPr>
            <a:spLocks noGrp="1"/>
          </p:cNvSpPr>
          <p:nvPr>
            <p:ph idx="1"/>
          </p:nvPr>
        </p:nvSpPr>
        <p:spPr>
          <a:xfrm>
            <a:off x="976273" y="1668220"/>
            <a:ext cx="8596668" cy="3880773"/>
          </a:xfrm>
        </p:spPr>
        <p:txBody>
          <a:bodyPr>
            <a:normAutofit lnSpcReduction="10000"/>
          </a:bodyPr>
          <a:lstStyle/>
          <a:p>
            <a:pPr marL="0" indent="0">
              <a:buNone/>
            </a:pPr>
            <a:r>
              <a:rPr lang="en-US" b="0" i="0" dirty="0">
                <a:solidFill>
                  <a:srgbClr val="1F1F1F"/>
                </a:solidFill>
                <a:effectLst/>
              </a:rPr>
              <a:t>This project tackles the challenge of building a personalized recommendation system for an e-commerce platform.</a:t>
            </a:r>
            <a:r>
              <a:rPr lang="en-US" dirty="0">
                <a:solidFill>
                  <a:srgbClr val="1F1F1F"/>
                </a:solidFill>
              </a:rPr>
              <a:t> In today's competitive e-commerce landscape, personalized recommendations are crucial for:</a:t>
            </a:r>
          </a:p>
          <a:p>
            <a:pPr lvl="1">
              <a:buFont typeface="Arial" panose="020B0604020202020204" pitchFamily="34" charset="0"/>
              <a:buChar char="•"/>
            </a:pPr>
            <a:r>
              <a:rPr lang="en-US" sz="1800" dirty="0">
                <a:solidFill>
                  <a:srgbClr val="1F1F1F"/>
                </a:solidFill>
              </a:rPr>
              <a:t>Enhancing user experience by suggesting relevant products.</a:t>
            </a:r>
          </a:p>
          <a:p>
            <a:pPr lvl="1">
              <a:buFont typeface="Arial" panose="020B0604020202020204" pitchFamily="34" charset="0"/>
              <a:buChar char="•"/>
            </a:pPr>
            <a:r>
              <a:rPr lang="en-US" sz="1800" dirty="0">
                <a:solidFill>
                  <a:srgbClr val="1F1F1F"/>
                </a:solidFill>
              </a:rPr>
              <a:t>Boosting sales by driving targeted recommendations.</a:t>
            </a:r>
          </a:p>
          <a:p>
            <a:pPr algn="l"/>
            <a:r>
              <a:rPr lang="en-US" b="1" i="0" dirty="0">
                <a:solidFill>
                  <a:srgbClr val="1F1F1F"/>
                </a:solidFill>
                <a:effectLst/>
              </a:rPr>
              <a:t>Project Goal:</a:t>
            </a:r>
            <a:endParaRPr lang="en-US" b="0" i="0" dirty="0">
              <a:solidFill>
                <a:srgbClr val="1F1F1F"/>
              </a:solidFill>
              <a:effectLst/>
            </a:endParaRPr>
          </a:p>
          <a:p>
            <a:pPr>
              <a:buFont typeface="Courier New" panose="02070309020205020404" pitchFamily="49" charset="0"/>
              <a:buChar char="o"/>
            </a:pPr>
            <a:r>
              <a:rPr lang="en-US" b="0" i="0" dirty="0">
                <a:solidFill>
                  <a:srgbClr val="1F1F1F"/>
                </a:solidFill>
                <a:effectLst/>
              </a:rPr>
              <a:t>Develop a cutting-edge recommendation system using deep learning techniques. This system will analyze historical sales data to provide personalized product suggestions.</a:t>
            </a:r>
          </a:p>
          <a:p>
            <a:pPr marL="0" indent="0" algn="l">
              <a:buNone/>
            </a:pPr>
            <a:r>
              <a:rPr lang="en-US" b="1" i="0" dirty="0">
                <a:solidFill>
                  <a:srgbClr val="1F1F1F"/>
                </a:solidFill>
                <a:effectLst/>
              </a:rPr>
              <a:t>In essence, this project aims to leverage the power of deep learning to create a smarter recommendation system, leading to a more engaging customer experience and ultimately driving business growth.</a:t>
            </a:r>
            <a:endParaRPr lang="en-US" dirty="0">
              <a:solidFill>
                <a:srgbClr val="1F1F1F"/>
              </a:solidFill>
            </a:endParaRPr>
          </a:p>
          <a:p>
            <a:endParaRPr lang="en-IN" dirty="0"/>
          </a:p>
        </p:txBody>
      </p:sp>
    </p:spTree>
    <p:extLst>
      <p:ext uri="{BB962C8B-B14F-4D97-AF65-F5344CB8AC3E}">
        <p14:creationId xmlns:p14="http://schemas.microsoft.com/office/powerpoint/2010/main" val="217560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BCEE-D12E-388C-DF84-1428B116ED97}"/>
              </a:ext>
            </a:extLst>
          </p:cNvPr>
          <p:cNvSpPr>
            <a:spLocks noGrp="1"/>
          </p:cNvSpPr>
          <p:nvPr>
            <p:ph type="title"/>
          </p:nvPr>
        </p:nvSpPr>
        <p:spPr>
          <a:xfrm>
            <a:off x="79457" y="442546"/>
            <a:ext cx="8596668" cy="1320800"/>
          </a:xfrm>
        </p:spPr>
        <p:txBody>
          <a:bodyPr/>
          <a:lstStyle/>
          <a:p>
            <a:r>
              <a:rPr lang="en-IN" b="1" dirty="0">
                <a:solidFill>
                  <a:schemeClr val="accent2"/>
                </a:solidFill>
              </a:rPr>
              <a:t>WHO ARE THE END USERS?</a:t>
            </a:r>
            <a:endParaRPr lang="en-IN" dirty="0">
              <a:solidFill>
                <a:schemeClr val="accent2"/>
              </a:solidFill>
            </a:endParaRPr>
          </a:p>
        </p:txBody>
      </p:sp>
      <p:sp>
        <p:nvSpPr>
          <p:cNvPr id="3" name="Content Placeholder 2">
            <a:extLst>
              <a:ext uri="{FF2B5EF4-FFF2-40B4-BE49-F238E27FC236}">
                <a16:creationId xmlns:a16="http://schemas.microsoft.com/office/drawing/2014/main" id="{4621CA0D-612C-9265-F7A4-F0B01C7DE132}"/>
              </a:ext>
            </a:extLst>
          </p:cNvPr>
          <p:cNvSpPr>
            <a:spLocks noGrp="1"/>
          </p:cNvSpPr>
          <p:nvPr>
            <p:ph idx="1"/>
          </p:nvPr>
        </p:nvSpPr>
        <p:spPr>
          <a:xfrm>
            <a:off x="800426" y="1213882"/>
            <a:ext cx="8596668" cy="3880773"/>
          </a:xfrm>
        </p:spPr>
        <p:txBody>
          <a:bodyPr>
            <a:normAutofit/>
          </a:bodyPr>
          <a:lstStyle/>
          <a:p>
            <a:pPr algn="l"/>
            <a:r>
              <a:rPr lang="en-US" sz="2000" b="1" i="0" dirty="0">
                <a:solidFill>
                  <a:srgbClr val="1F1F1F"/>
                </a:solidFill>
                <a:effectLst/>
                <a:latin typeface="Google Sans"/>
              </a:rPr>
              <a:t>Primary End Users:</a:t>
            </a:r>
            <a:endParaRPr lang="en-US" sz="2000" b="0" i="0" dirty="0">
              <a:solidFill>
                <a:srgbClr val="1F1F1F"/>
              </a:solidFill>
              <a:effectLst/>
              <a:latin typeface="Google Sans"/>
            </a:endParaRPr>
          </a:p>
          <a:p>
            <a:pPr marL="0" indent="0" algn="l">
              <a:buNone/>
            </a:pPr>
            <a:r>
              <a:rPr lang="en-US" b="1" i="0" dirty="0">
                <a:solidFill>
                  <a:srgbClr val="1F1F1F"/>
                </a:solidFill>
                <a:effectLst/>
                <a:latin typeface="Google Sans"/>
              </a:rPr>
              <a:t>         E-commerce Platform Customers</a:t>
            </a:r>
            <a:endParaRPr lang="en-US" b="0" i="0" dirty="0">
              <a:solidFill>
                <a:srgbClr val="1F1F1F"/>
              </a:solidFill>
              <a:effectLst/>
              <a:latin typeface="Google Sans"/>
            </a:endParaRPr>
          </a:p>
          <a:p>
            <a:pPr algn="l"/>
            <a:r>
              <a:rPr lang="en-US" sz="2000" b="1" i="0" dirty="0">
                <a:solidFill>
                  <a:srgbClr val="1F1F1F"/>
                </a:solidFill>
                <a:effectLst/>
                <a:latin typeface="Google Sans"/>
              </a:rPr>
              <a:t>Secondary End Users:</a:t>
            </a:r>
            <a:endParaRPr lang="en-US" sz="2000" b="0" i="0" dirty="0">
              <a:solidFill>
                <a:srgbClr val="1F1F1F"/>
              </a:solidFill>
              <a:effectLst/>
              <a:latin typeface="Google Sans"/>
            </a:endParaRPr>
          </a:p>
          <a:p>
            <a:pPr marL="0" indent="0" algn="l">
              <a:buNone/>
            </a:pPr>
            <a:r>
              <a:rPr lang="en-US" sz="2000" b="1" i="0" dirty="0">
                <a:solidFill>
                  <a:srgbClr val="1F1F1F"/>
                </a:solidFill>
                <a:effectLst/>
                <a:latin typeface="Google Sans"/>
              </a:rPr>
              <a:t>         E-commerce Platform Owners/Managers</a:t>
            </a:r>
            <a:endParaRPr lang="en-US" sz="2000" b="0" i="0" dirty="0">
              <a:solidFill>
                <a:srgbClr val="1F1F1F"/>
              </a:solidFill>
              <a:effectLst/>
              <a:latin typeface="Google Sans"/>
            </a:endParaRPr>
          </a:p>
          <a:p>
            <a:r>
              <a:rPr lang="en-IN" sz="2000" b="1" i="0" dirty="0">
                <a:solidFill>
                  <a:srgbClr val="1F1F1F"/>
                </a:solidFill>
                <a:effectLst/>
                <a:latin typeface="Google Sans"/>
              </a:rPr>
              <a:t>Data Analysts</a:t>
            </a:r>
          </a:p>
          <a:p>
            <a:r>
              <a:rPr lang="en-IN" sz="2000" b="1" i="0" dirty="0">
                <a:solidFill>
                  <a:srgbClr val="1F1F1F"/>
                </a:solidFill>
                <a:effectLst/>
                <a:latin typeface="Google Sans"/>
              </a:rPr>
              <a:t>Product Managers</a:t>
            </a:r>
          </a:p>
          <a:p>
            <a:r>
              <a:rPr lang="en-IN" sz="2000" b="1" i="0" dirty="0">
                <a:solidFill>
                  <a:srgbClr val="1F1F1F"/>
                </a:solidFill>
                <a:effectLst/>
                <a:latin typeface="Google Sans"/>
              </a:rPr>
              <a:t>Content Creators</a:t>
            </a:r>
            <a:endParaRPr lang="en-IN" sz="2000" b="1" dirty="0">
              <a:solidFill>
                <a:srgbClr val="1F1F1F"/>
              </a:solidFill>
              <a:latin typeface="Google Sans"/>
            </a:endParaRPr>
          </a:p>
          <a:p>
            <a:r>
              <a:rPr lang="en-IN" sz="2000" b="1" i="0" dirty="0">
                <a:solidFill>
                  <a:srgbClr val="1F1F1F"/>
                </a:solidFill>
                <a:effectLst/>
                <a:latin typeface="Google Sans"/>
              </a:rPr>
              <a:t>Customer Support Representatives</a:t>
            </a:r>
          </a:p>
          <a:p>
            <a:r>
              <a:rPr lang="en-IN" sz="2000" b="1" i="0" dirty="0">
                <a:solidFill>
                  <a:srgbClr val="1F1F1F"/>
                </a:solidFill>
                <a:effectLst/>
                <a:latin typeface="Google Sans"/>
              </a:rPr>
              <a:t>Manufacturers and Suppliers</a:t>
            </a:r>
            <a:endParaRPr lang="en-IN" sz="2000" dirty="0"/>
          </a:p>
        </p:txBody>
      </p:sp>
      <p:pic>
        <p:nvPicPr>
          <p:cNvPr id="8" name="Graphic 7" descr="Male profile with solid fill">
            <a:extLst>
              <a:ext uri="{FF2B5EF4-FFF2-40B4-BE49-F238E27FC236}">
                <a16:creationId xmlns:a16="http://schemas.microsoft.com/office/drawing/2014/main" id="{C45D15CD-C101-B510-7DD8-E0A1547992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0573" y="1733061"/>
            <a:ext cx="219807" cy="219807"/>
          </a:xfrm>
          <a:prstGeom prst="rect">
            <a:avLst/>
          </a:prstGeom>
        </p:spPr>
      </p:pic>
      <p:pic>
        <p:nvPicPr>
          <p:cNvPr id="9" name="Graphic 8" descr="Male profile with solid fill">
            <a:extLst>
              <a:ext uri="{FF2B5EF4-FFF2-40B4-BE49-F238E27FC236}">
                <a16:creationId xmlns:a16="http://schemas.microsoft.com/office/drawing/2014/main" id="{2A7DD714-4E19-0B52-7F17-55BB64C349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0573" y="2534682"/>
            <a:ext cx="219807" cy="219807"/>
          </a:xfrm>
          <a:prstGeom prst="rect">
            <a:avLst/>
          </a:prstGeom>
        </p:spPr>
      </p:pic>
      <p:pic>
        <p:nvPicPr>
          <p:cNvPr id="15" name="Graphic 14" descr="Group of women with solid fill">
            <a:extLst>
              <a:ext uri="{FF2B5EF4-FFF2-40B4-BE49-F238E27FC236}">
                <a16:creationId xmlns:a16="http://schemas.microsoft.com/office/drawing/2014/main" id="{09F95BB5-6847-5366-882A-97BCD4BA98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19093" y="299482"/>
            <a:ext cx="914400" cy="914400"/>
          </a:xfrm>
          <a:prstGeom prst="rect">
            <a:avLst/>
          </a:prstGeom>
        </p:spPr>
      </p:pic>
    </p:spTree>
    <p:extLst>
      <p:ext uri="{BB962C8B-B14F-4D97-AF65-F5344CB8AC3E}">
        <p14:creationId xmlns:p14="http://schemas.microsoft.com/office/powerpoint/2010/main" val="129909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703D-056B-F3F9-703E-113233342272}"/>
              </a:ext>
            </a:extLst>
          </p:cNvPr>
          <p:cNvSpPr>
            <a:spLocks noGrp="1"/>
          </p:cNvSpPr>
          <p:nvPr>
            <p:ph type="title"/>
          </p:nvPr>
        </p:nvSpPr>
        <p:spPr>
          <a:xfrm>
            <a:off x="158588" y="310662"/>
            <a:ext cx="8596668" cy="1320800"/>
          </a:xfrm>
        </p:spPr>
        <p:txBody>
          <a:bodyPr/>
          <a:lstStyle/>
          <a:p>
            <a:r>
              <a:rPr lang="en-IN" b="1" dirty="0">
                <a:solidFill>
                  <a:schemeClr val="accent2"/>
                </a:solidFill>
              </a:rPr>
              <a:t>YOUR SOLUTION AND ITS VALUE PREPOSITION</a:t>
            </a:r>
            <a:endParaRPr lang="en-IN" dirty="0">
              <a:solidFill>
                <a:schemeClr val="accent2"/>
              </a:solidFill>
            </a:endParaRPr>
          </a:p>
        </p:txBody>
      </p:sp>
      <mc:AlternateContent xmlns:mc="http://schemas.openxmlformats.org/markup-compatibility/2006">
        <mc:Choice xmlns:am3d="http://schemas.microsoft.com/office/drawing/2017/model3d" Requires="am3d">
          <p:graphicFrame>
            <p:nvGraphicFramePr>
              <p:cNvPr id="8" name="Content Placeholder 7" descr="Trophy">
                <a:extLst>
                  <a:ext uri="{FF2B5EF4-FFF2-40B4-BE49-F238E27FC236}">
                    <a16:creationId xmlns:a16="http://schemas.microsoft.com/office/drawing/2014/main" id="{B071D365-AE2B-48DE-A6D3-6C6727626E18}"/>
                  </a:ext>
                </a:extLst>
              </p:cNvPr>
              <p:cNvGraphicFramePr>
                <a:graphicFrameLocks noGrp="1"/>
              </p:cNvGraphicFramePr>
              <p:nvPr>
                <p:ph idx="1"/>
                <p:extLst>
                  <p:ext uri="{D42A27DB-BD31-4B8C-83A1-F6EECF244321}">
                    <p14:modId xmlns:p14="http://schemas.microsoft.com/office/powerpoint/2010/main" val="169114965"/>
                  </p:ext>
                </p:extLst>
              </p:nvPr>
            </p:nvGraphicFramePr>
            <p:xfrm>
              <a:off x="6963258" y="108439"/>
              <a:ext cx="1644412" cy="1439007"/>
            </p:xfrm>
            <a:graphic>
              <a:graphicData uri="http://schemas.microsoft.com/office/drawing/2017/model3d">
                <am3d:model3d r:embed="rId2">
                  <am3d:spPr>
                    <a:xfrm>
                      <a:off x="0" y="0"/>
                      <a:ext cx="1644412" cy="1439007"/>
                    </a:xfrm>
                    <a:prstGeom prst="rect">
                      <a:avLst/>
                    </a:prstGeom>
                  </am3d:spPr>
                  <am3d:camera>
                    <am3d:pos x="0" y="0" z="72591244"/>
                    <am3d:up dx="0" dy="36000000" dz="0"/>
                    <am3d:lookAt x="0" y="0" z="0"/>
                    <am3d:perspective fov="2700000"/>
                  </am3d:camera>
                  <am3d:trans>
                    <am3d:meterPerModelUnit n="9481211" d="1000000"/>
                    <am3d:preTrans dx="0" dy="-17921674" dz="3"/>
                    <am3d:scale>
                      <am3d:sx n="1000000" d="1000000"/>
                      <am3d:sy n="1000000" d="1000000"/>
                      <am3d:sz n="1000000" d="1000000"/>
                    </am3d:scale>
                    <am3d:rot/>
                    <am3d:postTrans dx="0" dy="0" dz="0"/>
                  </am3d:trans>
                  <am3d:raster rName="Office3DRenderer" rVer="16.0.8326">
                    <am3d:blip r:embed="rId3"/>
                  </am3d:raster>
                  <am3d:objViewport viewportSz="204033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Content Placeholder 7" descr="Trophy">
                <a:extLst>
                  <a:ext uri="{FF2B5EF4-FFF2-40B4-BE49-F238E27FC236}">
                    <a16:creationId xmlns:a16="http://schemas.microsoft.com/office/drawing/2014/main" id="{B071D365-AE2B-48DE-A6D3-6C6727626E18}"/>
                  </a:ext>
                </a:extLst>
              </p:cNvPr>
              <p:cNvPicPr>
                <a:picLocks noGrp="1" noRot="1" noChangeAspect="1" noMove="1" noResize="1" noEditPoints="1" noAdjustHandles="1" noChangeArrowheads="1" noChangeShapeType="1" noCrop="1"/>
              </p:cNvPicPr>
              <p:nvPr/>
            </p:nvPicPr>
            <p:blipFill>
              <a:blip r:embed="rId3"/>
              <a:stretch>
                <a:fillRect/>
              </a:stretch>
            </p:blipFill>
            <p:spPr>
              <a:xfrm>
                <a:off x="6963258" y="108439"/>
                <a:ext cx="1644412" cy="1439007"/>
              </a:xfrm>
              <a:prstGeom prst="rect">
                <a:avLst/>
              </a:prstGeom>
            </p:spPr>
          </p:pic>
        </mc:Fallback>
      </mc:AlternateContent>
      <p:sp>
        <p:nvSpPr>
          <p:cNvPr id="9" name="TextBox 8">
            <a:extLst>
              <a:ext uri="{FF2B5EF4-FFF2-40B4-BE49-F238E27FC236}">
                <a16:creationId xmlns:a16="http://schemas.microsoft.com/office/drawing/2014/main" id="{0BFCAA49-40BF-B09D-BE0D-D94BB6A1F92F}"/>
              </a:ext>
            </a:extLst>
          </p:cNvPr>
          <p:cNvSpPr txBox="1"/>
          <p:nvPr/>
        </p:nvSpPr>
        <p:spPr>
          <a:xfrm>
            <a:off x="685800" y="1749669"/>
            <a:ext cx="8739554" cy="4708981"/>
          </a:xfrm>
          <a:prstGeom prst="rect">
            <a:avLst/>
          </a:prstGeom>
          <a:noFill/>
        </p:spPr>
        <p:txBody>
          <a:bodyPr wrap="square" rtlCol="0">
            <a:spAutoFit/>
          </a:bodyPr>
          <a:lstStyle/>
          <a:p>
            <a:pPr algn="l">
              <a:buFont typeface="Arial" panose="020B0604020202020204" pitchFamily="34" charset="0"/>
              <a:buChar char="•"/>
            </a:pPr>
            <a:r>
              <a:rPr lang="en-IN" sz="2400" b="1" i="0" dirty="0">
                <a:solidFill>
                  <a:srgbClr val="1F1F1F"/>
                </a:solidFill>
                <a:effectLst/>
                <a:latin typeface="Google Sans"/>
              </a:rPr>
              <a:t>Solutions:</a:t>
            </a:r>
          </a:p>
          <a:p>
            <a:pPr marL="285750" indent="-285750" algn="l">
              <a:buFont typeface="Wingdings" panose="05000000000000000000" pitchFamily="2" charset="2"/>
              <a:buChar char="q"/>
            </a:pPr>
            <a:r>
              <a:rPr lang="en-US" i="0" dirty="0">
                <a:solidFill>
                  <a:srgbClr val="1F1F1F"/>
                </a:solidFill>
                <a:effectLst/>
                <a:latin typeface="Google Sans"/>
              </a:rPr>
              <a:t>Deep Learning-based Recommendation System </a:t>
            </a:r>
          </a:p>
          <a:p>
            <a:pPr marL="285750" indent="-285750" algn="l">
              <a:buFont typeface="Wingdings" panose="05000000000000000000" pitchFamily="2" charset="2"/>
              <a:buChar char="q"/>
            </a:pPr>
            <a:r>
              <a:rPr lang="en-US" i="0" dirty="0">
                <a:solidFill>
                  <a:srgbClr val="1F1F1F"/>
                </a:solidFill>
                <a:effectLst/>
                <a:latin typeface="Google Sans"/>
              </a:rPr>
              <a:t>Personalized Product Recommendations</a:t>
            </a:r>
          </a:p>
          <a:p>
            <a:pPr marL="285750" indent="-285750" algn="l">
              <a:buFont typeface="Wingdings" panose="05000000000000000000" pitchFamily="2" charset="2"/>
              <a:buChar char="q"/>
            </a:pPr>
            <a:r>
              <a:rPr lang="en-US" i="0" dirty="0">
                <a:solidFill>
                  <a:srgbClr val="1F1F1F"/>
                </a:solidFill>
                <a:effectLst/>
                <a:latin typeface="Google Sans"/>
              </a:rPr>
              <a:t>Scalable and Efficient System</a:t>
            </a:r>
          </a:p>
          <a:p>
            <a:pPr marL="285750" indent="-285750" algn="l">
              <a:buFont typeface="Wingdings" panose="05000000000000000000" pitchFamily="2" charset="2"/>
              <a:buChar char="q"/>
            </a:pPr>
            <a:endParaRPr lang="en-US" dirty="0">
              <a:solidFill>
                <a:srgbClr val="1F1F1F"/>
              </a:solidFill>
              <a:latin typeface="Google Sans"/>
            </a:endParaRPr>
          </a:p>
          <a:p>
            <a:pPr marL="285750" indent="-285750" algn="l">
              <a:buFont typeface="Wingdings" panose="05000000000000000000" pitchFamily="2" charset="2"/>
              <a:buChar char="q"/>
            </a:pPr>
            <a:endParaRPr lang="en-US" b="1" i="0" dirty="0">
              <a:solidFill>
                <a:srgbClr val="1F1F1F"/>
              </a:solidFill>
              <a:effectLst/>
              <a:latin typeface="Google Sans"/>
            </a:endParaRPr>
          </a:p>
          <a:p>
            <a:pPr marL="285750" indent="-285750" algn="l">
              <a:buFont typeface="Arial" panose="020B0604020202020204" pitchFamily="34" charset="0"/>
              <a:buChar char="•"/>
            </a:pPr>
            <a:r>
              <a:rPr lang="en-IN" sz="2400" b="1" i="0" dirty="0">
                <a:solidFill>
                  <a:srgbClr val="1F1F1F"/>
                </a:solidFill>
                <a:effectLst/>
                <a:latin typeface="Google Sans"/>
              </a:rPr>
              <a:t>Value Propositions:</a:t>
            </a:r>
            <a:endParaRPr lang="en-IN" sz="2400" b="0" i="0" dirty="0">
              <a:solidFill>
                <a:srgbClr val="1F1F1F"/>
              </a:solidFill>
              <a:effectLst/>
              <a:latin typeface="Google Sans"/>
            </a:endParaRPr>
          </a:p>
          <a:p>
            <a:pPr marL="285750" indent="-285750" algn="l">
              <a:buFont typeface="Wingdings" panose="05000000000000000000" pitchFamily="2" charset="2"/>
              <a:buChar char="q"/>
            </a:pPr>
            <a:r>
              <a:rPr lang="en-IN" i="0" dirty="0">
                <a:solidFill>
                  <a:srgbClr val="1F1F1F"/>
                </a:solidFill>
                <a:effectLst/>
                <a:latin typeface="Google Sans"/>
              </a:rPr>
              <a:t>Enhanced User Experience</a:t>
            </a:r>
            <a:endParaRPr lang="en-IN" dirty="0">
              <a:solidFill>
                <a:srgbClr val="1F1F1F"/>
              </a:solidFill>
              <a:latin typeface="Google Sans"/>
            </a:endParaRPr>
          </a:p>
          <a:p>
            <a:pPr marL="285750" indent="-285750" algn="l">
              <a:buFont typeface="Wingdings" panose="05000000000000000000" pitchFamily="2" charset="2"/>
              <a:buChar char="q"/>
            </a:pPr>
            <a:r>
              <a:rPr lang="en-IN" i="0" dirty="0">
                <a:solidFill>
                  <a:srgbClr val="1F1F1F"/>
                </a:solidFill>
                <a:effectLst/>
                <a:latin typeface="Google Sans"/>
              </a:rPr>
              <a:t>Increased Sales and Revenue</a:t>
            </a:r>
          </a:p>
          <a:p>
            <a:pPr marL="285750" indent="-285750" algn="l">
              <a:buFont typeface="Wingdings" panose="05000000000000000000" pitchFamily="2" charset="2"/>
              <a:buChar char="q"/>
            </a:pPr>
            <a:r>
              <a:rPr lang="en-IN" i="0" dirty="0">
                <a:solidFill>
                  <a:srgbClr val="1F1F1F"/>
                </a:solidFill>
                <a:effectLst/>
                <a:latin typeface="Google Sans"/>
              </a:rPr>
              <a:t>Data-Driven Insights</a:t>
            </a:r>
            <a:endParaRPr lang="en-IN" dirty="0">
              <a:solidFill>
                <a:srgbClr val="1F1F1F"/>
              </a:solidFill>
              <a:latin typeface="Google Sans"/>
            </a:endParaRPr>
          </a:p>
          <a:p>
            <a:pPr algn="l"/>
            <a:endParaRPr lang="en-IN" b="1" i="0" dirty="0">
              <a:solidFill>
                <a:srgbClr val="1F1F1F"/>
              </a:solidFill>
              <a:effectLst/>
              <a:latin typeface="Google Sans"/>
            </a:endParaRPr>
          </a:p>
          <a:p>
            <a:pPr algn="l"/>
            <a:r>
              <a:rPr lang="en-US" b="1" i="0" dirty="0">
                <a:solidFill>
                  <a:srgbClr val="1F1F1F"/>
                </a:solidFill>
                <a:effectLst/>
                <a:latin typeface="Google Sans"/>
              </a:rPr>
              <a:t>Overall, My project offers a solution that leverages deep learning to create a personalized recommendation system. This can lead to significant value propositions for both the e-commerce platform (increased sales and user satisfaction) and the end users (improved shopping experience and discovery of relevant products).</a:t>
            </a:r>
            <a:endParaRPr lang="en-IN" b="0" i="0" dirty="0">
              <a:solidFill>
                <a:srgbClr val="1F1F1F"/>
              </a:solidFill>
              <a:effectLst/>
              <a:latin typeface="Google Sans"/>
            </a:endParaRPr>
          </a:p>
          <a:p>
            <a:pPr algn="l"/>
            <a:endParaRPr lang="en-US" b="0" i="0" dirty="0">
              <a:solidFill>
                <a:srgbClr val="1F1F1F"/>
              </a:solidFill>
              <a:effectLst/>
              <a:latin typeface="Google Sans"/>
            </a:endParaRPr>
          </a:p>
        </p:txBody>
      </p:sp>
    </p:spTree>
    <p:extLst>
      <p:ext uri="{BB962C8B-B14F-4D97-AF65-F5344CB8AC3E}">
        <p14:creationId xmlns:p14="http://schemas.microsoft.com/office/powerpoint/2010/main" val="385831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3129-34D6-DE78-9CD6-8870C9FC56F2}"/>
              </a:ext>
            </a:extLst>
          </p:cNvPr>
          <p:cNvSpPr>
            <a:spLocks noGrp="1"/>
          </p:cNvSpPr>
          <p:nvPr>
            <p:ph type="title"/>
          </p:nvPr>
        </p:nvSpPr>
        <p:spPr>
          <a:xfrm>
            <a:off x="211342" y="337038"/>
            <a:ext cx="8596668" cy="1320800"/>
          </a:xfrm>
        </p:spPr>
        <p:txBody>
          <a:bodyPr/>
          <a:lstStyle/>
          <a:p>
            <a:r>
              <a:rPr lang="en-IN" b="1" dirty="0">
                <a:solidFill>
                  <a:schemeClr val="accent2"/>
                </a:solidFill>
              </a:rPr>
              <a:t>THE WOW IN YOUR SOLUTION</a:t>
            </a:r>
            <a:endParaRPr lang="en-IN" dirty="0">
              <a:solidFill>
                <a:schemeClr val="accent2"/>
              </a:solidFill>
            </a:endParaRPr>
          </a:p>
        </p:txBody>
      </p:sp>
      <p:sp>
        <p:nvSpPr>
          <p:cNvPr id="5" name="TextBox 4">
            <a:extLst>
              <a:ext uri="{FF2B5EF4-FFF2-40B4-BE49-F238E27FC236}">
                <a16:creationId xmlns:a16="http://schemas.microsoft.com/office/drawing/2014/main" id="{B692CAF2-90D6-22E1-C7C0-232C4C86E32A}"/>
              </a:ext>
            </a:extLst>
          </p:cNvPr>
          <p:cNvSpPr txBox="1"/>
          <p:nvPr/>
        </p:nvSpPr>
        <p:spPr>
          <a:xfrm>
            <a:off x="1072661" y="997438"/>
            <a:ext cx="8528537" cy="4216539"/>
          </a:xfrm>
          <a:prstGeom prst="rect">
            <a:avLst/>
          </a:prstGeom>
          <a:noFill/>
        </p:spPr>
        <p:txBody>
          <a:bodyPr wrap="square">
            <a:spAutoFit/>
          </a:bodyPr>
          <a:lstStyle/>
          <a:p>
            <a:pPr algn="l">
              <a:buFont typeface="Arial" panose="020B0604020202020204" pitchFamily="34" charset="0"/>
              <a:buChar char="•"/>
            </a:pPr>
            <a:endParaRPr lang="en-US" sz="2400" b="0" i="0" dirty="0">
              <a:solidFill>
                <a:srgbClr val="1F1F1F"/>
              </a:solidFill>
              <a:effectLst/>
              <a:latin typeface="Google Sans"/>
            </a:endParaRPr>
          </a:p>
          <a:p>
            <a:pPr>
              <a:buFont typeface="Arial" panose="020B0604020202020204" pitchFamily="34" charset="0"/>
              <a:buChar char="•"/>
            </a:pPr>
            <a:r>
              <a:rPr lang="en-US" sz="2000" b="1" i="0" dirty="0">
                <a:solidFill>
                  <a:srgbClr val="1F1F1F"/>
                </a:solidFill>
                <a:effectLst/>
                <a:latin typeface="Google Sans"/>
              </a:rPr>
              <a:t>The Power of </a:t>
            </a:r>
            <a:r>
              <a:rPr lang="en-US" sz="2000" b="1" i="0" dirty="0" err="1">
                <a:solidFill>
                  <a:srgbClr val="1F1F1F"/>
                </a:solidFill>
                <a:effectLst/>
                <a:latin typeface="Google Sans"/>
              </a:rPr>
              <a:t>Personalization</a:t>
            </a:r>
            <a:r>
              <a:rPr lang="en-US" sz="2000" b="1" dirty="0" err="1">
                <a:solidFill>
                  <a:srgbClr val="1F1F1F"/>
                </a:solidFill>
                <a:latin typeface="Google Sans"/>
              </a:rPr>
              <a:t>Unlocking</a:t>
            </a:r>
            <a:r>
              <a:rPr lang="en-US" sz="2000" b="1" dirty="0">
                <a:solidFill>
                  <a:srgbClr val="1F1F1F"/>
                </a:solidFill>
                <a:latin typeface="Google Sans"/>
              </a:rPr>
              <a:t> Hidden Patterns:</a:t>
            </a:r>
            <a:r>
              <a:rPr lang="en-US" sz="2000" dirty="0">
                <a:solidFill>
                  <a:srgbClr val="1F1F1F"/>
                </a:solidFill>
                <a:latin typeface="Google Sans"/>
              </a:rPr>
              <a:t> Deep learning excels at identifying complex patterns in data that traditional methods might miss. This project can uncover subtle relationships between user behavior and product attributes, leading to surprisingly accurate and insightful recommendations.</a:t>
            </a:r>
          </a:p>
          <a:p>
            <a:pPr algn="l">
              <a:buFont typeface="Arial" panose="020B0604020202020204" pitchFamily="34" charset="0"/>
              <a:buChar char="•"/>
            </a:pPr>
            <a:r>
              <a:rPr lang="en-US" sz="2000" b="1" i="0" dirty="0">
                <a:solidFill>
                  <a:srgbClr val="1F1F1F"/>
                </a:solidFill>
                <a:effectLst/>
                <a:latin typeface="Google Sans"/>
              </a:rPr>
              <a:t>:</a:t>
            </a:r>
            <a:r>
              <a:rPr lang="en-US" sz="2000" b="0" i="0" dirty="0">
                <a:solidFill>
                  <a:srgbClr val="1F1F1F"/>
                </a:solidFill>
                <a:effectLst/>
                <a:latin typeface="Google Sans"/>
              </a:rPr>
              <a:t> </a:t>
            </a:r>
            <a:r>
              <a:rPr lang="en-US" sz="2000" dirty="0">
                <a:solidFill>
                  <a:srgbClr val="1F1F1F"/>
                </a:solidFill>
                <a:latin typeface="Google Sans"/>
              </a:rPr>
              <a:t>U</a:t>
            </a:r>
            <a:r>
              <a:rPr lang="en-US" sz="2000" b="0" i="0" dirty="0">
                <a:solidFill>
                  <a:srgbClr val="1F1F1F"/>
                </a:solidFill>
                <a:effectLst/>
                <a:latin typeface="Google Sans"/>
              </a:rPr>
              <a:t>ser and suggests products they genuinely might love.</a:t>
            </a:r>
          </a:p>
          <a:p>
            <a:pPr algn="l">
              <a:buFont typeface="Arial" panose="020B0604020202020204" pitchFamily="34" charset="0"/>
              <a:buChar char="•"/>
            </a:pPr>
            <a:endParaRPr lang="en-US" sz="2000" b="0" i="0" dirty="0">
              <a:solidFill>
                <a:srgbClr val="1F1F1F"/>
              </a:solidFill>
              <a:effectLst/>
              <a:latin typeface="Google Sans"/>
            </a:endParaRPr>
          </a:p>
          <a:p>
            <a:pPr algn="l">
              <a:buFont typeface="Arial" panose="020B0604020202020204" pitchFamily="34" charset="0"/>
              <a:buChar char="•"/>
            </a:pPr>
            <a:r>
              <a:rPr lang="en-US" sz="2000" b="1" i="0" dirty="0">
                <a:solidFill>
                  <a:srgbClr val="1F1F1F"/>
                </a:solidFill>
                <a:effectLst/>
                <a:latin typeface="Google Sans"/>
              </a:rPr>
              <a:t>Data-Driven Decision Making:</a:t>
            </a:r>
            <a:r>
              <a:rPr lang="en-US" sz="2000" b="0" i="0" dirty="0">
                <a:solidFill>
                  <a:srgbClr val="1F1F1F"/>
                </a:solidFill>
                <a:effectLst/>
                <a:latin typeface="Google Sans"/>
              </a:rPr>
              <a:t> The insights gleaned from user purchase history and recommendation system performance can be a goldmine for data-driven decision making.  </a:t>
            </a:r>
            <a:endParaRPr lang="en-US" sz="2000" dirty="0">
              <a:solidFill>
                <a:srgbClr val="1F1F1F"/>
              </a:solidFill>
              <a:latin typeface="Google Sans"/>
            </a:endParaRPr>
          </a:p>
          <a:p>
            <a:pPr algn="l">
              <a:buFont typeface="Arial" panose="020B0604020202020204" pitchFamily="34" charset="0"/>
              <a:buChar char="•"/>
            </a:pPr>
            <a:endParaRPr lang="en-US" sz="2000" b="1" i="0" dirty="0">
              <a:solidFill>
                <a:srgbClr val="1F1F1F"/>
              </a:solidFill>
              <a:effectLst/>
              <a:latin typeface="Google Sans"/>
            </a:endParaRPr>
          </a:p>
          <a:p>
            <a:pPr algn="l">
              <a:buFont typeface="Arial" panose="020B0604020202020204" pitchFamily="34" charset="0"/>
              <a:buChar char="•"/>
            </a:pPr>
            <a:r>
              <a:rPr lang="en-IN" sz="2000" b="1" i="0" dirty="0">
                <a:solidFill>
                  <a:srgbClr val="1F1F1F"/>
                </a:solidFill>
                <a:effectLst/>
                <a:latin typeface="Google Sans"/>
              </a:rPr>
              <a:t>Matrix Factorization</a:t>
            </a:r>
            <a:endParaRPr lang="en-US" sz="2000" dirty="0">
              <a:solidFill>
                <a:srgbClr val="1F1F1F"/>
              </a:solidFill>
              <a:latin typeface="Google Sans"/>
            </a:endParaRPr>
          </a:p>
          <a:p>
            <a:pPr algn="l"/>
            <a:endParaRPr lang="en-US" sz="2400" b="0" i="0" dirty="0">
              <a:solidFill>
                <a:srgbClr val="1F1F1F"/>
              </a:solidFill>
              <a:effectLst/>
              <a:latin typeface="Google Sans"/>
            </a:endParaRPr>
          </a:p>
        </p:txBody>
      </p:sp>
    </p:spTree>
    <p:extLst>
      <p:ext uri="{BB962C8B-B14F-4D97-AF65-F5344CB8AC3E}">
        <p14:creationId xmlns:p14="http://schemas.microsoft.com/office/powerpoint/2010/main" val="278439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EC93-C4A9-5B6C-9211-9DADE2A9B475}"/>
              </a:ext>
            </a:extLst>
          </p:cNvPr>
          <p:cNvSpPr>
            <a:spLocks noGrp="1"/>
          </p:cNvSpPr>
          <p:nvPr>
            <p:ph type="title"/>
          </p:nvPr>
        </p:nvSpPr>
        <p:spPr>
          <a:xfrm>
            <a:off x="105834" y="156238"/>
            <a:ext cx="8596668" cy="1320800"/>
          </a:xfrm>
        </p:spPr>
        <p:txBody>
          <a:bodyPr/>
          <a:lstStyle/>
          <a:p>
            <a:r>
              <a:rPr lang="en-IN" dirty="0">
                <a:solidFill>
                  <a:schemeClr val="accent2"/>
                </a:solidFill>
              </a:rPr>
              <a:t>MODELLING</a:t>
            </a:r>
            <a:endParaRPr lang="en-IN" dirty="0"/>
          </a:p>
        </p:txBody>
      </p:sp>
      <p:sp>
        <p:nvSpPr>
          <p:cNvPr id="3" name="Content Placeholder 2">
            <a:extLst>
              <a:ext uri="{FF2B5EF4-FFF2-40B4-BE49-F238E27FC236}">
                <a16:creationId xmlns:a16="http://schemas.microsoft.com/office/drawing/2014/main" id="{B0B65C29-45EE-EFF8-DEDB-C1306FD5912F}"/>
              </a:ext>
            </a:extLst>
          </p:cNvPr>
          <p:cNvSpPr>
            <a:spLocks noGrp="1"/>
          </p:cNvSpPr>
          <p:nvPr>
            <p:ph idx="1"/>
          </p:nvPr>
        </p:nvSpPr>
        <p:spPr>
          <a:xfrm>
            <a:off x="439615" y="1292469"/>
            <a:ext cx="8834387" cy="4748893"/>
          </a:xfrm>
        </p:spPr>
        <p:txBody>
          <a:bodyPr/>
          <a:lstStyle/>
          <a:p>
            <a:r>
              <a:rPr lang="en-US" dirty="0">
                <a:solidFill>
                  <a:srgbClr val="1F1F1F"/>
                </a:solidFill>
                <a:latin typeface="Google Sans"/>
              </a:rPr>
              <a:t>U</a:t>
            </a:r>
            <a:r>
              <a:rPr lang="en-US" b="0" i="0" dirty="0">
                <a:solidFill>
                  <a:srgbClr val="1F1F1F"/>
                </a:solidFill>
                <a:effectLst/>
                <a:latin typeface="Google Sans"/>
              </a:rPr>
              <a:t>tilizes a technique called </a:t>
            </a:r>
            <a:r>
              <a:rPr lang="en-US" b="1" i="0" dirty="0">
                <a:solidFill>
                  <a:srgbClr val="1F1F1F"/>
                </a:solidFill>
                <a:effectLst/>
                <a:latin typeface="Google Sans"/>
              </a:rPr>
              <a:t>Matrix Factorization with Embeddings</a:t>
            </a:r>
            <a:r>
              <a:rPr lang="en-US" b="0" i="0" dirty="0">
                <a:solidFill>
                  <a:srgbClr val="1F1F1F"/>
                </a:solidFill>
                <a:effectLst/>
                <a:latin typeface="Google Sans"/>
              </a:rPr>
              <a:t> for recommendation systems.</a:t>
            </a:r>
          </a:p>
          <a:p>
            <a:pPr>
              <a:buFont typeface="Wingdings" panose="05000000000000000000" pitchFamily="2" charset="2"/>
              <a:buChar char="v"/>
            </a:pPr>
            <a:r>
              <a:rPr lang="en-US" dirty="0">
                <a:solidFill>
                  <a:srgbClr val="1F1F1F"/>
                </a:solidFill>
                <a:latin typeface="Google Sans"/>
              </a:rPr>
              <a:t>1.</a:t>
            </a:r>
            <a:r>
              <a:rPr lang="en-US" b="1" dirty="0">
                <a:solidFill>
                  <a:srgbClr val="1F1F1F"/>
                </a:solidFill>
                <a:latin typeface="Google Sans"/>
              </a:rPr>
              <a:t>Input Layer: </a:t>
            </a:r>
            <a:r>
              <a:rPr lang="en-US" dirty="0" err="1">
                <a:solidFill>
                  <a:srgbClr val="1F1F1F"/>
                </a:solidFill>
                <a:latin typeface="Google Sans"/>
              </a:rPr>
              <a:t>user_input</a:t>
            </a:r>
            <a:r>
              <a:rPr lang="en-IN" dirty="0">
                <a:solidFill>
                  <a:srgbClr val="1F1F1F"/>
                </a:solidFill>
                <a:latin typeface="Google Sans"/>
              </a:rPr>
              <a:t>   ,   </a:t>
            </a:r>
            <a:r>
              <a:rPr lang="en-IN" dirty="0" err="1">
                <a:solidFill>
                  <a:srgbClr val="1F1F1F"/>
                </a:solidFill>
                <a:latin typeface="Google Sans"/>
              </a:rPr>
              <a:t>item_input</a:t>
            </a:r>
            <a:endParaRPr lang="en-IN" dirty="0">
              <a:solidFill>
                <a:srgbClr val="1F1F1F"/>
              </a:solidFill>
              <a:latin typeface="Google Sans"/>
            </a:endParaRPr>
          </a:p>
          <a:p>
            <a:pPr>
              <a:buFont typeface="Wingdings" panose="05000000000000000000" pitchFamily="2" charset="2"/>
              <a:buChar char="v"/>
            </a:pPr>
            <a:r>
              <a:rPr lang="en-IN" b="1" i="0" dirty="0">
                <a:solidFill>
                  <a:srgbClr val="1F1F1F"/>
                </a:solidFill>
                <a:effectLst/>
                <a:latin typeface="Google Sans"/>
              </a:rPr>
              <a:t>2. Embedding Layers: </a:t>
            </a:r>
            <a:r>
              <a:rPr lang="en-IN" dirty="0" err="1">
                <a:solidFill>
                  <a:srgbClr val="1F1F1F"/>
                </a:solidFill>
                <a:latin typeface="Google Sans"/>
              </a:rPr>
              <a:t>u</a:t>
            </a:r>
            <a:r>
              <a:rPr lang="en-IN" i="0" dirty="0" err="1">
                <a:solidFill>
                  <a:srgbClr val="1F1F1F"/>
                </a:solidFill>
                <a:effectLst/>
                <a:latin typeface="Google Sans"/>
              </a:rPr>
              <a:t>ser_embedding</a:t>
            </a:r>
            <a:r>
              <a:rPr lang="en-IN" i="0" dirty="0">
                <a:solidFill>
                  <a:srgbClr val="1F1F1F"/>
                </a:solidFill>
                <a:effectLst/>
                <a:latin typeface="Google Sans"/>
              </a:rPr>
              <a:t>    , </a:t>
            </a:r>
            <a:r>
              <a:rPr lang="en-IN" i="0" dirty="0" err="1">
                <a:solidFill>
                  <a:srgbClr val="1F1F1F"/>
                </a:solidFill>
                <a:effectLst/>
                <a:latin typeface="Google Sans"/>
              </a:rPr>
              <a:t>item_embedding</a:t>
            </a:r>
            <a:endParaRPr lang="en-IN" i="0" dirty="0">
              <a:solidFill>
                <a:srgbClr val="1F1F1F"/>
              </a:solidFill>
              <a:effectLst/>
              <a:latin typeface="Google Sans"/>
            </a:endParaRPr>
          </a:p>
          <a:p>
            <a:pPr>
              <a:buFont typeface="Wingdings" panose="05000000000000000000" pitchFamily="2" charset="2"/>
              <a:buChar char="v"/>
            </a:pPr>
            <a:r>
              <a:rPr lang="en-IN" b="1" i="0" dirty="0">
                <a:solidFill>
                  <a:srgbClr val="1F1F1F"/>
                </a:solidFill>
                <a:effectLst/>
                <a:latin typeface="Google Sans"/>
              </a:rPr>
              <a:t>3. Flattening Layers:</a:t>
            </a:r>
            <a:r>
              <a:rPr lang="en-IN" b="1" dirty="0">
                <a:solidFill>
                  <a:srgbClr val="1F1F1F"/>
                </a:solidFill>
                <a:latin typeface="Google Sans"/>
              </a:rPr>
              <a:t> </a:t>
            </a:r>
            <a:r>
              <a:rPr lang="en-IN" dirty="0" err="1">
                <a:solidFill>
                  <a:srgbClr val="1F1F1F"/>
                </a:solidFill>
                <a:latin typeface="Google Sans"/>
              </a:rPr>
              <a:t>user_flatten</a:t>
            </a:r>
            <a:r>
              <a:rPr lang="en-IN" dirty="0">
                <a:solidFill>
                  <a:srgbClr val="1F1F1F"/>
                </a:solidFill>
                <a:latin typeface="Google Sans"/>
              </a:rPr>
              <a:t>  ,</a:t>
            </a:r>
            <a:r>
              <a:rPr lang="en-IN" dirty="0" err="1">
                <a:solidFill>
                  <a:srgbClr val="1F1F1F"/>
                </a:solidFill>
                <a:latin typeface="Google Sans"/>
              </a:rPr>
              <a:t>item_flatten</a:t>
            </a:r>
            <a:endParaRPr lang="en-IN" dirty="0">
              <a:solidFill>
                <a:srgbClr val="1F1F1F"/>
              </a:solidFill>
              <a:latin typeface="Google Sans"/>
            </a:endParaRPr>
          </a:p>
          <a:p>
            <a:pPr>
              <a:buFont typeface="Wingdings" panose="05000000000000000000" pitchFamily="2" charset="2"/>
              <a:buChar char="v"/>
            </a:pPr>
            <a:r>
              <a:rPr lang="en-IN" b="1" i="0" dirty="0">
                <a:solidFill>
                  <a:srgbClr val="1F1F1F"/>
                </a:solidFill>
                <a:effectLst/>
                <a:latin typeface="Google Sans"/>
              </a:rPr>
              <a:t>4. Concatenation Layer</a:t>
            </a:r>
          </a:p>
          <a:p>
            <a:pPr>
              <a:buFont typeface="Wingdings" panose="05000000000000000000" pitchFamily="2" charset="2"/>
              <a:buChar char="v"/>
            </a:pPr>
            <a:r>
              <a:rPr lang="en-IN" b="1" i="0" dirty="0">
                <a:solidFill>
                  <a:srgbClr val="1F1F1F"/>
                </a:solidFill>
                <a:effectLst/>
                <a:latin typeface="Google Sans"/>
              </a:rPr>
              <a:t>5. Hidden Layers:</a:t>
            </a:r>
            <a:r>
              <a:rPr lang="en-IN" b="1" dirty="0">
                <a:solidFill>
                  <a:srgbClr val="1F1F1F"/>
                </a:solidFill>
                <a:latin typeface="Google Sans"/>
              </a:rPr>
              <a:t> </a:t>
            </a:r>
            <a:r>
              <a:rPr lang="en-IN" dirty="0">
                <a:solidFill>
                  <a:srgbClr val="1F1F1F"/>
                </a:solidFill>
                <a:latin typeface="Google Sans"/>
              </a:rPr>
              <a:t>dense1   ,dense2</a:t>
            </a:r>
          </a:p>
          <a:p>
            <a:pPr>
              <a:buFont typeface="Wingdings" panose="05000000000000000000" pitchFamily="2" charset="2"/>
              <a:buChar char="v"/>
            </a:pPr>
            <a:r>
              <a:rPr lang="en-IN" b="1" i="0" dirty="0">
                <a:solidFill>
                  <a:srgbClr val="1F1F1F"/>
                </a:solidFill>
                <a:effectLst/>
                <a:latin typeface="Google Sans"/>
              </a:rPr>
              <a:t>6. Output Layer</a:t>
            </a:r>
            <a:r>
              <a:rPr lang="en-IN" b="1" dirty="0">
                <a:solidFill>
                  <a:srgbClr val="1F1F1F"/>
                </a:solidFill>
                <a:latin typeface="Google Sans"/>
              </a:rPr>
              <a:t>: </a:t>
            </a:r>
            <a:r>
              <a:rPr lang="en-IN" dirty="0">
                <a:solidFill>
                  <a:srgbClr val="1F1F1F"/>
                </a:solidFill>
                <a:latin typeface="Google Sans"/>
              </a:rPr>
              <a:t>output</a:t>
            </a:r>
          </a:p>
          <a:p>
            <a:pPr>
              <a:buFont typeface="Wingdings" panose="05000000000000000000" pitchFamily="2" charset="2"/>
              <a:buChar char="v"/>
            </a:pPr>
            <a:r>
              <a:rPr lang="en-IN" b="1" i="0" dirty="0">
                <a:solidFill>
                  <a:srgbClr val="1F1F1F"/>
                </a:solidFill>
                <a:effectLst/>
                <a:latin typeface="Google Sans"/>
              </a:rPr>
              <a:t>7. Model Compilation</a:t>
            </a:r>
            <a:endParaRPr lang="en-IN" b="1" dirty="0">
              <a:solidFill>
                <a:srgbClr val="1F1F1F"/>
              </a:solidFill>
              <a:latin typeface="Google Sans"/>
            </a:endParaRPr>
          </a:p>
          <a:p>
            <a:pPr>
              <a:buFont typeface="Wingdings" panose="05000000000000000000" pitchFamily="2" charset="2"/>
              <a:buChar char="v"/>
            </a:pPr>
            <a:endParaRPr lang="en-IN" b="1" dirty="0">
              <a:solidFill>
                <a:srgbClr val="1F1F1F"/>
              </a:solidFill>
              <a:latin typeface="Google Sans"/>
            </a:endParaRPr>
          </a:p>
          <a:p>
            <a:pPr>
              <a:buFont typeface="Wingdings" panose="05000000000000000000" pitchFamily="2" charset="2"/>
              <a:buChar char="v"/>
            </a:pPr>
            <a:endParaRPr lang="en-IN" b="1" dirty="0">
              <a:solidFill>
                <a:srgbClr val="1F1F1F"/>
              </a:solidFill>
              <a:latin typeface="Google Sans"/>
            </a:endParaRPr>
          </a:p>
          <a:p>
            <a:pPr>
              <a:buFont typeface="Wingdings" panose="05000000000000000000" pitchFamily="2" charset="2"/>
              <a:buChar char="v"/>
            </a:pPr>
            <a:endParaRPr lang="en-IN" b="1" dirty="0">
              <a:solidFill>
                <a:srgbClr val="1F1F1F"/>
              </a:solidFill>
              <a:latin typeface="Google Sans"/>
            </a:endParaRPr>
          </a:p>
        </p:txBody>
      </p:sp>
      <p:sp>
        <p:nvSpPr>
          <p:cNvPr id="4" name="Rectangle 1">
            <a:extLst>
              <a:ext uri="{FF2B5EF4-FFF2-40B4-BE49-F238E27FC236}">
                <a16:creationId xmlns:a16="http://schemas.microsoft.com/office/drawing/2014/main" id="{ACDDE316-8D26-7624-55DB-AAE0D2858D09}"/>
              </a:ext>
            </a:extLst>
          </p:cNvPr>
          <p:cNvSpPr>
            <a:spLocks noChangeArrowheads="1"/>
          </p:cNvSpPr>
          <p:nvPr/>
        </p:nvSpPr>
        <p:spPr bwMode="auto">
          <a:xfrm>
            <a:off x="0" y="64461"/>
            <a:ext cx="65" cy="3282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6F0D980-D58A-3DD5-0511-9B5C05DB8464}"/>
              </a:ext>
            </a:extLst>
          </p:cNvPr>
          <p:cNvSpPr>
            <a:spLocks noChangeArrowheads="1"/>
          </p:cNvSpPr>
          <p:nvPr/>
        </p:nvSpPr>
        <p:spPr bwMode="auto">
          <a:xfrm>
            <a:off x="0" y="-181760"/>
            <a:ext cx="65" cy="8207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1F1F1F"/>
                </a:solidFill>
                <a:effectLst/>
                <a:latin typeface="Google Sans"/>
              </a:rPr>
            </a:br>
            <a:endParaRPr kumimoji="0" lang="en-US" altLang="en-US" sz="12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32441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242</TotalTime>
  <Words>585</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Consolas</vt:lpstr>
      <vt:lpstr>Courier New</vt:lpstr>
      <vt:lpstr>Google Sans</vt:lpstr>
      <vt:lpstr>Trebuchet MS</vt:lpstr>
      <vt:lpstr>Wingdings</vt:lpstr>
      <vt:lpstr>Wingdings 3</vt:lpstr>
      <vt:lpstr>Facet</vt:lpstr>
      <vt:lpstr>JAYAPRIYA</vt:lpstr>
      <vt:lpstr>PROJECT TITLE</vt:lpstr>
      <vt:lpstr>AGENDA </vt:lpstr>
      <vt:lpstr>PROBLEM STATEMENT</vt:lpstr>
      <vt:lpstr>PROJECT OVERVIEW</vt:lpstr>
      <vt:lpstr>WHO ARE THE END USERS?</vt:lpstr>
      <vt:lpstr>YOUR SOLUTION AND ITS VALUE PREPOSITION</vt:lpstr>
      <vt:lpstr>THE WOW IN YOUR SOLUTION</vt:lpstr>
      <vt:lpstr>MODELLING</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JAYAPRIYA</dc:title>
  <dc:creator>JAYAPRIYA R</dc:creator>
  <cp:lastModifiedBy>JAYAPRIYA R</cp:lastModifiedBy>
  <cp:revision>1</cp:revision>
  <dcterms:created xsi:type="dcterms:W3CDTF">2024-03-31T10:27:54Z</dcterms:created>
  <dcterms:modified xsi:type="dcterms:W3CDTF">2024-03-31T14:30:42Z</dcterms:modified>
</cp:coreProperties>
</file>