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17" r:id="rId5"/>
    <p:sldId id="307" r:id="rId6"/>
    <p:sldId id="309" r:id="rId7"/>
    <p:sldId id="263" r:id="rId8"/>
    <p:sldId id="310" r:id="rId9"/>
    <p:sldId id="311" r:id="rId10"/>
    <p:sldId id="312" r:id="rId11"/>
    <p:sldId id="316" r:id="rId12"/>
    <p:sldId id="314" r:id="rId13"/>
    <p:sldId id="315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5405" autoAdjust="0"/>
  </p:normalViewPr>
  <p:slideViewPr>
    <p:cSldViewPr snapToGrid="0">
      <p:cViewPr>
        <p:scale>
          <a:sx n="25" d="100"/>
          <a:sy n="25" d="100"/>
        </p:scale>
        <p:origin x="1964" y="840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11/18/2024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11/18/2024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638978"/>
            <a:ext cx="10360152" cy="5221995"/>
          </a:xfrm>
        </p:spPr>
        <p:txBody>
          <a:bodyPr anchor="ctr"/>
          <a:lstStyle/>
          <a:p>
            <a:r>
              <a:rPr lang="en-US" dirty="0"/>
              <a:t>GROCERY WEBSITE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KIRTHIGA R</a:t>
            </a:r>
            <a:br>
              <a:rPr lang="en-US" dirty="0"/>
            </a:br>
            <a:r>
              <a:rPr lang="en-US" dirty="0"/>
              <a:t>MAHALAKSHMI A</a:t>
            </a:r>
            <a:br>
              <a:rPr lang="en-US" dirty="0"/>
            </a:br>
            <a:r>
              <a:rPr lang="en-US" dirty="0"/>
              <a:t>MAHALAKSHMI V</a:t>
            </a:r>
            <a:br>
              <a:rPr lang="en-US" dirty="0"/>
            </a:br>
            <a:r>
              <a:rPr lang="en-US" dirty="0"/>
              <a:t>JASMINE PRESILLA J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1534" y="1337734"/>
            <a:ext cx="2455333" cy="6096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Table Placeholder 4">
            <a:extLst>
              <a:ext uri="{FF2B5EF4-FFF2-40B4-BE49-F238E27FC236}">
                <a16:creationId xmlns:a16="http://schemas.microsoft.com/office/drawing/2014/main" id="{714073B0-04D1-F893-0C8C-C1A638F7A305}"/>
              </a:ext>
            </a:extLst>
          </p:cNvPr>
          <p:cNvPicPr>
            <a:picLocks noGrp="1" noChangeAspect="1"/>
          </p:cNvPicPr>
          <p:nvPr>
            <p:ph type="tbl" sz="quarter" idx="14"/>
          </p:nvPr>
        </p:nvPicPr>
        <p:blipFill>
          <a:blip r:embed="rId3"/>
          <a:stretch>
            <a:fillRect/>
          </a:stretch>
        </p:blipFill>
        <p:spPr>
          <a:xfrm>
            <a:off x="592284" y="1337734"/>
            <a:ext cx="5348524" cy="3375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C4682-D537-F6DE-F4C6-A574872D17FE}"/>
              </a:ext>
            </a:extLst>
          </p:cNvPr>
          <p:cNvSpPr txBox="1"/>
          <p:nvPr/>
        </p:nvSpPr>
        <p:spPr>
          <a:xfrm>
            <a:off x="6510868" y="2252133"/>
            <a:ext cx="4605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120" dirty="0">
                <a:latin typeface="Verdana" panose="020B0604030504040204" pitchFamily="34" charset="0"/>
                <a:ea typeface="Verdana" panose="020B0604030504040204" pitchFamily="34" charset="0"/>
              </a:rPr>
              <a:t>In</a:t>
            </a:r>
            <a:r>
              <a:rPr lang="en-US" spc="-16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conclusion,</a:t>
            </a:r>
            <a:r>
              <a:rPr lang="en-US" spc="-16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pc="90" dirty="0">
                <a:latin typeface="Verdana" panose="020B0604030504040204" pitchFamily="34" charset="0"/>
                <a:ea typeface="Verdana" panose="020B0604030504040204" pitchFamily="34" charset="0"/>
              </a:rPr>
              <a:t>enhancing</a:t>
            </a:r>
            <a:r>
              <a:rPr lang="en-US" spc="-16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pc="70" dirty="0">
                <a:latin typeface="Verdana" panose="020B0604030504040204" pitchFamily="34" charset="0"/>
                <a:ea typeface="Verdana" panose="020B0604030504040204" pitchFamily="34" charset="0"/>
              </a:rPr>
              <a:t>consumer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experience</a:t>
            </a:r>
            <a:r>
              <a:rPr lang="en-US" spc="-1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pc="65" dirty="0">
                <a:latin typeface="Verdana" panose="020B0604030504040204" pitchFamily="34" charset="0"/>
                <a:ea typeface="Verdana" panose="020B0604030504040204" pitchFamily="34" charset="0"/>
              </a:rPr>
              <a:t>in</a:t>
            </a:r>
            <a:r>
              <a:rPr lang="en-US" spc="-17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grocery</a:t>
            </a:r>
            <a:r>
              <a:rPr lang="en-US" spc="-18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pc="100" dirty="0">
                <a:latin typeface="Verdana" panose="020B0604030504040204" pitchFamily="34" charset="0"/>
                <a:ea typeface="Verdana" panose="020B0604030504040204" pitchFamily="34" charset="0"/>
              </a:rPr>
              <a:t>shopping</a:t>
            </a:r>
            <a:r>
              <a:rPr lang="en-US" spc="-17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pc="-70" dirty="0">
                <a:latin typeface="Verdana" panose="020B0604030504040204" pitchFamily="34" charset="0"/>
                <a:ea typeface="Verdana" panose="020B0604030504040204" pitchFamily="34" charset="0"/>
              </a:rPr>
              <a:t>is</a:t>
            </a:r>
            <a:r>
              <a:rPr lang="en-US" spc="-17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pc="-50" dirty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spc="55" dirty="0">
                <a:latin typeface="Verdana" panose="020B0604030504040204" pitchFamily="34" charset="0"/>
                <a:ea typeface="Verdana" panose="020B0604030504040204" pitchFamily="34" charset="0"/>
              </a:rPr>
              <a:t>multifaceted</a:t>
            </a:r>
            <a:r>
              <a:rPr lang="en-US" spc="-21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pc="70" dirty="0">
                <a:latin typeface="Verdana" panose="020B0604030504040204" pitchFamily="34" charset="0"/>
                <a:ea typeface="Verdana" panose="020B0604030504040204" pitchFamily="34" charset="0"/>
              </a:rPr>
              <a:t>challenge</a:t>
            </a:r>
            <a:r>
              <a:rPr lang="en-US" spc="-21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that</a:t>
            </a:r>
            <a:r>
              <a:rPr lang="en-US" spc="-21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pc="50" dirty="0">
                <a:latin typeface="Verdana" panose="020B0604030504040204" pitchFamily="34" charset="0"/>
                <a:ea typeface="Verdana" panose="020B0604030504040204" pitchFamily="34" charset="0"/>
              </a:rPr>
              <a:t>our</a:t>
            </a:r>
            <a:r>
              <a:rPr lang="en-US" spc="-21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pc="95" dirty="0">
                <a:latin typeface="Verdana" panose="020B0604030504040204" pitchFamily="34" charset="0"/>
                <a:ea typeface="Verdana" panose="020B0604030504040204" pitchFamily="34" charset="0"/>
              </a:rPr>
              <a:t>web </a:t>
            </a:r>
            <a:r>
              <a:rPr lang="en-US" spc="60" dirty="0">
                <a:latin typeface="Verdana" panose="020B0604030504040204" pitchFamily="34" charset="0"/>
                <a:ea typeface="Verdana" panose="020B0604030504040204" pitchFamily="34" charset="0"/>
              </a:rPr>
              <a:t>application</a:t>
            </a:r>
            <a:r>
              <a:rPr lang="en-US" spc="-21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pc="-10" dirty="0">
                <a:latin typeface="Verdana" panose="020B0604030504040204" pitchFamily="34" charset="0"/>
                <a:ea typeface="Verdana" panose="020B0604030504040204" pitchFamily="34" charset="0"/>
              </a:rPr>
              <a:t>addresses</a:t>
            </a:r>
            <a:r>
              <a:rPr lang="en-US" spc="-21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pc="-70" dirty="0">
                <a:latin typeface="Verdana" panose="020B0604030504040204" pitchFamily="34" charset="0"/>
                <a:ea typeface="Verdana" panose="020B0604030504040204" pitchFamily="34" charset="0"/>
              </a:rPr>
              <a:t>effectively.</a:t>
            </a:r>
            <a:r>
              <a:rPr lang="en-US" spc="-21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pc="-25" dirty="0">
                <a:latin typeface="Verdana" panose="020B0604030504040204" pitchFamily="34" charset="0"/>
                <a:ea typeface="Verdana" panose="020B0604030504040204" pitchFamily="34" charset="0"/>
              </a:rPr>
              <a:t>By </a:t>
            </a:r>
            <a:r>
              <a:rPr lang="en-US" spc="60" dirty="0">
                <a:latin typeface="Verdana" panose="020B0604030504040204" pitchFamily="34" charset="0"/>
                <a:ea typeface="Verdana" panose="020B0604030504040204" pitchFamily="34" charset="0"/>
              </a:rPr>
              <a:t>focusing</a:t>
            </a:r>
            <a:r>
              <a:rPr lang="en-US" spc="-254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pc="110" dirty="0">
                <a:latin typeface="Verdana" panose="020B0604030504040204" pitchFamily="34" charset="0"/>
                <a:ea typeface="Verdana" panose="020B0604030504040204" pitchFamily="34" charset="0"/>
              </a:rPr>
              <a:t>on</a:t>
            </a:r>
            <a:r>
              <a:rPr lang="en-US" spc="-254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b="1" spc="-7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personalization</a:t>
            </a:r>
            <a:r>
              <a:rPr lang="en-US" spc="-7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convenience,</a:t>
            </a:r>
            <a:r>
              <a:rPr lang="en-US" spc="-22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pc="90" dirty="0"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en-US" spc="-22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technology,</a:t>
            </a:r>
            <a:r>
              <a:rPr lang="en-US" spc="-22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pc="90" dirty="0">
                <a:latin typeface="Verdana" panose="020B0604030504040204" pitchFamily="34" charset="0"/>
                <a:ea typeface="Verdana" panose="020B0604030504040204" pitchFamily="34" charset="0"/>
              </a:rPr>
              <a:t>we</a:t>
            </a:r>
            <a:r>
              <a:rPr lang="en-US" spc="-22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pc="60" dirty="0">
                <a:latin typeface="Verdana" panose="020B0604030504040204" pitchFamily="34" charset="0"/>
                <a:ea typeface="Verdana" panose="020B0604030504040204" pitchFamily="34" charset="0"/>
              </a:rPr>
              <a:t>can </a:t>
            </a:r>
            <a:r>
              <a:rPr lang="en-US" spc="-10" dirty="0">
                <a:latin typeface="Verdana" panose="020B0604030504040204" pitchFamily="34" charset="0"/>
                <a:ea typeface="Verdana" panose="020B0604030504040204" pitchFamily="34" charset="0"/>
              </a:rPr>
              <a:t>create</a:t>
            </a:r>
            <a:r>
              <a:rPr lang="en-US" spc="-16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pc="-45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lang="en-US" spc="-16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pc="100" dirty="0">
                <a:latin typeface="Verdana" panose="020B0604030504040204" pitchFamily="34" charset="0"/>
                <a:ea typeface="Verdana" panose="020B0604030504040204" pitchFamily="34" charset="0"/>
              </a:rPr>
              <a:t>shopping</a:t>
            </a:r>
            <a:r>
              <a:rPr lang="en-US" spc="-16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experience</a:t>
            </a:r>
            <a:r>
              <a:rPr lang="en-US" spc="-16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that</a:t>
            </a:r>
            <a:r>
              <a:rPr lang="en-US" spc="-16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pc="55" dirty="0">
                <a:latin typeface="Verdana" panose="020B0604030504040204" pitchFamily="34" charset="0"/>
                <a:ea typeface="Verdana" panose="020B0604030504040204" pitchFamily="34" charset="0"/>
              </a:rPr>
              <a:t>not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only</a:t>
            </a:r>
            <a:r>
              <a:rPr lang="en-US" spc="-25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pc="55" dirty="0">
                <a:latin typeface="Verdana" panose="020B0604030504040204" pitchFamily="34" charset="0"/>
                <a:ea typeface="Verdana" panose="020B0604030504040204" pitchFamily="34" charset="0"/>
              </a:rPr>
              <a:t>meets</a:t>
            </a:r>
            <a:r>
              <a:rPr lang="en-US" spc="-24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pc="114" dirty="0">
                <a:latin typeface="Verdana" panose="020B0604030504040204" pitchFamily="34" charset="0"/>
                <a:ea typeface="Verdana" panose="020B0604030504040204" pitchFamily="34" charset="0"/>
              </a:rPr>
              <a:t>but</a:t>
            </a:r>
            <a:r>
              <a:rPr lang="en-US" spc="-24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exceeds</a:t>
            </a:r>
            <a:r>
              <a:rPr lang="en-US" spc="-24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pc="70" dirty="0">
                <a:latin typeface="Verdana" panose="020B0604030504040204" pitchFamily="34" charset="0"/>
                <a:ea typeface="Verdana" panose="020B0604030504040204" pitchFamily="34" charset="0"/>
              </a:rPr>
              <a:t>consumer </a:t>
            </a:r>
            <a:r>
              <a:rPr lang="en-US" spc="-10" dirty="0">
                <a:latin typeface="Verdana" panose="020B0604030504040204" pitchFamily="34" charset="0"/>
                <a:ea typeface="Verdana" panose="020B0604030504040204" pitchFamily="34" charset="0"/>
              </a:rPr>
              <a:t>expectations.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8867" y="3022600"/>
            <a:ext cx="5641848" cy="812799"/>
          </a:xfrm>
        </p:spPr>
        <p:txBody>
          <a:bodyPr/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742941"/>
              </p:ext>
            </p:extLst>
          </p:nvPr>
        </p:nvGraphicFramePr>
        <p:xfrm>
          <a:off x="6869113" y="1143000"/>
          <a:ext cx="4190999" cy="4824530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UNDERSTANDING CUSTOMER NEEDS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KEY FEATURES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TECHOLOGY STACK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CONCLUSION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52" y="836312"/>
            <a:ext cx="7329378" cy="914400"/>
          </a:xfrm>
        </p:spPr>
        <p:txBody>
          <a:bodyPr/>
          <a:lstStyle/>
          <a:p>
            <a:r>
              <a:rPr lang="en-IN" sz="3200" spc="-204" dirty="0"/>
              <a:t>Introduction</a:t>
            </a:r>
            <a:r>
              <a:rPr lang="en-IN" sz="3200" spc="-170" dirty="0"/>
              <a:t>  </a:t>
            </a:r>
            <a:r>
              <a:rPr lang="en-IN" sz="3200" spc="-185" dirty="0"/>
              <a:t>To</a:t>
            </a:r>
            <a:r>
              <a:rPr lang="en-IN" sz="3200" spc="-175" dirty="0"/>
              <a:t>  </a:t>
            </a:r>
            <a:r>
              <a:rPr lang="en-IN" sz="3200" spc="-229" dirty="0"/>
              <a:t>Customer    </a:t>
            </a:r>
            <a:r>
              <a:rPr lang="en-IN" sz="3200" spc="-135" dirty="0"/>
              <a:t>Experiences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8752" y="1750712"/>
            <a:ext cx="6082115" cy="3356576"/>
          </a:xfrm>
        </p:spPr>
        <p:txBody>
          <a:bodyPr>
            <a:normAutofit/>
          </a:bodyPr>
          <a:lstStyle/>
          <a:p>
            <a:pPr marL="12700" marR="1233170">
              <a:lnSpc>
                <a:spcPct val="101600"/>
              </a:lnSpc>
              <a:spcBef>
                <a:spcPts val="30"/>
              </a:spcBef>
            </a:pPr>
            <a:endParaRPr lang="en-US" sz="2000" spc="65" dirty="0">
              <a:solidFill>
                <a:srgbClr val="332C2C"/>
              </a:solidFill>
              <a:latin typeface="Verdana"/>
              <a:cs typeface="Verdana"/>
            </a:endParaRPr>
          </a:p>
          <a:p>
            <a:pPr marL="12700" marR="1233170">
              <a:lnSpc>
                <a:spcPct val="101600"/>
              </a:lnSpc>
              <a:spcBef>
                <a:spcPts val="30"/>
              </a:spcBef>
            </a:pPr>
            <a:endParaRPr lang="en-US" spc="65" dirty="0">
              <a:solidFill>
                <a:srgbClr val="332C2C"/>
              </a:solidFill>
              <a:latin typeface="Verdana"/>
              <a:cs typeface="Verdana"/>
            </a:endParaRPr>
          </a:p>
          <a:p>
            <a:pPr marL="12700" marR="1233170">
              <a:lnSpc>
                <a:spcPct val="101600"/>
              </a:lnSpc>
              <a:spcBef>
                <a:spcPts val="30"/>
              </a:spcBef>
            </a:pPr>
            <a:r>
              <a:rPr lang="en-US" sz="2000" spc="65" dirty="0">
                <a:solidFill>
                  <a:srgbClr val="332C2C"/>
                </a:solidFill>
                <a:latin typeface="Verdana"/>
                <a:cs typeface="Verdana"/>
              </a:rPr>
              <a:t>Our</a:t>
            </a:r>
            <a:r>
              <a:rPr lang="en-US" sz="2000" spc="-31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dirty="0">
                <a:solidFill>
                  <a:srgbClr val="332C2C"/>
                </a:solidFill>
                <a:latin typeface="Verdana"/>
                <a:cs typeface="Verdana"/>
              </a:rPr>
              <a:t>grocery</a:t>
            </a:r>
            <a:r>
              <a:rPr lang="en-US" sz="2000" spc="-3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spc="110" dirty="0">
                <a:solidFill>
                  <a:srgbClr val="332C2C"/>
                </a:solidFill>
                <a:latin typeface="Verdana"/>
                <a:cs typeface="Verdana"/>
              </a:rPr>
              <a:t>app</a:t>
            </a:r>
            <a:r>
              <a:rPr lang="en-US" sz="2000" spc="-3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spc="-55" dirty="0">
                <a:solidFill>
                  <a:srgbClr val="332C2C"/>
                </a:solidFill>
                <a:latin typeface="Verdana"/>
                <a:cs typeface="Verdana"/>
              </a:rPr>
              <a:t>offers</a:t>
            </a:r>
            <a:r>
              <a:rPr lang="en-US" sz="2000" spc="-3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spc="-50" dirty="0">
                <a:solidFill>
                  <a:srgbClr val="332C2C"/>
                </a:solidFill>
                <a:latin typeface="Verdana"/>
                <a:cs typeface="Verdana"/>
              </a:rPr>
              <a:t>a </a:t>
            </a:r>
            <a:r>
              <a:rPr lang="en-US" sz="2000" spc="-30" dirty="0">
                <a:solidFill>
                  <a:srgbClr val="332C2C"/>
                </a:solidFill>
                <a:latin typeface="Verdana"/>
                <a:cs typeface="Verdana"/>
              </a:rPr>
              <a:t>seamless</a:t>
            </a:r>
          </a:p>
          <a:p>
            <a:pPr marL="0" marR="1233170" indent="0">
              <a:lnSpc>
                <a:spcPct val="101600"/>
              </a:lnSpc>
              <a:spcBef>
                <a:spcPts val="30"/>
              </a:spcBef>
              <a:buNone/>
            </a:pPr>
            <a:r>
              <a:rPr lang="en-US" sz="2000" spc="-2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spc="90" dirty="0">
                <a:solidFill>
                  <a:srgbClr val="332C2C"/>
                </a:solidFill>
                <a:latin typeface="Verdana"/>
                <a:cs typeface="Verdana"/>
              </a:rPr>
              <a:t>shopping </a:t>
            </a:r>
            <a:r>
              <a:rPr lang="en-US" sz="2000" spc="-10" dirty="0">
                <a:solidFill>
                  <a:srgbClr val="332C2C"/>
                </a:solidFill>
                <a:latin typeface="Verdana"/>
                <a:cs typeface="Verdana"/>
              </a:rPr>
              <a:t>experiences</a:t>
            </a:r>
            <a:endParaRPr lang="en-US" sz="2000" dirty="0">
              <a:latin typeface="Verdana"/>
              <a:cs typeface="Verdana"/>
            </a:endParaRPr>
          </a:p>
          <a:p>
            <a:pPr marL="12700" marR="320675">
              <a:lnSpc>
                <a:spcPct val="100699"/>
              </a:lnSpc>
            </a:pPr>
            <a:r>
              <a:rPr lang="en-US" sz="2000" spc="70" dirty="0">
                <a:solidFill>
                  <a:srgbClr val="332C2C"/>
                </a:solidFill>
                <a:latin typeface="Verdana"/>
                <a:cs typeface="Verdana"/>
              </a:rPr>
              <a:t>Allowing</a:t>
            </a:r>
            <a:r>
              <a:rPr lang="en-US" sz="2000" spc="-2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spc="-50" dirty="0">
                <a:solidFill>
                  <a:srgbClr val="332C2C"/>
                </a:solidFill>
                <a:latin typeface="Verdana"/>
                <a:cs typeface="Verdana"/>
              </a:rPr>
              <a:t>users</a:t>
            </a:r>
            <a:r>
              <a:rPr lang="en-US" sz="2000" spc="-2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dirty="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lang="en-US" sz="2000" spc="-2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spc="-10" dirty="0">
                <a:solidFill>
                  <a:srgbClr val="332C2C"/>
                </a:solidFill>
                <a:latin typeface="Verdana"/>
                <a:cs typeface="Verdana"/>
              </a:rPr>
              <a:t>easily </a:t>
            </a:r>
            <a:r>
              <a:rPr lang="en-US" sz="2000" spc="-45" dirty="0" err="1">
                <a:solidFill>
                  <a:srgbClr val="332C2C"/>
                </a:solidFill>
                <a:latin typeface="Verdana"/>
                <a:cs typeface="Verdana"/>
              </a:rPr>
              <a:t>Browse,Select,and</a:t>
            </a:r>
            <a:r>
              <a:rPr lang="en-US" sz="2000" spc="-204" dirty="0">
                <a:solidFill>
                  <a:srgbClr val="332C2C"/>
                </a:solidFill>
                <a:latin typeface="Verdana"/>
                <a:cs typeface="Verdana"/>
              </a:rPr>
              <a:t>    </a:t>
            </a:r>
            <a:r>
              <a:rPr lang="en-US" sz="2000" spc="-10" dirty="0">
                <a:solidFill>
                  <a:srgbClr val="332C2C"/>
                </a:solidFill>
                <a:latin typeface="Verdana"/>
                <a:cs typeface="Verdana"/>
              </a:rPr>
              <a:t>purchase</a:t>
            </a:r>
            <a:r>
              <a:rPr lang="en-US" dirty="0">
                <a:latin typeface="Verdana"/>
                <a:cs typeface="Verdana"/>
              </a:rPr>
              <a:t> </a:t>
            </a:r>
            <a:r>
              <a:rPr lang="en-US" sz="2000" spc="-35" dirty="0">
                <a:solidFill>
                  <a:srgbClr val="332C2C"/>
                </a:solidFill>
                <a:latin typeface="Verdana"/>
                <a:cs typeface="Verdana"/>
              </a:rPr>
              <a:t>fresh</a:t>
            </a:r>
            <a:r>
              <a:rPr lang="en-US" sz="2000" spc="-2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spc="45" dirty="0">
                <a:solidFill>
                  <a:srgbClr val="332C2C"/>
                </a:solidFill>
                <a:latin typeface="Verdana"/>
                <a:cs typeface="Verdana"/>
              </a:rPr>
              <a:t>products</a:t>
            </a:r>
            <a:endParaRPr lang="en-US" sz="2000" dirty="0">
              <a:latin typeface="Verdana"/>
              <a:cs typeface="Verdana"/>
            </a:endParaRPr>
          </a:p>
          <a:p>
            <a:pPr marL="12700" marR="5080">
              <a:lnSpc>
                <a:spcPct val="100699"/>
              </a:lnSpc>
            </a:pPr>
            <a:r>
              <a:rPr lang="en-US" sz="2000" dirty="0">
                <a:solidFill>
                  <a:srgbClr val="332C2C"/>
                </a:solidFill>
                <a:latin typeface="Verdana"/>
                <a:cs typeface="Verdana"/>
              </a:rPr>
              <a:t>Also</a:t>
            </a:r>
            <a:r>
              <a:rPr lang="en-US" sz="2000" spc="-3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spc="-100" dirty="0">
                <a:solidFill>
                  <a:srgbClr val="332C2C"/>
                </a:solidFill>
                <a:latin typeface="Verdana"/>
                <a:cs typeface="Verdana"/>
              </a:rPr>
              <a:t>it's</a:t>
            </a:r>
            <a:r>
              <a:rPr lang="en-US" sz="2000" spc="-3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spc="-10" dirty="0">
                <a:solidFill>
                  <a:srgbClr val="332C2C"/>
                </a:solidFill>
                <a:latin typeface="Verdana"/>
                <a:cs typeface="Verdana"/>
              </a:rPr>
              <a:t>provides</a:t>
            </a:r>
            <a:r>
              <a:rPr lang="en-US" sz="2000" spc="-3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spc="-5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lang="en-US" sz="2000" spc="-3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spc="-20" dirty="0">
                <a:solidFill>
                  <a:srgbClr val="332C2C"/>
                </a:solidFill>
                <a:latin typeface="Verdana"/>
                <a:cs typeface="Verdana"/>
              </a:rPr>
              <a:t>fast </a:t>
            </a:r>
            <a:r>
              <a:rPr lang="en-US" sz="2000" spc="-40" dirty="0">
                <a:solidFill>
                  <a:srgbClr val="332C2C"/>
                </a:solidFill>
                <a:latin typeface="Verdana"/>
                <a:cs typeface="Verdana"/>
              </a:rPr>
              <a:t>delivery</a:t>
            </a:r>
            <a:r>
              <a:rPr lang="en-US" sz="200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spc="95" dirty="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lang="en-US" sz="2000" spc="-2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dirty="0">
                <a:solidFill>
                  <a:srgbClr val="332C2C"/>
                </a:solidFill>
                <a:latin typeface="Verdana"/>
                <a:cs typeface="Verdana"/>
              </a:rPr>
              <a:t>secure</a:t>
            </a:r>
            <a:r>
              <a:rPr lang="en-US" sz="2000" spc="-285" dirty="0">
                <a:solidFill>
                  <a:srgbClr val="332C2C"/>
                </a:solidFill>
                <a:latin typeface="Verdana"/>
                <a:cs typeface="Verdana"/>
              </a:rPr>
              <a:t>               </a:t>
            </a:r>
            <a:r>
              <a:rPr lang="en-US" sz="2000" spc="50" dirty="0">
                <a:solidFill>
                  <a:srgbClr val="332C2C"/>
                </a:solidFill>
                <a:latin typeface="Verdana"/>
                <a:cs typeface="Verdana"/>
              </a:rPr>
              <a:t>payment </a:t>
            </a:r>
            <a:r>
              <a:rPr lang="en-US" sz="2000" spc="65" dirty="0">
                <a:solidFill>
                  <a:srgbClr val="332C2C"/>
                </a:solidFill>
                <a:latin typeface="Verdana"/>
                <a:cs typeface="Verdana"/>
              </a:rPr>
              <a:t>option</a:t>
            </a:r>
            <a:endParaRPr lang="en-US" sz="2000" dirty="0">
              <a:latin typeface="Verdana"/>
              <a:cs typeface="Verdana"/>
            </a:endParaRP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6B0674-0901-FF48-F46C-6ACF7C993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733" y="2632423"/>
            <a:ext cx="5734483" cy="11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80" y="596766"/>
            <a:ext cx="10969239" cy="772918"/>
          </a:xfrm>
        </p:spPr>
        <p:txBody>
          <a:bodyPr anchor="b"/>
          <a:lstStyle/>
          <a:p>
            <a:r>
              <a:rPr lang="en-IN" sz="4800" spc="-290" dirty="0"/>
              <a:t>Understanding</a:t>
            </a:r>
            <a:r>
              <a:rPr lang="en-IN" sz="4800" spc="-254" dirty="0"/>
              <a:t>   </a:t>
            </a:r>
            <a:r>
              <a:rPr lang="en-IN" sz="4800" spc="-280" dirty="0"/>
              <a:t>Customer   </a:t>
            </a:r>
            <a:r>
              <a:rPr lang="en-IN" sz="4800" spc="-275" dirty="0"/>
              <a:t>needs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12069" y="4868333"/>
            <a:ext cx="6679931" cy="498175"/>
          </a:xfrm>
        </p:spPr>
        <p:txBody>
          <a:bodyPr>
            <a:normAutofit/>
          </a:bodyPr>
          <a:lstStyle/>
          <a:p>
            <a:pPr marL="12700" marR="5080" algn="l">
              <a:lnSpc>
                <a:spcPct val="100699"/>
              </a:lnSpc>
            </a:pPr>
            <a:r>
              <a:rPr lang="en-US" sz="2400" spc="55" dirty="0">
                <a:solidFill>
                  <a:srgbClr val="332C2C"/>
                </a:solidFill>
                <a:cs typeface="Verdana"/>
              </a:rPr>
              <a:t>                          </a:t>
            </a:r>
            <a:endParaRPr lang="en-US" sz="2400" dirty="0">
              <a:cs typeface="Verdan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7E6BAA-7E8D-571A-2B46-5C483C336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700" y="2356508"/>
            <a:ext cx="5024387" cy="30921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405334-4A9C-D31C-2D0D-AAA5465C1EFB}"/>
              </a:ext>
            </a:extLst>
          </p:cNvPr>
          <p:cNvSpPr txBox="1"/>
          <p:nvPr/>
        </p:nvSpPr>
        <p:spPr>
          <a:xfrm>
            <a:off x="6208106" y="2749060"/>
            <a:ext cx="5024387" cy="261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marR="145415" indent="-285750">
              <a:lnSpc>
                <a:spcPct val="1016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2C2C"/>
                </a:solidFill>
                <a:latin typeface="Verdana"/>
                <a:cs typeface="Verdana"/>
              </a:rPr>
              <a:t>USER</a:t>
            </a:r>
            <a:r>
              <a:rPr lang="en-US" sz="1800" spc="-13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332C2C"/>
                </a:solidFill>
                <a:latin typeface="Verdana"/>
                <a:cs typeface="Verdana"/>
              </a:rPr>
              <a:t>CONVENIENCE : provides </a:t>
            </a:r>
            <a:r>
              <a:rPr lang="en-US" sz="1800" dirty="0">
                <a:solidFill>
                  <a:srgbClr val="332C2C"/>
                </a:solidFill>
                <a:latin typeface="Verdana"/>
                <a:cs typeface="Verdana"/>
              </a:rPr>
              <a:t>an</a:t>
            </a:r>
            <a:r>
              <a:rPr lang="en-US" sz="1800" spc="-12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-90" dirty="0">
                <a:solidFill>
                  <a:srgbClr val="332C2C"/>
                </a:solidFill>
                <a:latin typeface="Verdana"/>
                <a:cs typeface="Verdana"/>
              </a:rPr>
              <a:t>intuitive, easy-</a:t>
            </a:r>
            <a:r>
              <a:rPr lang="en-US" sz="1800" dirty="0">
                <a:solidFill>
                  <a:srgbClr val="332C2C"/>
                </a:solidFill>
                <a:latin typeface="Verdana"/>
                <a:cs typeface="Verdana"/>
              </a:rPr>
              <a:t>to-</a:t>
            </a:r>
            <a:r>
              <a:rPr lang="en-US" sz="1800" spc="-10" dirty="0">
                <a:solidFill>
                  <a:srgbClr val="332C2C"/>
                </a:solidFill>
                <a:latin typeface="Verdana"/>
                <a:cs typeface="Verdana"/>
              </a:rPr>
              <a:t>navigate interfaces</a:t>
            </a:r>
            <a:endParaRPr lang="en-US" sz="1800" dirty="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30"/>
              </a:spcBef>
              <a:buFont typeface="Arial" panose="020B0604020202020204" pitchFamily="34" charset="0"/>
              <a:buChar char="•"/>
            </a:pPr>
            <a:r>
              <a:rPr lang="en-US" sz="1800" spc="130" dirty="0">
                <a:solidFill>
                  <a:srgbClr val="332C2C"/>
                </a:solidFill>
                <a:latin typeface="Verdana"/>
                <a:cs typeface="Verdana"/>
              </a:rPr>
              <a:t>AFFORDABLE</a:t>
            </a:r>
            <a:r>
              <a:rPr lang="en-US" sz="1800" spc="-2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332C2C"/>
                </a:solidFill>
                <a:latin typeface="Verdana"/>
                <a:cs typeface="Verdana"/>
              </a:rPr>
              <a:t>PRICING : Offers</a:t>
            </a:r>
            <a:endParaRPr lang="en-US"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1800" dirty="0">
                <a:solidFill>
                  <a:srgbClr val="332C2C"/>
                </a:solidFill>
                <a:latin typeface="Verdana"/>
                <a:cs typeface="Verdana"/>
              </a:rPr>
              <a:t>   competitive</a:t>
            </a:r>
            <a:r>
              <a:rPr lang="en-US" sz="1800" spc="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332C2C"/>
                </a:solidFill>
                <a:latin typeface="Verdana"/>
                <a:cs typeface="Verdana"/>
              </a:rPr>
              <a:t>prices, discounts</a:t>
            </a:r>
            <a:r>
              <a:rPr lang="en-US" dirty="0">
                <a:latin typeface="Verdana"/>
                <a:cs typeface="Verdana"/>
              </a:rPr>
              <a:t> </a:t>
            </a:r>
            <a:r>
              <a:rPr lang="en-US" sz="1800" spc="8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lang="en-US" sz="1800" spc="-285" dirty="0">
                <a:solidFill>
                  <a:srgbClr val="332C2C"/>
                </a:solidFill>
                <a:latin typeface="Verdana"/>
                <a:cs typeface="Verdana"/>
              </a:rPr>
              <a:t>   </a:t>
            </a: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1800" spc="-285" dirty="0">
                <a:solidFill>
                  <a:srgbClr val="332C2C"/>
                </a:solidFill>
                <a:latin typeface="Verdana"/>
                <a:cs typeface="Verdana"/>
              </a:rPr>
              <a:t>      </a:t>
            </a:r>
            <a:r>
              <a:rPr lang="en-US" sz="1800" spc="-30" dirty="0">
                <a:solidFill>
                  <a:srgbClr val="332C2C"/>
                </a:solidFill>
                <a:latin typeface="Verdana"/>
                <a:cs typeface="Verdana"/>
              </a:rPr>
              <a:t>rewards</a:t>
            </a:r>
            <a:r>
              <a:rPr lang="en-US" sz="1800" spc="-2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-50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lang="en-US" sz="180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dirty="0">
                <a:solidFill>
                  <a:srgbClr val="332C2C"/>
                </a:solidFill>
                <a:latin typeface="Verdana"/>
                <a:cs typeface="Verdana"/>
              </a:rPr>
              <a:t>regular</a:t>
            </a:r>
            <a:r>
              <a:rPr lang="en-US" sz="1800" spc="-280" dirty="0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lang="en-US" sz="1800" spc="-10" dirty="0">
                <a:solidFill>
                  <a:srgbClr val="332C2C"/>
                </a:solidFill>
                <a:latin typeface="Verdana"/>
                <a:cs typeface="Verdana"/>
              </a:rPr>
              <a:t>users </a:t>
            </a:r>
          </a:p>
          <a:p>
            <a:pPr marL="298450" marR="57785" indent="-285750">
              <a:lnSpc>
                <a:spcPct val="100699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32C2C"/>
                </a:solidFill>
                <a:latin typeface="Verdana"/>
                <a:cs typeface="Verdana"/>
              </a:rPr>
              <a:t>FRIENDLY</a:t>
            </a:r>
            <a:r>
              <a:rPr lang="en-US" sz="1800" spc="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332C2C"/>
                </a:solidFill>
                <a:latin typeface="Verdana"/>
                <a:cs typeface="Verdana"/>
              </a:rPr>
              <a:t>DASHBOARD : Offers</a:t>
            </a:r>
            <a:r>
              <a:rPr lang="en-US" dirty="0">
                <a:latin typeface="Verdana"/>
                <a:cs typeface="Verdana"/>
              </a:rPr>
              <a:t> </a:t>
            </a:r>
            <a:r>
              <a:rPr lang="en-US" sz="1800" spc="-5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lang="en-US" sz="1800" spc="-2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332C2C"/>
                </a:solidFill>
                <a:latin typeface="Verdana"/>
                <a:cs typeface="Verdana"/>
              </a:rPr>
              <a:t>friendly</a:t>
            </a:r>
            <a:r>
              <a:rPr lang="en-US" sz="1800" spc="-2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8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lang="en-US" sz="1800" spc="-28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dirty="0">
                <a:solidFill>
                  <a:srgbClr val="332C2C"/>
                </a:solidFill>
                <a:latin typeface="Verdana"/>
                <a:cs typeface="Verdana"/>
              </a:rPr>
              <a:t>clean</a:t>
            </a:r>
            <a:r>
              <a:rPr lang="en-US" sz="1800" spc="-2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332C2C"/>
                </a:solidFill>
                <a:latin typeface="Verdana"/>
                <a:cs typeface="Verdana"/>
              </a:rPr>
              <a:t>dashboard </a:t>
            </a:r>
            <a:r>
              <a:rPr lang="en-US" sz="1800" spc="-50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lang="en-US" sz="180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dirty="0">
                <a:solidFill>
                  <a:srgbClr val="332C2C"/>
                </a:solidFill>
                <a:latin typeface="Verdana"/>
                <a:cs typeface="Verdana"/>
              </a:rPr>
              <a:t>better</a:t>
            </a:r>
            <a:r>
              <a:rPr lang="en-US" sz="180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dirty="0">
                <a:solidFill>
                  <a:srgbClr val="332C2C"/>
                </a:solidFill>
                <a:latin typeface="Verdana"/>
                <a:cs typeface="Verdana"/>
              </a:rPr>
              <a:t>searching</a:t>
            </a:r>
            <a:r>
              <a:rPr lang="en-US" sz="1800" spc="-24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55" dirty="0">
                <a:solidFill>
                  <a:srgbClr val="332C2C"/>
                </a:solidFill>
                <a:latin typeface="Verdana"/>
                <a:cs typeface="Verdana"/>
              </a:rPr>
              <a:t>options</a:t>
            </a:r>
            <a:r>
              <a:rPr lang="en-US" sz="1800" spc="-24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-25" dirty="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lang="en-US" dirty="0"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332C2C"/>
                </a:solidFill>
                <a:latin typeface="Verdana"/>
                <a:cs typeface="Verdana"/>
              </a:rPr>
              <a:t>customers</a:t>
            </a:r>
            <a:endParaRPr lang="en-US" sz="1800" dirty="0">
              <a:latin typeface="Verdana"/>
              <a:cs typeface="Verdana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CFB1C-9AB6-6CE7-6CB0-FA8C51D372E6}"/>
              </a:ext>
            </a:extLst>
          </p:cNvPr>
          <p:cNvSpPr txBox="1"/>
          <p:nvPr/>
        </p:nvSpPr>
        <p:spPr>
          <a:xfrm>
            <a:off x="11580619" y="6204180"/>
            <a:ext cx="826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+mj-lt"/>
              </a:rPr>
              <a:t>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743F87-8BD6-D876-B041-2689BFDC0293}"/>
              </a:ext>
            </a:extLst>
          </p:cNvPr>
          <p:cNvCxnSpPr>
            <a:cxnSpLocks/>
          </p:cNvCxnSpPr>
          <p:nvPr/>
        </p:nvCxnSpPr>
        <p:spPr>
          <a:xfrm>
            <a:off x="11176000" y="6445172"/>
            <a:ext cx="36905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Key Features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919854" cy="3877055"/>
          </a:xfrm>
        </p:spPr>
        <p:txBody>
          <a:bodyPr/>
          <a:lstStyle/>
          <a:p>
            <a:pPr marL="355600" marR="5080" indent="-342900">
              <a:lnSpc>
                <a:spcPct val="101099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000" spc="-85" dirty="0">
                <a:solidFill>
                  <a:srgbClr val="332C2C"/>
                </a:solidFill>
                <a:latin typeface="Verdana"/>
                <a:cs typeface="Verdana"/>
              </a:rPr>
              <a:t>Easy</a:t>
            </a:r>
            <a:r>
              <a:rPr lang="en-US" sz="2000" spc="-3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spc="55" dirty="0">
                <a:solidFill>
                  <a:srgbClr val="332C2C"/>
                </a:solidFill>
                <a:latin typeface="Verdana"/>
                <a:cs typeface="Verdana"/>
              </a:rPr>
              <a:t>products</a:t>
            </a:r>
            <a:r>
              <a:rPr lang="en-US" sz="2000" spc="-3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spc="-10" dirty="0">
                <a:solidFill>
                  <a:srgbClr val="332C2C"/>
                </a:solidFill>
                <a:latin typeface="Verdana"/>
                <a:cs typeface="Verdana"/>
              </a:rPr>
              <a:t>search</a:t>
            </a:r>
          </a:p>
          <a:p>
            <a:pPr marL="355600" marR="5080" indent="-342900">
              <a:lnSpc>
                <a:spcPct val="101099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000" spc="-10" dirty="0">
                <a:solidFill>
                  <a:srgbClr val="332C2C"/>
                </a:solidFill>
                <a:latin typeface="Verdana"/>
                <a:cs typeface="Verdana"/>
              </a:rPr>
              <a:t>Personalized </a:t>
            </a:r>
            <a:r>
              <a:rPr lang="en-US" sz="2000" spc="55" dirty="0">
                <a:solidFill>
                  <a:srgbClr val="332C2C"/>
                </a:solidFill>
                <a:latin typeface="Verdana"/>
                <a:cs typeface="Verdana"/>
              </a:rPr>
              <a:t>recommendations</a:t>
            </a:r>
          </a:p>
          <a:p>
            <a:pPr marL="355600" marR="5080" indent="-342900">
              <a:lnSpc>
                <a:spcPct val="101099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000" spc="-30" dirty="0">
                <a:solidFill>
                  <a:srgbClr val="332C2C"/>
                </a:solidFill>
                <a:latin typeface="Verdana"/>
                <a:cs typeface="Verdana"/>
              </a:rPr>
              <a:t>Secure</a:t>
            </a:r>
            <a:r>
              <a:rPr lang="en-US" sz="2000" spc="-2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spc="60" dirty="0">
                <a:solidFill>
                  <a:srgbClr val="332C2C"/>
                </a:solidFill>
                <a:latin typeface="Verdana"/>
                <a:cs typeface="Verdana"/>
              </a:rPr>
              <a:t>payment</a:t>
            </a:r>
            <a:r>
              <a:rPr lang="en-US" sz="200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spc="45" dirty="0">
                <a:solidFill>
                  <a:srgbClr val="332C2C"/>
                </a:solidFill>
                <a:latin typeface="Verdana"/>
                <a:cs typeface="Verdana"/>
              </a:rPr>
              <a:t>options</a:t>
            </a:r>
          </a:p>
          <a:p>
            <a:pPr marL="355600" marR="5080" indent="-342900">
              <a:lnSpc>
                <a:spcPct val="101099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000" spc="-10" dirty="0">
                <a:solidFill>
                  <a:srgbClr val="332C2C"/>
                </a:solidFill>
                <a:latin typeface="Verdana"/>
                <a:cs typeface="Verdana"/>
              </a:rPr>
              <a:t>Fast</a:t>
            </a:r>
            <a:r>
              <a:rPr lang="en-US" sz="2000" spc="-2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spc="-10" dirty="0">
                <a:solidFill>
                  <a:srgbClr val="332C2C"/>
                </a:solidFill>
                <a:latin typeface="Verdana"/>
                <a:cs typeface="Verdana"/>
              </a:rPr>
              <a:t>delivery</a:t>
            </a:r>
            <a:endParaRPr lang="en-US" sz="2000" dirty="0">
              <a:latin typeface="Verdana"/>
              <a:cs typeface="Verdana"/>
            </a:endParaRPr>
          </a:p>
          <a:p>
            <a:pPr marL="355600" marR="904240" indent="-342900">
              <a:lnSpc>
                <a:spcPct val="100699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2C2C"/>
                </a:solidFill>
                <a:latin typeface="Verdana"/>
                <a:cs typeface="Verdana"/>
              </a:rPr>
              <a:t>Eco-</a:t>
            </a:r>
            <a:r>
              <a:rPr lang="en-US" sz="2000" spc="-30" dirty="0">
                <a:solidFill>
                  <a:srgbClr val="332C2C"/>
                </a:solidFill>
                <a:latin typeface="Verdana"/>
                <a:cs typeface="Verdana"/>
              </a:rPr>
              <a:t>friendly</a:t>
            </a:r>
            <a:r>
              <a:rPr lang="en-US" sz="2000" spc="-1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spc="75" dirty="0">
                <a:solidFill>
                  <a:srgbClr val="332C2C"/>
                </a:solidFill>
                <a:latin typeface="Verdana"/>
                <a:cs typeface="Verdana"/>
              </a:rPr>
              <a:t>packing</a:t>
            </a:r>
          </a:p>
          <a:p>
            <a:pPr marL="355600" marR="904240" indent="-342900">
              <a:lnSpc>
                <a:spcPct val="100699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000" spc="-50" dirty="0">
                <a:solidFill>
                  <a:srgbClr val="332C2C"/>
                </a:solidFill>
                <a:latin typeface="Verdana"/>
                <a:cs typeface="Verdana"/>
              </a:rPr>
              <a:t>Loyal</a:t>
            </a:r>
            <a:r>
              <a:rPr lang="en-US" sz="2000" spc="-29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spc="-10" dirty="0">
                <a:solidFill>
                  <a:srgbClr val="332C2C"/>
                </a:solidFill>
                <a:latin typeface="Verdana"/>
                <a:cs typeface="Verdana"/>
              </a:rPr>
              <a:t>rewards</a:t>
            </a:r>
          </a:p>
          <a:p>
            <a:pPr marL="355600" marR="904240" indent="-342900">
              <a:lnSpc>
                <a:spcPct val="100699"/>
              </a:lnSpc>
              <a:spcBef>
                <a:spcPts val="75"/>
              </a:spcBef>
              <a:buFont typeface="Arial" panose="020B0604020202020204" pitchFamily="34" charset="0"/>
              <a:buChar char="•"/>
            </a:pPr>
            <a:r>
              <a:rPr lang="en-US" sz="2000" spc="50" dirty="0">
                <a:solidFill>
                  <a:srgbClr val="332C2C"/>
                </a:solidFill>
                <a:latin typeface="Verdana"/>
                <a:cs typeface="Verdana"/>
              </a:rPr>
              <a:t>customer</a:t>
            </a:r>
            <a:r>
              <a:rPr lang="en-US" sz="2000" spc="-29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2000" spc="55" dirty="0">
                <a:solidFill>
                  <a:srgbClr val="332C2C"/>
                </a:solidFill>
                <a:latin typeface="Verdana"/>
                <a:cs typeface="Verdana"/>
              </a:rPr>
              <a:t>support</a:t>
            </a:r>
            <a:endParaRPr lang="en-US" sz="2000" dirty="0">
              <a:latin typeface="Verdana"/>
              <a:cs typeface="Verdana"/>
            </a:endParaRPr>
          </a:p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0DB00C-2B34-52ED-EA5E-588C9AE75F20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rcRect/>
          <a:stretch/>
        </p:blipFill>
        <p:spPr>
          <a:xfrm>
            <a:off x="5738876" y="1488901"/>
            <a:ext cx="4576762" cy="343622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4552" y="5875520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68" y="723817"/>
            <a:ext cx="3903132" cy="1117600"/>
          </a:xfrm>
        </p:spPr>
        <p:txBody>
          <a:bodyPr/>
          <a:lstStyle/>
          <a:p>
            <a:r>
              <a:rPr lang="en-US" sz="3200" dirty="0"/>
              <a:t>Technology Stack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18729" y="2423265"/>
            <a:ext cx="3364992" cy="3904488"/>
          </a:xfrm>
        </p:spPr>
        <p:txBody>
          <a:bodyPr/>
          <a:lstStyle/>
          <a:p>
            <a:r>
              <a:rPr lang="en-US" b="1" dirty="0"/>
              <a:t>FRONEND</a:t>
            </a:r>
            <a:r>
              <a:rPr lang="en-US" dirty="0"/>
              <a:t> </a:t>
            </a:r>
          </a:p>
          <a:p>
            <a:r>
              <a:rPr lang="en-US" b="1" dirty="0"/>
              <a:t>BACKEND</a:t>
            </a:r>
          </a:p>
          <a:p>
            <a:r>
              <a:rPr lang="en-US" b="1" dirty="0"/>
              <a:t>INTEGRATION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object 9">
            <a:extLst>
              <a:ext uri="{FF2B5EF4-FFF2-40B4-BE49-F238E27FC236}">
                <a16:creationId xmlns:a16="http://schemas.microsoft.com/office/drawing/2014/main" id="{51BD95CD-3CE7-985D-93CC-AFFC86559AA3}"/>
              </a:ext>
            </a:extLst>
          </p:cNvPr>
          <p:cNvPicPr>
            <a:picLocks noGrp="1"/>
          </p:cNvPicPr>
          <p:nvPr>
            <p:ph sz="quarter" idx="12"/>
          </p:nvPr>
        </p:nvPicPr>
        <p:blipFill>
          <a:blip r:embed="rId3" cstate="print"/>
          <a:stretch>
            <a:fillRect/>
          </a:stretch>
        </p:blipFill>
        <p:spPr>
          <a:xfrm>
            <a:off x="701413" y="1154051"/>
            <a:ext cx="6472564" cy="37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1007533"/>
            <a:ext cx="5850467" cy="922867"/>
          </a:xfrm>
        </p:spPr>
        <p:txBody>
          <a:bodyPr/>
          <a:lstStyle/>
          <a:p>
            <a:r>
              <a:rPr lang="en-US" dirty="0"/>
              <a:t>Streamlined Search Option</a:t>
            </a:r>
          </a:p>
        </p:txBody>
      </p:sp>
      <p:pic>
        <p:nvPicPr>
          <p:cNvPr id="2" name="object 7">
            <a:extLst>
              <a:ext uri="{FF2B5EF4-FFF2-40B4-BE49-F238E27FC236}">
                <a16:creationId xmlns:a16="http://schemas.microsoft.com/office/drawing/2014/main" id="{0821293A-994E-904C-81E6-8909045EF0D9}"/>
              </a:ext>
            </a:extLst>
          </p:cNvPr>
          <p:cNvPicPr>
            <a:picLocks noGrp="1"/>
          </p:cNvPicPr>
          <p:nvPr>
            <p:ph sz="quarter" idx="12"/>
          </p:nvPr>
        </p:nvPicPr>
        <p:blipFill>
          <a:blip r:embed="rId3" cstate="print"/>
          <a:stretch>
            <a:fillRect/>
          </a:stretch>
        </p:blipFill>
        <p:spPr>
          <a:xfrm>
            <a:off x="6307667" y="1468966"/>
            <a:ext cx="5511800" cy="32324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623873-812C-2035-0372-050FD244596E}"/>
              </a:ext>
            </a:extLst>
          </p:cNvPr>
          <p:cNvSpPr txBox="1"/>
          <p:nvPr/>
        </p:nvSpPr>
        <p:spPr>
          <a:xfrm>
            <a:off x="372533" y="2201334"/>
            <a:ext cx="5215468" cy="2327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65" dirty="0">
                <a:solidFill>
                  <a:srgbClr val="332C2C"/>
                </a:solidFill>
                <a:latin typeface="Verdana"/>
                <a:cs typeface="Verdana"/>
              </a:rPr>
              <a:t>Our</a:t>
            </a:r>
            <a:r>
              <a:rPr lang="en-US" sz="1800" spc="-27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50" dirty="0">
                <a:solidFill>
                  <a:srgbClr val="332C2C"/>
                </a:solidFill>
                <a:latin typeface="Verdana"/>
                <a:cs typeface="Verdana"/>
              </a:rPr>
              <a:t>application</a:t>
            </a:r>
            <a:r>
              <a:rPr lang="en-US" sz="1800" spc="-2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dirty="0">
                <a:solidFill>
                  <a:srgbClr val="332C2C"/>
                </a:solidFill>
                <a:latin typeface="Verdana"/>
                <a:cs typeface="Verdana"/>
              </a:rPr>
              <a:t>simpliﬁes</a:t>
            </a:r>
            <a:r>
              <a:rPr lang="en-US" sz="1800" spc="-2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30" dirty="0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lang="en-US" sz="1800" dirty="0">
                <a:solidFill>
                  <a:srgbClr val="332C2C"/>
                </a:solidFill>
                <a:latin typeface="Verdana"/>
                <a:cs typeface="Verdana"/>
              </a:rPr>
              <a:t>grocery</a:t>
            </a:r>
            <a:r>
              <a:rPr lang="en-US" sz="1800" spc="-3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100" dirty="0">
                <a:solidFill>
                  <a:srgbClr val="332C2C"/>
                </a:solidFill>
                <a:latin typeface="Verdana"/>
                <a:cs typeface="Verdana"/>
              </a:rPr>
              <a:t>shopping</a:t>
            </a:r>
            <a:r>
              <a:rPr lang="en-US" sz="1800" spc="-31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332C2C"/>
                </a:solidFill>
                <a:latin typeface="Verdana"/>
                <a:cs typeface="Verdana"/>
              </a:rPr>
              <a:t>process </a:t>
            </a:r>
            <a:r>
              <a:rPr lang="en-US" sz="1800" spc="80" dirty="0">
                <a:solidFill>
                  <a:srgbClr val="332C2C"/>
                </a:solidFill>
                <a:latin typeface="Verdana"/>
                <a:cs typeface="Verdana"/>
              </a:rPr>
              <a:t>through</a:t>
            </a:r>
            <a:r>
              <a:rPr lang="en-US" sz="180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-45" dirty="0">
                <a:solidFill>
                  <a:srgbClr val="332C2C"/>
                </a:solidFill>
                <a:latin typeface="Verdana"/>
                <a:cs typeface="Verdana"/>
              </a:rPr>
              <a:t>features</a:t>
            </a:r>
            <a:r>
              <a:rPr lang="en-US" sz="180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-20" dirty="0">
                <a:solidFill>
                  <a:srgbClr val="332C2C"/>
                </a:solidFill>
                <a:latin typeface="Verdana"/>
                <a:cs typeface="Verdana"/>
              </a:rPr>
              <a:t>like</a:t>
            </a:r>
            <a:r>
              <a:rPr lang="en-US" sz="1800" spc="-28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b="1" spc="-20" dirty="0">
                <a:solidFill>
                  <a:srgbClr val="332C2C"/>
                </a:solidFill>
                <a:latin typeface="Verdana"/>
                <a:cs typeface="Verdana"/>
              </a:rPr>
              <a:t>easy </a:t>
            </a:r>
            <a:r>
              <a:rPr lang="en-US" sz="1800" b="1" spc="-180" dirty="0">
                <a:solidFill>
                  <a:srgbClr val="332C2C"/>
                </a:solidFill>
                <a:latin typeface="Verdana"/>
                <a:cs typeface="Verdana"/>
              </a:rPr>
              <a:t>navigation</a:t>
            </a:r>
            <a:r>
              <a:rPr lang="en-US" sz="1800" spc="-180" dirty="0">
                <a:solidFill>
                  <a:srgbClr val="332C2C"/>
                </a:solidFill>
                <a:latin typeface="Verdana"/>
                <a:cs typeface="Verdana"/>
              </a:rPr>
              <a:t>,</a:t>
            </a:r>
            <a:r>
              <a:rPr lang="en-US" sz="1800" spc="-27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85" dirty="0">
                <a:solidFill>
                  <a:srgbClr val="332C2C"/>
                </a:solidFill>
                <a:latin typeface="Verdana"/>
                <a:cs typeface="Verdana"/>
              </a:rPr>
              <a:t>quick</a:t>
            </a:r>
            <a:r>
              <a:rPr lang="en-US" sz="1800" spc="-2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332C2C"/>
                </a:solidFill>
                <a:latin typeface="Verdana"/>
                <a:cs typeface="Verdana"/>
              </a:rPr>
              <a:t>search </a:t>
            </a:r>
            <a:r>
              <a:rPr lang="en-US" sz="1800" spc="-25" dirty="0">
                <a:solidFill>
                  <a:srgbClr val="332C2C"/>
                </a:solidFill>
                <a:latin typeface="Verdana"/>
                <a:cs typeface="Verdana"/>
              </a:rPr>
              <a:t>options,</a:t>
            </a:r>
            <a:r>
              <a:rPr lang="en-US" sz="1800" spc="-30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85" dirty="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lang="en-US" sz="1800" spc="-3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-50" dirty="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lang="en-US" sz="1800" spc="-3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332C2C"/>
                </a:solidFill>
                <a:latin typeface="Verdana"/>
                <a:cs typeface="Verdana"/>
              </a:rPr>
              <a:t>streamlined </a:t>
            </a:r>
            <a:r>
              <a:rPr lang="en-US" sz="1800" spc="70" dirty="0">
                <a:solidFill>
                  <a:srgbClr val="332C2C"/>
                </a:solidFill>
                <a:latin typeface="Verdana"/>
                <a:cs typeface="Verdana"/>
              </a:rPr>
              <a:t>checkout</a:t>
            </a:r>
            <a:r>
              <a:rPr lang="en-US" sz="1800" spc="-2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-50" dirty="0">
                <a:solidFill>
                  <a:srgbClr val="332C2C"/>
                </a:solidFill>
                <a:latin typeface="Verdana"/>
                <a:cs typeface="Verdana"/>
              </a:rPr>
              <a:t>experience.</a:t>
            </a:r>
            <a:r>
              <a:rPr lang="en-US" sz="180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-25" dirty="0">
                <a:solidFill>
                  <a:srgbClr val="332C2C"/>
                </a:solidFill>
                <a:latin typeface="Verdana"/>
                <a:cs typeface="Verdana"/>
              </a:rPr>
              <a:t>By </a:t>
            </a:r>
            <a:r>
              <a:rPr lang="en-US" sz="1800" spc="80" dirty="0">
                <a:solidFill>
                  <a:srgbClr val="332C2C"/>
                </a:solidFill>
                <a:latin typeface="Verdana"/>
                <a:cs typeface="Verdana"/>
              </a:rPr>
              <a:t>reducing</a:t>
            </a:r>
            <a:r>
              <a:rPr lang="en-US" sz="1800" spc="-2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dirty="0">
                <a:solidFill>
                  <a:srgbClr val="332C2C"/>
                </a:solidFill>
                <a:latin typeface="Verdana"/>
                <a:cs typeface="Verdana"/>
              </a:rPr>
              <a:t>friction</a:t>
            </a:r>
            <a:r>
              <a:rPr lang="en-US" sz="1800" spc="-2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65" dirty="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lang="en-US" sz="180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30" dirty="0">
                <a:solidFill>
                  <a:srgbClr val="332C2C"/>
                </a:solidFill>
                <a:latin typeface="Verdana"/>
                <a:cs typeface="Verdana"/>
              </a:rPr>
              <a:t>the </a:t>
            </a:r>
            <a:r>
              <a:rPr lang="en-US" sz="1800" spc="100" dirty="0">
                <a:solidFill>
                  <a:srgbClr val="332C2C"/>
                </a:solidFill>
                <a:latin typeface="Verdana"/>
                <a:cs typeface="Verdana"/>
              </a:rPr>
              <a:t>shopping</a:t>
            </a:r>
            <a:r>
              <a:rPr lang="en-US" sz="1800" spc="-30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-120" dirty="0">
                <a:solidFill>
                  <a:srgbClr val="332C2C"/>
                </a:solidFill>
                <a:latin typeface="Verdana"/>
                <a:cs typeface="Verdana"/>
              </a:rPr>
              <a:t>journey,</a:t>
            </a:r>
            <a:r>
              <a:rPr lang="en-US" sz="1800" spc="-3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85" dirty="0">
                <a:solidFill>
                  <a:srgbClr val="332C2C"/>
                </a:solidFill>
                <a:latin typeface="Verdana"/>
                <a:cs typeface="Verdana"/>
              </a:rPr>
              <a:t>we</a:t>
            </a:r>
            <a:r>
              <a:rPr lang="en-US" sz="1800" spc="-30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60" dirty="0">
                <a:solidFill>
                  <a:srgbClr val="332C2C"/>
                </a:solidFill>
                <a:latin typeface="Verdana"/>
                <a:cs typeface="Verdana"/>
              </a:rPr>
              <a:t>enhance </a:t>
            </a:r>
            <a:r>
              <a:rPr lang="en-US" sz="1800" spc="70" dirty="0">
                <a:solidFill>
                  <a:srgbClr val="332C2C"/>
                </a:solidFill>
                <a:latin typeface="Verdana"/>
                <a:cs typeface="Verdana"/>
              </a:rPr>
              <a:t>consumer</a:t>
            </a:r>
            <a:r>
              <a:rPr lang="en-US" sz="1800" spc="-265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332C2C"/>
                </a:solidFill>
                <a:latin typeface="Verdana"/>
                <a:cs typeface="Verdana"/>
              </a:rPr>
              <a:t>satisfaction</a:t>
            </a:r>
            <a:r>
              <a:rPr lang="en-US" sz="1800" spc="-260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60" dirty="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lang="en-US" sz="1800" dirty="0">
                <a:solidFill>
                  <a:srgbClr val="332C2C"/>
                </a:solidFill>
                <a:latin typeface="Verdana"/>
                <a:cs typeface="Verdana"/>
              </a:rPr>
              <a:t>encourage</a:t>
            </a:r>
            <a:r>
              <a:rPr lang="en-US" sz="180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332C2C"/>
                </a:solidFill>
                <a:latin typeface="Verdana"/>
                <a:cs typeface="Verdana"/>
              </a:rPr>
              <a:t>repeat</a:t>
            </a:r>
            <a:r>
              <a:rPr lang="en-US" sz="1800" spc="-114" dirty="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lang="en-US" sz="1800" spc="-10" dirty="0">
                <a:solidFill>
                  <a:srgbClr val="332C2C"/>
                </a:solidFill>
                <a:latin typeface="Verdana"/>
                <a:cs typeface="Verdana"/>
              </a:rPr>
              <a:t>visits.</a:t>
            </a:r>
            <a:endParaRPr lang="en-US" sz="1800" dirty="0">
              <a:latin typeface="Verdana"/>
              <a:cs typeface="Verdana"/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6D5FB-3310-915B-E3D3-F14B73B08AF7}"/>
              </a:ext>
            </a:extLst>
          </p:cNvPr>
          <p:cNvSpPr txBox="1"/>
          <p:nvPr/>
        </p:nvSpPr>
        <p:spPr>
          <a:xfrm>
            <a:off x="11496782" y="6195317"/>
            <a:ext cx="1089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+mj-lt"/>
              </a:rPr>
              <a:t>7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B84929-ED44-52E3-314F-658E65920B75}"/>
              </a:ext>
            </a:extLst>
          </p:cNvPr>
          <p:cNvCxnSpPr>
            <a:cxnSpLocks/>
          </p:cNvCxnSpPr>
          <p:nvPr/>
        </p:nvCxnSpPr>
        <p:spPr>
          <a:xfrm>
            <a:off x="10880333" y="6441896"/>
            <a:ext cx="45206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42485"/>
            <a:ext cx="4759619" cy="632882"/>
          </a:xfrm>
        </p:spPr>
        <p:txBody>
          <a:bodyPr/>
          <a:lstStyle/>
          <a:p>
            <a:r>
              <a:rPr lang="en-IN" sz="3200" spc="-300" dirty="0"/>
              <a:t>Real-</a:t>
            </a:r>
            <a:r>
              <a:rPr lang="en-IN" sz="3200" spc="-310" dirty="0"/>
              <a:t>Time  </a:t>
            </a:r>
            <a:r>
              <a:rPr lang="en-IN" sz="3200" spc="-240" dirty="0"/>
              <a:t> </a:t>
            </a:r>
            <a:r>
              <a:rPr lang="en-IN" sz="3200" spc="-305" dirty="0"/>
              <a:t>Update   </a:t>
            </a:r>
            <a:r>
              <a:rPr lang="en-IN" sz="3200" spc="-265" dirty="0" err="1"/>
              <a:t>Produ</a:t>
            </a:r>
            <a:r>
              <a:rPr lang="en-US" sz="3200" dirty="0" err="1"/>
              <a:t>ct</a:t>
            </a:r>
            <a:r>
              <a:rPr lang="en-US" sz="3200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272449" y="2239433"/>
            <a:ext cx="4759618" cy="3840480"/>
          </a:xfrm>
        </p:spPr>
        <p:txBody>
          <a:bodyPr>
            <a:normAutofit/>
          </a:bodyPr>
          <a:lstStyle/>
          <a:p>
            <a:r>
              <a:rPr lang="en-US" sz="2000" spc="114" dirty="0">
                <a:latin typeface="Verdana" panose="020B0604030504040204" pitchFamily="34" charset="0"/>
                <a:ea typeface="Verdana" panose="020B0604030504040204" pitchFamily="34" charset="0"/>
              </a:rPr>
              <a:t>With</a:t>
            </a:r>
            <a:r>
              <a:rPr lang="en-US" sz="2000" spc="-23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our</a:t>
            </a:r>
            <a:r>
              <a:rPr lang="en-US" sz="2000" spc="-23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b="1" spc="-11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UPDATE</a:t>
            </a:r>
            <a:r>
              <a:rPr lang="en-US" sz="2000" b="1" spc="-13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000" b="1" spc="-85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PRODUCT</a:t>
            </a:r>
            <a:r>
              <a:rPr lang="en-US" sz="2000" b="1" spc="-200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  <a:r>
              <a:rPr lang="en-US" sz="2000" spc="-10" dirty="0">
                <a:latin typeface="Verdana" panose="020B0604030504040204" pitchFamily="34" charset="0"/>
                <a:ea typeface="Verdana" panose="020B0604030504040204" pitchFamily="34" charset="0"/>
              </a:rPr>
              <a:t>system,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consumers</a:t>
            </a:r>
            <a:r>
              <a:rPr lang="en-US" sz="2000" spc="-16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spc="-60" dirty="0">
                <a:latin typeface="Verdana" panose="020B0604030504040204" pitchFamily="34" charset="0"/>
                <a:ea typeface="Verdana" panose="020B0604030504040204" pitchFamily="34" charset="0"/>
              </a:rPr>
              <a:t>are</a:t>
            </a:r>
            <a:r>
              <a:rPr lang="en-US" sz="2000" spc="-16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spc="-60" dirty="0">
                <a:latin typeface="Verdana" panose="020B0604030504040204" pitchFamily="34" charset="0"/>
                <a:ea typeface="Verdana" panose="020B0604030504040204" pitchFamily="34" charset="0"/>
              </a:rPr>
              <a:t>always</a:t>
            </a:r>
            <a:r>
              <a:rPr lang="en-US" sz="2000" spc="-16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spc="-30" dirty="0">
                <a:latin typeface="Verdana" panose="020B0604030504040204" pitchFamily="34" charset="0"/>
                <a:ea typeface="Verdana" panose="020B0604030504040204" pitchFamily="34" charset="0"/>
              </a:rPr>
              <a:t>aware</a:t>
            </a:r>
            <a:r>
              <a:rPr lang="en-US" sz="2000" spc="-16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spc="-25" dirty="0">
                <a:latin typeface="Verdana" panose="020B0604030504040204" pitchFamily="34" charset="0"/>
                <a:ea typeface="Verdana" panose="020B0604030504040204" pitchFamily="34" charset="0"/>
              </a:rPr>
              <a:t>of </a:t>
            </a:r>
            <a:r>
              <a:rPr lang="en-US" sz="2000" spc="70" dirty="0">
                <a:latin typeface="Verdana" panose="020B0604030504040204" pitchFamily="34" charset="0"/>
                <a:ea typeface="Verdana" panose="020B0604030504040204" pitchFamily="34" charset="0"/>
              </a:rPr>
              <a:t>product</a:t>
            </a:r>
            <a:r>
              <a:rPr lang="en-US" sz="2000" spc="-24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spc="-90" dirty="0">
                <a:latin typeface="Verdana" panose="020B0604030504040204" pitchFamily="34" charset="0"/>
                <a:ea typeface="Verdana" panose="020B0604030504040204" pitchFamily="34" charset="0"/>
              </a:rPr>
              <a:t>availability.</a:t>
            </a:r>
            <a:r>
              <a:rPr lang="en-US" sz="2000" spc="-23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spc="-40" dirty="0">
                <a:latin typeface="Verdana" panose="020B0604030504040204" pitchFamily="34" charset="0"/>
                <a:ea typeface="Verdana" panose="020B0604030504040204" pitchFamily="34" charset="0"/>
              </a:rPr>
              <a:t>This</a:t>
            </a:r>
            <a:r>
              <a:rPr lang="en-US" sz="2000" spc="-24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spc="-10" dirty="0">
                <a:latin typeface="Verdana" panose="020B0604030504040204" pitchFamily="34" charset="0"/>
                <a:ea typeface="Verdana" panose="020B0604030504040204" pitchFamily="34" charset="0"/>
              </a:rPr>
              <a:t>transparency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helps</a:t>
            </a:r>
            <a:r>
              <a:rPr lang="en-US" sz="2000" spc="-22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spc="55" dirty="0">
                <a:latin typeface="Verdana" panose="020B0604030504040204" pitchFamily="34" charset="0"/>
                <a:ea typeface="Verdana" panose="020B0604030504040204" pitchFamily="34" charset="0"/>
              </a:rPr>
              <a:t>in</a:t>
            </a:r>
            <a:r>
              <a:rPr lang="en-US" sz="2000" spc="-22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spc="95" dirty="0">
                <a:latin typeface="Verdana" panose="020B0604030504040204" pitchFamily="34" charset="0"/>
                <a:ea typeface="Verdana" panose="020B0604030504040204" pitchFamily="34" charset="0"/>
              </a:rPr>
              <a:t>making</a:t>
            </a:r>
            <a:r>
              <a:rPr lang="en-US" sz="2000" spc="-22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spc="40" dirty="0">
                <a:latin typeface="Verdana" panose="020B0604030504040204" pitchFamily="34" charset="0"/>
                <a:ea typeface="Verdana" panose="020B0604030504040204" pitchFamily="34" charset="0"/>
              </a:rPr>
              <a:t>informed </a:t>
            </a:r>
            <a:r>
              <a:rPr lang="en-US" sz="2000" spc="55" dirty="0">
                <a:latin typeface="Verdana" panose="020B0604030504040204" pitchFamily="34" charset="0"/>
                <a:ea typeface="Verdana" panose="020B0604030504040204" pitchFamily="34" charset="0"/>
              </a:rPr>
              <a:t>purchasing</a:t>
            </a:r>
            <a:r>
              <a:rPr lang="en-US" sz="2000" spc="-204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decisions</a:t>
            </a:r>
            <a:r>
              <a:rPr lang="en-US" sz="2000" spc="-204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spc="75" dirty="0"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en-US" sz="2000" spc="-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spc="-10" dirty="0">
                <a:latin typeface="Verdana" panose="020B0604030504040204" pitchFamily="34" charset="0"/>
                <a:ea typeface="Verdana" panose="020B0604030504040204" pitchFamily="34" charset="0"/>
              </a:rPr>
              <a:t>reduces </a:t>
            </a:r>
            <a:r>
              <a:rPr lang="en-US" sz="2000" spc="-20" dirty="0">
                <a:latin typeface="Verdana" panose="020B0604030504040204" pitchFamily="34" charset="0"/>
                <a:ea typeface="Verdana" panose="020B0604030504040204" pitchFamily="34" charset="0"/>
              </a:rPr>
              <a:t>frustration</a:t>
            </a:r>
            <a:r>
              <a:rPr lang="en-US" sz="2000" spc="-24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spc="50" dirty="0">
                <a:latin typeface="Verdana" panose="020B0604030504040204" pitchFamily="34" charset="0"/>
                <a:ea typeface="Verdana" panose="020B0604030504040204" pitchFamily="34" charset="0"/>
              </a:rPr>
              <a:t>caused</a:t>
            </a:r>
            <a:r>
              <a:rPr lang="en-US" sz="2000" spc="-24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spc="-40" dirty="0">
                <a:latin typeface="Verdana" panose="020B0604030504040204" pitchFamily="34" charset="0"/>
                <a:ea typeface="Verdana" panose="020B0604030504040204" pitchFamily="34" charset="0"/>
              </a:rPr>
              <a:t>by</a:t>
            </a:r>
            <a:r>
              <a:rPr lang="en-US" sz="2000" spc="-24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spc="-10" dirty="0">
                <a:latin typeface="Verdana" panose="020B0604030504040204" pitchFamily="34" charset="0"/>
                <a:ea typeface="Verdana" panose="020B0604030504040204" pitchFamily="34" charset="0"/>
              </a:rPr>
              <a:t>out-</a:t>
            </a:r>
            <a:r>
              <a:rPr lang="en-US" sz="2000" spc="-50" dirty="0">
                <a:latin typeface="Verdana" panose="020B0604030504040204" pitchFamily="34" charset="0"/>
                <a:ea typeface="Verdana" panose="020B0604030504040204" pitchFamily="34" charset="0"/>
              </a:rPr>
              <a:t>of-</a:t>
            </a:r>
            <a:r>
              <a:rPr lang="en-US" sz="2000" spc="-10" dirty="0">
                <a:latin typeface="Verdana" panose="020B0604030504040204" pitchFamily="34" charset="0"/>
                <a:ea typeface="Verdana" panose="020B0604030504040204" pitchFamily="34" charset="0"/>
              </a:rPr>
              <a:t>stock </a:t>
            </a:r>
            <a:r>
              <a:rPr lang="en-US" sz="2000" spc="-65" dirty="0">
                <a:latin typeface="Verdana" panose="020B0604030504040204" pitchFamily="34" charset="0"/>
                <a:ea typeface="Verdana" panose="020B0604030504040204" pitchFamily="34" charset="0"/>
              </a:rPr>
              <a:t>items,</a:t>
            </a:r>
            <a:r>
              <a:rPr lang="en-US" sz="2000" spc="-105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ultimately</a:t>
            </a:r>
            <a:r>
              <a:rPr lang="en-US" sz="2000" spc="-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improving</a:t>
            </a:r>
            <a:r>
              <a:rPr lang="en-US" sz="2000" spc="-1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spc="4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2000" spc="85" dirty="0">
                <a:latin typeface="Verdana" panose="020B0604030504040204" pitchFamily="34" charset="0"/>
                <a:ea typeface="Verdana" panose="020B0604030504040204" pitchFamily="34" charset="0"/>
              </a:rPr>
              <a:t>shopping</a:t>
            </a:r>
            <a:r>
              <a:rPr lang="en-US" sz="2000" spc="-254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2000" spc="-10" dirty="0">
                <a:latin typeface="Verdana" panose="020B0604030504040204" pitchFamily="34" charset="0"/>
                <a:ea typeface="Verdana" panose="020B0604030504040204" pitchFamily="34" charset="0"/>
              </a:rPr>
              <a:t>experience.</a:t>
            </a:r>
            <a:endParaRPr lang="en-US" sz="20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  <a:p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1C8F49E7-2426-0367-04D9-42783386FDF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 cstate="print"/>
          <a:stretch>
            <a:fillRect/>
          </a:stretch>
        </p:blipFill>
        <p:spPr>
          <a:xfrm>
            <a:off x="414866" y="1242485"/>
            <a:ext cx="5613401" cy="329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931333"/>
            <a:ext cx="5037667" cy="914400"/>
          </a:xfrm>
        </p:spPr>
        <p:txBody>
          <a:bodyPr/>
          <a:lstStyle/>
          <a:p>
            <a:r>
              <a:rPr lang="en-IN" sz="3200" spc="-225" dirty="0"/>
              <a:t>Efficient</a:t>
            </a:r>
            <a:r>
              <a:rPr lang="en-IN" sz="3200" spc="-185" dirty="0"/>
              <a:t>   </a:t>
            </a:r>
            <a:r>
              <a:rPr lang="en-IN" sz="3200" spc="-250" dirty="0"/>
              <a:t>Ordering</a:t>
            </a:r>
            <a:r>
              <a:rPr lang="en-IN" sz="3200" spc="-185" dirty="0"/>
              <a:t>   </a:t>
            </a:r>
            <a:r>
              <a:rPr lang="en-IN" sz="3200" spc="-290" dirty="0"/>
              <a:t>Interface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864FDA-D41C-BE88-8DB4-7DD8AA1DA2E8}"/>
              </a:ext>
            </a:extLst>
          </p:cNvPr>
          <p:cNvSpPr txBox="1"/>
          <p:nvPr/>
        </p:nvSpPr>
        <p:spPr>
          <a:xfrm>
            <a:off x="821267" y="2142066"/>
            <a:ext cx="5452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Intuitive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Realtime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Seamless checkout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Multiple payment option</a:t>
            </a:r>
          </a:p>
          <a:p>
            <a:endParaRPr lang="en-IN" dirty="0"/>
          </a:p>
        </p:txBody>
      </p:sp>
      <p:pic>
        <p:nvPicPr>
          <p:cNvPr id="6" name="object 15">
            <a:extLst>
              <a:ext uri="{FF2B5EF4-FFF2-40B4-BE49-F238E27FC236}">
                <a16:creationId xmlns:a16="http://schemas.microsoft.com/office/drawing/2014/main" id="{93F024CB-57F6-49AD-3575-95C7C135D4E5}"/>
              </a:ext>
            </a:extLst>
          </p:cNvPr>
          <p:cNvPicPr>
            <a:picLocks noGrp="1"/>
          </p:cNvPicPr>
          <p:nvPr>
            <p:ph sz="quarter" idx="12"/>
          </p:nvPr>
        </p:nvPicPr>
        <p:blipFill>
          <a:blip r:embed="rId3" cstate="print"/>
          <a:stretch>
            <a:fillRect/>
          </a:stretch>
        </p:blipFill>
        <p:spPr>
          <a:xfrm>
            <a:off x="5889752" y="1388533"/>
            <a:ext cx="5384800" cy="36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{49F36056-82DD-42E9-B8F5-44E30EE885B7}tf11964407_win32</Template>
  <TotalTime>90</TotalTime>
  <Words>295</Words>
  <Application>Microsoft Office PowerPoint</Application>
  <PresentationFormat>Widescreen</PresentationFormat>
  <Paragraphs>68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Gill Sans Nova Light</vt:lpstr>
      <vt:lpstr>Sagona Book</vt:lpstr>
      <vt:lpstr>Verdana</vt:lpstr>
      <vt:lpstr>Custom</vt:lpstr>
      <vt:lpstr>GROCERY WEBSITE   KIRTHIGA R MAHALAKSHMI A MAHALAKSHMI V JASMINE PRESILLA J</vt:lpstr>
      <vt:lpstr>agenda</vt:lpstr>
      <vt:lpstr>Introduction  To  Customer    Experiences</vt:lpstr>
      <vt:lpstr>Understanding   Customer   needs</vt:lpstr>
      <vt:lpstr>Key Features</vt:lpstr>
      <vt:lpstr>Technology Stack</vt:lpstr>
      <vt:lpstr>Streamlined Search Option</vt:lpstr>
      <vt:lpstr>Real-Time   Update   Product </vt:lpstr>
      <vt:lpstr>Efficient   Ordering   Interface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ramrajaram10@gmail.com</dc:creator>
  <cp:lastModifiedBy>ramrajaram10@gmail.com</cp:lastModifiedBy>
  <cp:revision>2</cp:revision>
  <dcterms:created xsi:type="dcterms:W3CDTF">2024-11-18T05:21:18Z</dcterms:created>
  <dcterms:modified xsi:type="dcterms:W3CDTF">2024-11-18T06:51:32Z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