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3"/>
  </p:notesMasterIdLst>
  <p:sldIdLst>
    <p:sldId id="256" r:id="rId2"/>
    <p:sldId id="258" r:id="rId3"/>
    <p:sldId id="260" r:id="rId4"/>
    <p:sldId id="267" r:id="rId5"/>
    <p:sldId id="268" r:id="rId6"/>
    <p:sldId id="269" r:id="rId7"/>
    <p:sldId id="270" r:id="rId8"/>
    <p:sldId id="271" r:id="rId9"/>
    <p:sldId id="273" r:id="rId10"/>
    <p:sldId id="272" r:id="rId11"/>
    <p:sldId id="266" r:id="rId12"/>
  </p:sldIdLst>
  <p:sldSz cx="9144000" cy="5143500" type="screen16x9"/>
  <p:notesSz cx="6858000" cy="9144000"/>
  <p:embeddedFontLst>
    <p:embeddedFont>
      <p:font typeface="Barlow Semi Condensed" panose="00000506000000000000" pitchFamily="2" charset="0"/>
      <p:regular r:id="rId14"/>
      <p:bold r:id="rId15"/>
      <p:italic r:id="rId16"/>
      <p:boldItalic r:id="rId17"/>
    </p:embeddedFont>
    <p:embeddedFont>
      <p:font typeface="Barlow Semi Condensed Medium" panose="00000606000000000000" pitchFamily="2" charset="0"/>
      <p:regular r:id="rId18"/>
      <p:bold r:id="rId19"/>
      <p:italic r:id="rId20"/>
      <p:boldItalic r:id="rId21"/>
    </p:embeddedFont>
    <p:embeddedFont>
      <p:font typeface="Consolas" panose="020B0609020204030204" pitchFamily="49" charset="0"/>
      <p:regular r:id="rId22"/>
      <p:bold r:id="rId23"/>
      <p:italic r:id="rId24"/>
      <p:boldItalic r:id="rId25"/>
    </p:embeddedFont>
    <p:embeddedFont>
      <p:font typeface="Fira Sans" panose="020B0503050000020004" pitchFamily="34" charset="0"/>
      <p:regular r:id="rId26"/>
      <p:bold r:id="rId27"/>
      <p:italic r:id="rId28"/>
      <p:boldItalic r:id="rId29"/>
    </p:embeddedFont>
    <p:embeddedFont>
      <p:font typeface="Fjalla One" panose="02000506040000020004" pitchFamily="2" charset="0"/>
      <p:regular r:id="rId30"/>
    </p:embeddedFont>
    <p:embeddedFont>
      <p:font typeface="Nunito" pitchFamily="2" charset="0"/>
      <p:regular r:id="rId31"/>
      <p:bold r:id="rId32"/>
      <p:italic r:id="rId33"/>
      <p:boldItalic r:id="rId34"/>
    </p:embeddedFont>
    <p:embeddedFont>
      <p:font typeface="Raleway"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01EFB8-528A-4795-B6B6-104859A529D9}" v="1" dt="2023-12-08T06:00:45.052"/>
  </p1510:revLst>
</p1510:revInfo>
</file>

<file path=ppt/tableStyles.xml><?xml version="1.0" encoding="utf-8"?>
<a:tblStyleLst xmlns:a="http://schemas.openxmlformats.org/drawingml/2006/main" def="{9E1EC781-3E3F-47EE-A567-FBD456CA9A07}">
  <a:tblStyle styleId="{9E1EC781-3E3F-47EE-A567-FBD456CA9A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font" Target="fonts/font26.fntdata"/><Relationship Id="rId21" Type="http://schemas.openxmlformats.org/officeDocument/2006/relationships/font" Target="fonts/font8.fntdata"/><Relationship Id="rId34" Type="http://schemas.openxmlformats.org/officeDocument/2006/relationships/font" Target="fonts/font21.fntdata"/><Relationship Id="rId42" Type="http://schemas.openxmlformats.org/officeDocument/2006/relationships/font" Target="fonts/font29.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3.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font" Target="fonts/font2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 Id="rId46" Type="http://schemas.openxmlformats.org/officeDocument/2006/relationships/tableStyles" Target="tableStyles.xml"/><Relationship Id="rId20" Type="http://schemas.openxmlformats.org/officeDocument/2006/relationships/font" Target="fonts/font7.fntdata"/><Relationship Id="rId41" Type="http://schemas.openxmlformats.org/officeDocument/2006/relationships/font" Target="fonts/font2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uma priya" userId="8377ae7e42f3de95" providerId="LiveId" clId="{8701EFB8-528A-4795-B6B6-104859A529D9}"/>
    <pc:docChg chg="modSld">
      <pc:chgData name="kusuma priya" userId="8377ae7e42f3de95" providerId="LiveId" clId="{8701EFB8-528A-4795-B6B6-104859A529D9}" dt="2023-12-08T06:01:44.526" v="48" actId="1076"/>
      <pc:docMkLst>
        <pc:docMk/>
      </pc:docMkLst>
      <pc:sldChg chg="addSp modSp mod">
        <pc:chgData name="kusuma priya" userId="8377ae7e42f3de95" providerId="LiveId" clId="{8701EFB8-528A-4795-B6B6-104859A529D9}" dt="2023-12-08T06:01:44.526" v="48" actId="1076"/>
        <pc:sldMkLst>
          <pc:docMk/>
          <pc:sldMk cId="0" sldId="266"/>
        </pc:sldMkLst>
        <pc:spChg chg="add mod">
          <ac:chgData name="kusuma priya" userId="8377ae7e42f3de95" providerId="LiveId" clId="{8701EFB8-528A-4795-B6B6-104859A529D9}" dt="2023-12-08T06:01:44.526" v="48" actId="1076"/>
          <ac:spMkLst>
            <pc:docMk/>
            <pc:sldMk cId="0" sldId="266"/>
            <ac:spMk id="2" creationId="{13A24FFA-BEA5-95F4-029A-6E840DEEA6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59" r:id="rId6"/>
    <p:sldLayoutId id="2147483673"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147093" y="6549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107350" y="1270108"/>
            <a:ext cx="3871446" cy="218305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5000" dirty="0">
                <a:solidFill>
                  <a:schemeClr val="dk2"/>
                </a:solidFill>
              </a:rPr>
              <a:t>Python Programming</a:t>
            </a:r>
            <a:endParaRPr sz="5000" dirty="0">
              <a:solidFill>
                <a:schemeClr val="dk2"/>
              </a:solidFill>
            </a:endParaRPr>
          </a:p>
        </p:txBody>
      </p:sp>
      <p:sp>
        <p:nvSpPr>
          <p:cNvPr id="1885" name="Google Shape;1885;p35"/>
          <p:cNvSpPr txBox="1">
            <a:spLocks noGrp="1"/>
          </p:cNvSpPr>
          <p:nvPr>
            <p:ph type="subTitle" idx="1"/>
          </p:nvPr>
        </p:nvSpPr>
        <p:spPr>
          <a:xfrm>
            <a:off x="5605373" y="3633549"/>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300" dirty="0">
                <a:solidFill>
                  <a:schemeClr val="accent2">
                    <a:lumMod val="50000"/>
                  </a:schemeClr>
                </a:solidFill>
              </a:rPr>
              <a:t>By:- R Kusuma Priya.</a:t>
            </a:r>
            <a:endParaRPr sz="2300" dirty="0">
              <a:solidFill>
                <a:schemeClr val="accent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757779-25A6-E828-33F6-28F30A8378C8}"/>
              </a:ext>
            </a:extLst>
          </p:cNvPr>
          <p:cNvSpPr>
            <a:spLocks noGrp="1"/>
          </p:cNvSpPr>
          <p:nvPr>
            <p:ph type="title"/>
          </p:nvPr>
        </p:nvSpPr>
        <p:spPr>
          <a:xfrm>
            <a:off x="1351420" y="225076"/>
            <a:ext cx="6523383" cy="576000"/>
          </a:xfrm>
        </p:spPr>
        <p:txBody>
          <a:bodyPr/>
          <a:lstStyle/>
          <a:p>
            <a:r>
              <a:rPr lang="en-US" dirty="0">
                <a:solidFill>
                  <a:schemeClr val="accent2">
                    <a:lumMod val="75000"/>
                  </a:schemeClr>
                </a:solidFill>
              </a:rPr>
              <a:t>User-Defined Modules…</a:t>
            </a:r>
            <a:endParaRPr lang="en-IN" dirty="0">
              <a:solidFill>
                <a:schemeClr val="accent2">
                  <a:lumMod val="75000"/>
                </a:schemeClr>
              </a:solidFill>
            </a:endParaRPr>
          </a:p>
        </p:txBody>
      </p:sp>
      <p:sp>
        <p:nvSpPr>
          <p:cNvPr id="5" name="Rectangle 2">
            <a:extLst>
              <a:ext uri="{FF2B5EF4-FFF2-40B4-BE49-F238E27FC236}">
                <a16:creationId xmlns:a16="http://schemas.microsoft.com/office/drawing/2014/main" id="{A3DBE364-F27D-F0D1-BB01-E0AA82C43D2E}"/>
              </a:ext>
            </a:extLst>
          </p:cNvPr>
          <p:cNvSpPr>
            <a:spLocks noGrp="1" noChangeArrowheads="1"/>
          </p:cNvSpPr>
          <p:nvPr>
            <p:ph type="subTitle" idx="1"/>
          </p:nvPr>
        </p:nvSpPr>
        <p:spPr bwMode="auto">
          <a:xfrm>
            <a:off x="1535226" y="1889905"/>
            <a:ext cx="3962400" cy="21300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7AA"/>
                </a:solidFill>
                <a:effectLst/>
                <a:latin typeface="Raleway" pitchFamily="2" charset="0"/>
              </a:rPr>
              <a:t>def</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DD4A68"/>
                </a:solidFill>
                <a:effectLst/>
                <a:latin typeface="Raleway" pitchFamily="2" charset="0"/>
              </a:rPr>
              <a:t>add</a:t>
            </a:r>
            <a:r>
              <a:rPr kumimoji="0" lang="en-US" altLang="en-US" sz="1600" b="0" i="0" u="none" strike="noStrike" cap="none" normalizeH="0" baseline="0" dirty="0">
                <a:ln>
                  <a:noFill/>
                </a:ln>
                <a:solidFill>
                  <a:srgbClr val="999999"/>
                </a:solidFill>
                <a:effectLst/>
                <a:latin typeface="Raleway" pitchFamily="2"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999999"/>
                </a:solidFill>
                <a:effectLst/>
                <a:latin typeface="Raleway" pitchFamily="2"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b</a:t>
            </a:r>
            <a:r>
              <a:rPr kumimoji="0" lang="en-US" altLang="en-US" sz="1600" b="0" i="0" u="none" strike="noStrike" cap="none" normalizeH="0" baseline="0" dirty="0">
                <a:ln>
                  <a:noFill/>
                </a:ln>
                <a:solidFill>
                  <a:srgbClr val="999999"/>
                </a:solidFill>
                <a:effectLst/>
                <a:latin typeface="Raleway"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a:ln>
                  <a:noFill/>
                </a:ln>
                <a:solidFill>
                  <a:srgbClr val="0077AA"/>
                </a:solidFill>
                <a:effectLst/>
                <a:latin typeface="Raleway" pitchFamily="2" charset="0"/>
              </a:rPr>
              <a:t>return</a:t>
            </a:r>
            <a:r>
              <a:rPr kumimoji="0" lang="en-US" altLang="en-US" sz="1600" b="0" i="0" u="none" strike="noStrike" cap="none" normalizeH="0" baseline="0" dirty="0">
                <a:ln>
                  <a:noFill/>
                </a:ln>
                <a:solidFill>
                  <a:srgbClr val="000000"/>
                </a:solidFill>
                <a:effectLst/>
                <a:latin typeface="Consolas" panose="020B0609020204030204" pitchFamily="49" charset="0"/>
              </a:rPr>
              <a:t> a </a:t>
            </a:r>
            <a:r>
              <a:rPr kumimoji="0" lang="en-US" altLang="en-US" sz="1600" b="0" i="0" u="none" strike="noStrike" cap="none" normalizeH="0" baseline="0" dirty="0">
                <a:ln>
                  <a:noFill/>
                </a:ln>
                <a:solidFill>
                  <a:srgbClr val="9A6E3A"/>
                </a:solidFill>
                <a:effectLst/>
                <a:latin typeface="Raleway" pitchFamily="2"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7AA"/>
                </a:solidFill>
                <a:effectLst/>
                <a:latin typeface="Raleway" pitchFamily="2" charset="0"/>
              </a:rPr>
              <a:t>def</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DD4A68"/>
                </a:solidFill>
                <a:effectLst/>
                <a:latin typeface="Raleway" pitchFamily="2" charset="0"/>
              </a:rPr>
              <a:t>sub</a:t>
            </a:r>
            <a:r>
              <a:rPr kumimoji="0" lang="en-US" altLang="en-US" sz="1600" b="0" i="0" u="none" strike="noStrike" cap="none" normalizeH="0" baseline="0" dirty="0">
                <a:ln>
                  <a:noFill/>
                </a:ln>
                <a:solidFill>
                  <a:srgbClr val="999999"/>
                </a:solidFill>
                <a:effectLst/>
                <a:latin typeface="Raleway" pitchFamily="2"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999999"/>
                </a:solidFill>
                <a:effectLst/>
                <a:latin typeface="Raleway" pitchFamily="2"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b</a:t>
            </a:r>
            <a:r>
              <a:rPr kumimoji="0" lang="en-US" altLang="en-US" sz="1600" b="0" i="0" u="none" strike="noStrike" cap="none" normalizeH="0" baseline="0" dirty="0">
                <a:ln>
                  <a:noFill/>
                </a:ln>
                <a:solidFill>
                  <a:srgbClr val="999999"/>
                </a:solidFill>
                <a:effectLst/>
                <a:latin typeface="Raleway"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77AA"/>
                </a:solidFill>
                <a:effectLst/>
                <a:latin typeface="Raleway" pitchFamily="2" charset="0"/>
              </a:rPr>
              <a:t>return</a:t>
            </a:r>
            <a:r>
              <a:rPr kumimoji="0" lang="en-US" altLang="en-US" sz="1600" b="0" i="0" u="none" strike="noStrike" cap="none" normalizeH="0" baseline="0" dirty="0">
                <a:ln>
                  <a:noFill/>
                </a:ln>
                <a:solidFill>
                  <a:srgbClr val="000000"/>
                </a:solidFill>
                <a:effectLst/>
                <a:latin typeface="Consolas" panose="020B0609020204030204" pitchFamily="49" charset="0"/>
              </a:rPr>
              <a:t> a </a:t>
            </a:r>
            <a:r>
              <a:rPr kumimoji="0" lang="en-US" altLang="en-US" sz="1600" b="0" i="0" u="none" strike="noStrike" cap="none" normalizeH="0" baseline="0" dirty="0">
                <a:ln>
                  <a:noFill/>
                </a:ln>
                <a:solidFill>
                  <a:srgbClr val="9A6E3A"/>
                </a:solidFill>
                <a:effectLst/>
                <a:latin typeface="Raleway" pitchFamily="2"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7AA"/>
                </a:solidFill>
                <a:effectLst/>
                <a:latin typeface="Raleway" pitchFamily="2" charset="0"/>
              </a:rPr>
              <a:t>def</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DD4A68"/>
                </a:solidFill>
                <a:effectLst/>
                <a:latin typeface="Raleway" pitchFamily="2" charset="0"/>
              </a:rPr>
              <a:t>mul</a:t>
            </a:r>
            <a:r>
              <a:rPr kumimoji="0" lang="en-US" altLang="en-US" sz="1600" b="0" i="0" u="none" strike="noStrike" cap="none" normalizeH="0" baseline="0" dirty="0">
                <a:ln>
                  <a:noFill/>
                </a:ln>
                <a:solidFill>
                  <a:srgbClr val="999999"/>
                </a:solidFill>
                <a:effectLst/>
                <a:latin typeface="Raleway" pitchFamily="2"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999999"/>
                </a:solidFill>
                <a:effectLst/>
                <a:latin typeface="Raleway" pitchFamily="2"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b</a:t>
            </a:r>
            <a:r>
              <a:rPr kumimoji="0" lang="en-US" altLang="en-US" sz="1600" b="0" i="0" u="none" strike="noStrike" cap="none" normalizeH="0" baseline="0" dirty="0">
                <a:ln>
                  <a:noFill/>
                </a:ln>
                <a:solidFill>
                  <a:srgbClr val="999999"/>
                </a:solidFill>
                <a:effectLst/>
                <a:latin typeface="Raleway"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77AA"/>
                </a:solidFill>
                <a:effectLst/>
                <a:latin typeface="Raleway" pitchFamily="2" charset="0"/>
              </a:rPr>
              <a:t>return</a:t>
            </a:r>
            <a:r>
              <a:rPr kumimoji="0" lang="en-US" altLang="en-US" sz="1600" b="0" i="0" u="none" strike="noStrike" cap="none" normalizeH="0" baseline="0" dirty="0">
                <a:ln>
                  <a:noFill/>
                </a:ln>
                <a:solidFill>
                  <a:srgbClr val="000000"/>
                </a:solidFill>
                <a:effectLst/>
                <a:latin typeface="Consolas" panose="020B0609020204030204" pitchFamily="49" charset="0"/>
              </a:rPr>
              <a:t> a </a:t>
            </a:r>
            <a:r>
              <a:rPr kumimoji="0" lang="en-US" altLang="en-US" sz="1600" b="0" i="0" u="none" strike="noStrike" cap="none" normalizeH="0" baseline="0" dirty="0">
                <a:ln>
                  <a:noFill/>
                </a:ln>
                <a:solidFill>
                  <a:srgbClr val="9A6E3A"/>
                </a:solidFill>
                <a:effectLst/>
                <a:latin typeface="Raleway" pitchFamily="2"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7AA"/>
                </a:solidFill>
                <a:effectLst/>
                <a:latin typeface="Raleway" pitchFamily="2" charset="0"/>
              </a:rPr>
              <a:t>def</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DD4A68"/>
                </a:solidFill>
                <a:effectLst/>
                <a:latin typeface="Raleway" pitchFamily="2" charset="0"/>
              </a:rPr>
              <a:t>div</a:t>
            </a:r>
            <a:r>
              <a:rPr kumimoji="0" lang="en-US" altLang="en-US" sz="1600" b="0" i="0" u="none" strike="noStrike" cap="none" normalizeH="0" baseline="0" dirty="0">
                <a:ln>
                  <a:noFill/>
                </a:ln>
                <a:solidFill>
                  <a:srgbClr val="999999"/>
                </a:solidFill>
                <a:effectLst/>
                <a:latin typeface="Raleway" pitchFamily="2"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999999"/>
                </a:solidFill>
                <a:effectLst/>
                <a:latin typeface="Raleway" pitchFamily="2"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b</a:t>
            </a:r>
            <a:r>
              <a:rPr kumimoji="0" lang="en-US" altLang="en-US" sz="1600" b="0" i="0" u="none" strike="noStrike" cap="none" normalizeH="0" baseline="0" dirty="0">
                <a:ln>
                  <a:noFill/>
                </a:ln>
                <a:solidFill>
                  <a:srgbClr val="999999"/>
                </a:solidFill>
                <a:effectLst/>
                <a:latin typeface="Raleway"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77AA"/>
                </a:solidFill>
                <a:effectLst/>
                <a:latin typeface="Raleway" pitchFamily="2" charset="0"/>
              </a:rPr>
              <a:t>return</a:t>
            </a:r>
            <a:r>
              <a:rPr kumimoji="0" lang="en-US" altLang="en-US" sz="1600" b="0" i="0" u="none" strike="noStrike" cap="none" normalizeH="0" baseline="0" dirty="0">
                <a:ln>
                  <a:noFill/>
                </a:ln>
                <a:solidFill>
                  <a:srgbClr val="000000"/>
                </a:solidFill>
                <a:effectLst/>
                <a:latin typeface="Consolas" panose="020B0609020204030204" pitchFamily="49" charset="0"/>
              </a:rPr>
              <a:t> a </a:t>
            </a:r>
            <a:r>
              <a:rPr kumimoji="0" lang="en-US" altLang="en-US" sz="1600" b="0" i="0" u="none" strike="noStrike" cap="none" normalizeH="0" baseline="0" dirty="0">
                <a:ln>
                  <a:noFill/>
                </a:ln>
                <a:solidFill>
                  <a:srgbClr val="9A6E3A"/>
                </a:solidFill>
                <a:effectLst/>
                <a:latin typeface="Raleway" pitchFamily="2"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b</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85500B9-BF6C-DD86-550A-9B23F22D80DD}"/>
              </a:ext>
            </a:extLst>
          </p:cNvPr>
          <p:cNvSpPr txBox="1"/>
          <p:nvPr/>
        </p:nvSpPr>
        <p:spPr>
          <a:xfrm>
            <a:off x="1660772" y="1372928"/>
            <a:ext cx="1619354" cy="307777"/>
          </a:xfrm>
          <a:prstGeom prst="rect">
            <a:avLst/>
          </a:prstGeom>
          <a:noFill/>
        </p:spPr>
        <p:txBody>
          <a:bodyPr wrap="none" rtlCol="0">
            <a:spAutoFit/>
          </a:bodyPr>
          <a:lstStyle/>
          <a:p>
            <a:r>
              <a:rPr lang="en-US" dirty="0"/>
              <a:t>Save it as Calc.py</a:t>
            </a:r>
            <a:endParaRPr lang="en-IN" dirty="0"/>
          </a:p>
        </p:txBody>
      </p:sp>
      <p:sp>
        <p:nvSpPr>
          <p:cNvPr id="8" name="Rectangle 3">
            <a:extLst>
              <a:ext uri="{FF2B5EF4-FFF2-40B4-BE49-F238E27FC236}">
                <a16:creationId xmlns:a16="http://schemas.microsoft.com/office/drawing/2014/main" id="{2349A0E8-2FCC-4F67-C4EA-5EC569F093A4}"/>
              </a:ext>
            </a:extLst>
          </p:cNvPr>
          <p:cNvSpPr>
            <a:spLocks noChangeArrowheads="1"/>
          </p:cNvSpPr>
          <p:nvPr/>
        </p:nvSpPr>
        <p:spPr bwMode="auto">
          <a:xfrm>
            <a:off x="4479297" y="2092862"/>
            <a:ext cx="2787655" cy="16375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7AA"/>
                </a:solidFill>
                <a:effectLst/>
                <a:latin typeface="Raleway" pitchFamily="2"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rPr>
              <a:t> Calc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7AA"/>
                </a:solidFill>
                <a:effectLst/>
                <a:latin typeface="Raleway" pitchFamily="2" charset="0"/>
              </a:rPr>
              <a:t>print</a:t>
            </a:r>
            <a:r>
              <a:rPr kumimoji="0" lang="en-US" altLang="en-US" sz="1600" b="0" i="0" u="none" strike="noStrike" cap="none" normalizeH="0" baseline="0" dirty="0">
                <a:ln>
                  <a:noFill/>
                </a:ln>
                <a:solidFill>
                  <a:srgbClr val="999999"/>
                </a:solidFill>
                <a:effectLst/>
                <a:latin typeface="Raleway" pitchFamily="2"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Calc</a:t>
            </a:r>
            <a:r>
              <a:rPr kumimoji="0" lang="en-US" altLang="en-US" sz="1600" b="0" i="0" u="none" strike="noStrike" cap="none" normalizeH="0" baseline="0" dirty="0" err="1">
                <a:ln>
                  <a:noFill/>
                </a:ln>
                <a:solidFill>
                  <a:srgbClr val="999999"/>
                </a:solidFill>
                <a:effectLst/>
                <a:latin typeface="Raleway" pitchFamily="2"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add</a:t>
            </a:r>
            <a:r>
              <a:rPr kumimoji="0" lang="en-US" altLang="en-US" sz="1600" b="0" i="0" u="none" strike="noStrike" cap="none" normalizeH="0" baseline="0" dirty="0">
                <a:ln>
                  <a:noFill/>
                </a:ln>
                <a:solidFill>
                  <a:srgbClr val="999999"/>
                </a:solidFill>
                <a:effectLst/>
                <a:latin typeface="Raleway" pitchFamily="2" charset="0"/>
              </a:rPr>
              <a:t>(</a:t>
            </a:r>
            <a:r>
              <a:rPr lang="en-US" altLang="en-US" sz="1600" dirty="0">
                <a:solidFill>
                  <a:srgbClr val="990055"/>
                </a:solidFill>
                <a:latin typeface="Raleway" pitchFamily="2" charset="0"/>
              </a:rPr>
              <a:t>2, 8</a:t>
            </a:r>
            <a:r>
              <a:rPr kumimoji="0" lang="en-US" altLang="en-US" sz="1600" b="0" i="0" u="none" strike="noStrike" cap="none" normalizeH="0" baseline="0" dirty="0">
                <a:ln>
                  <a:noFill/>
                </a:ln>
                <a:solidFill>
                  <a:srgbClr val="999999"/>
                </a:solidFill>
                <a:effectLst/>
                <a:latin typeface="Raleway"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7AA"/>
                </a:solidFill>
                <a:effectLst/>
                <a:latin typeface="Raleway" pitchFamily="2" charset="0"/>
              </a:rPr>
              <a:t>print</a:t>
            </a:r>
            <a:r>
              <a:rPr kumimoji="0" lang="en-US" altLang="en-US" sz="1600" b="0" i="0" u="none" strike="noStrike" cap="none" normalizeH="0" baseline="0" dirty="0">
                <a:ln>
                  <a:noFill/>
                </a:ln>
                <a:solidFill>
                  <a:srgbClr val="999999"/>
                </a:solidFill>
                <a:effectLst/>
                <a:latin typeface="Raleway" pitchFamily="2"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Calc</a:t>
            </a:r>
            <a:r>
              <a:rPr kumimoji="0" lang="en-US" altLang="en-US" sz="1600" b="0" i="0" u="none" strike="noStrike" cap="none" normalizeH="0" baseline="0" dirty="0" err="1">
                <a:ln>
                  <a:noFill/>
                </a:ln>
                <a:solidFill>
                  <a:srgbClr val="999999"/>
                </a:solidFill>
                <a:effectLst/>
                <a:latin typeface="Raleway" pitchFamily="2"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sub</a:t>
            </a:r>
            <a:r>
              <a:rPr kumimoji="0" lang="en-US" altLang="en-US" sz="1600" b="0" i="0" u="none" strike="noStrike" cap="none" normalizeH="0" baseline="0" dirty="0">
                <a:ln>
                  <a:noFill/>
                </a:ln>
                <a:solidFill>
                  <a:srgbClr val="999999"/>
                </a:solidFill>
                <a:effectLst/>
                <a:latin typeface="Raleway" pitchFamily="2" charset="0"/>
              </a:rPr>
              <a:t>(</a:t>
            </a:r>
            <a:r>
              <a:rPr kumimoji="0" lang="en-US" altLang="en-US" sz="1600" b="0" i="0" u="none" strike="noStrike" cap="none" normalizeH="0" baseline="0" dirty="0">
                <a:ln>
                  <a:noFill/>
                </a:ln>
                <a:solidFill>
                  <a:srgbClr val="990055"/>
                </a:solidFill>
                <a:effectLst/>
                <a:latin typeface="Raleway" pitchFamily="2" charset="0"/>
              </a:rPr>
              <a:t>10</a:t>
            </a:r>
            <a:r>
              <a:rPr kumimoji="0" lang="en-US" altLang="en-US" sz="1600" b="0" i="0" u="none" strike="noStrike" cap="none" normalizeH="0" baseline="0" dirty="0">
                <a:ln>
                  <a:noFill/>
                </a:ln>
                <a:solidFill>
                  <a:srgbClr val="999999"/>
                </a:solidFill>
                <a:effectLst/>
                <a:latin typeface="Raleway" pitchFamily="2" charset="0"/>
              </a:rPr>
              <a:t>, </a:t>
            </a:r>
            <a:r>
              <a:rPr kumimoji="0" lang="en-US" altLang="en-US" sz="1600" b="0" i="0" u="none" strike="noStrike" cap="none" normalizeH="0" baseline="0" dirty="0">
                <a:ln>
                  <a:noFill/>
                </a:ln>
                <a:solidFill>
                  <a:srgbClr val="990055"/>
                </a:solidFill>
                <a:effectLst/>
                <a:latin typeface="Raleway" pitchFamily="2" charset="0"/>
              </a:rPr>
              <a:t>5</a:t>
            </a:r>
            <a:r>
              <a:rPr kumimoji="0" lang="en-US" altLang="en-US" sz="1600" b="0" i="0" u="none" strike="noStrike" cap="none" normalizeH="0" baseline="0" dirty="0">
                <a:ln>
                  <a:noFill/>
                </a:ln>
                <a:solidFill>
                  <a:srgbClr val="999999"/>
                </a:solidFill>
                <a:effectLst/>
                <a:latin typeface="Raleway"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7AA"/>
                </a:solidFill>
                <a:effectLst/>
                <a:latin typeface="Raleway" pitchFamily="2" charset="0"/>
              </a:rPr>
              <a:t>print</a:t>
            </a:r>
            <a:r>
              <a:rPr kumimoji="0" lang="en-US" altLang="en-US" sz="1600" b="0" i="0" u="none" strike="noStrike" cap="none" normalizeH="0" baseline="0" dirty="0">
                <a:ln>
                  <a:noFill/>
                </a:ln>
                <a:solidFill>
                  <a:srgbClr val="999999"/>
                </a:solidFill>
                <a:effectLst/>
                <a:latin typeface="Raleway" pitchFamily="2"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Calc</a:t>
            </a:r>
            <a:r>
              <a:rPr kumimoji="0" lang="en-US" altLang="en-US" sz="1600" b="0" i="0" u="none" strike="noStrike" cap="none" normalizeH="0" baseline="0" dirty="0" err="1">
                <a:ln>
                  <a:noFill/>
                </a:ln>
                <a:solidFill>
                  <a:srgbClr val="999999"/>
                </a:solidFill>
                <a:effectLst/>
                <a:latin typeface="Raleway" pitchFamily="2"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mul</a:t>
            </a:r>
            <a:r>
              <a:rPr kumimoji="0" lang="en-US" altLang="en-US" sz="1600" b="0" i="0" u="none" strike="noStrike" cap="none" normalizeH="0" baseline="0" dirty="0">
                <a:ln>
                  <a:noFill/>
                </a:ln>
                <a:solidFill>
                  <a:srgbClr val="999999"/>
                </a:solidFill>
                <a:effectLst/>
                <a:latin typeface="Raleway" pitchFamily="2" charset="0"/>
              </a:rPr>
              <a:t>(</a:t>
            </a:r>
            <a:r>
              <a:rPr lang="en-US" altLang="en-US" sz="1600" dirty="0">
                <a:solidFill>
                  <a:srgbClr val="990055"/>
                </a:solidFill>
                <a:latin typeface="Raleway" pitchFamily="2" charset="0"/>
              </a:rPr>
              <a:t>4, 3</a:t>
            </a:r>
            <a:r>
              <a:rPr kumimoji="0" lang="en-US" altLang="en-US" sz="1600" b="0" i="0" u="none" strike="noStrike" cap="none" normalizeH="0" baseline="0" dirty="0">
                <a:ln>
                  <a:noFill/>
                </a:ln>
                <a:solidFill>
                  <a:srgbClr val="999999"/>
                </a:solidFill>
                <a:effectLst/>
                <a:latin typeface="Raleway"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7AA"/>
                </a:solidFill>
                <a:effectLst/>
                <a:latin typeface="Raleway" pitchFamily="2" charset="0"/>
              </a:rPr>
              <a:t>print</a:t>
            </a:r>
            <a:r>
              <a:rPr kumimoji="0" lang="en-US" altLang="en-US" sz="1600" b="0" i="0" u="none" strike="noStrike" cap="none" normalizeH="0" baseline="0" dirty="0">
                <a:ln>
                  <a:noFill/>
                </a:ln>
                <a:solidFill>
                  <a:srgbClr val="999999"/>
                </a:solidFill>
                <a:effectLst/>
                <a:latin typeface="Raleway" pitchFamily="2"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Calc</a:t>
            </a:r>
            <a:r>
              <a:rPr kumimoji="0" lang="en-US" altLang="en-US" sz="1600" b="0" i="0" u="none" strike="noStrike" cap="none" normalizeH="0" baseline="0" dirty="0" err="1">
                <a:ln>
                  <a:noFill/>
                </a:ln>
                <a:solidFill>
                  <a:srgbClr val="999999"/>
                </a:solidFill>
                <a:effectLst/>
                <a:latin typeface="Raleway" pitchFamily="2"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div</a:t>
            </a:r>
            <a:r>
              <a:rPr kumimoji="0" lang="en-US" altLang="en-US" sz="1600" b="0" i="0" u="none" strike="noStrike" cap="none" normalizeH="0" baseline="0" dirty="0">
                <a:ln>
                  <a:noFill/>
                </a:ln>
                <a:solidFill>
                  <a:srgbClr val="999999"/>
                </a:solidFill>
                <a:effectLst/>
                <a:latin typeface="Raleway" pitchFamily="2" charset="0"/>
              </a:rPr>
              <a:t>(</a:t>
            </a:r>
            <a:r>
              <a:rPr kumimoji="0" lang="en-US" altLang="en-US" sz="1600" b="0" i="0" u="none" strike="noStrike" cap="none" normalizeH="0" baseline="0" dirty="0">
                <a:ln>
                  <a:noFill/>
                </a:ln>
                <a:solidFill>
                  <a:srgbClr val="990055"/>
                </a:solidFill>
                <a:effectLst/>
                <a:latin typeface="Raleway" pitchFamily="2" charset="0"/>
              </a:rPr>
              <a:t>10</a:t>
            </a:r>
            <a:r>
              <a:rPr kumimoji="0" lang="en-US" altLang="en-US" sz="1600" b="0" i="0" u="none" strike="noStrike" cap="none" normalizeH="0" baseline="0" dirty="0">
                <a:ln>
                  <a:noFill/>
                </a:ln>
                <a:solidFill>
                  <a:srgbClr val="999999"/>
                </a:solidFill>
                <a:effectLst/>
                <a:latin typeface="Raleway" pitchFamily="2" charset="0"/>
              </a:rPr>
              <a:t>, </a:t>
            </a:r>
            <a:r>
              <a:rPr lang="en-US" altLang="en-US" sz="1200" dirty="0">
                <a:solidFill>
                  <a:srgbClr val="990055"/>
                </a:solidFill>
                <a:latin typeface="Raleway" pitchFamily="2" charset="0"/>
              </a:rPr>
              <a:t>5</a:t>
            </a:r>
            <a:r>
              <a:rPr kumimoji="0" lang="en-US" altLang="en-US" sz="1200" b="0" i="0" u="none" strike="noStrike" cap="none" normalizeH="0" baseline="0" dirty="0">
                <a:ln>
                  <a:noFill/>
                </a:ln>
                <a:solidFill>
                  <a:srgbClr val="999999"/>
                </a:solidFill>
                <a:effectLst/>
                <a:latin typeface="Raleway" pitchFamily="2"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0" name="Straight Connector 9">
            <a:extLst>
              <a:ext uri="{FF2B5EF4-FFF2-40B4-BE49-F238E27FC236}">
                <a16:creationId xmlns:a16="http://schemas.microsoft.com/office/drawing/2014/main" id="{2DDA242F-90E4-47ED-8513-CFFC8E3102B1}"/>
              </a:ext>
            </a:extLst>
          </p:cNvPr>
          <p:cNvCxnSpPr>
            <a:cxnSpLocks/>
          </p:cNvCxnSpPr>
          <p:nvPr/>
        </p:nvCxnSpPr>
        <p:spPr>
          <a:xfrm>
            <a:off x="4007005" y="1259629"/>
            <a:ext cx="0" cy="276029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BB2F9EB-58C7-E7FB-A757-763C8A3FB15F}"/>
              </a:ext>
            </a:extLst>
          </p:cNvPr>
          <p:cNvSpPr txBox="1"/>
          <p:nvPr/>
        </p:nvSpPr>
        <p:spPr>
          <a:xfrm>
            <a:off x="4172599" y="1265207"/>
            <a:ext cx="3702204" cy="523220"/>
          </a:xfrm>
          <a:prstGeom prst="rect">
            <a:avLst/>
          </a:prstGeom>
          <a:noFill/>
        </p:spPr>
        <p:txBody>
          <a:bodyPr wrap="square" rtlCol="0">
            <a:spAutoFit/>
          </a:bodyPr>
          <a:lstStyle/>
          <a:p>
            <a:r>
              <a:rPr lang="en-US" dirty="0"/>
              <a:t>Importing the module Calc and accessing its functions using ‘.’ operator</a:t>
            </a:r>
            <a:endParaRPr lang="en-IN" dirty="0"/>
          </a:p>
        </p:txBody>
      </p:sp>
    </p:spTree>
    <p:extLst>
      <p:ext uri="{BB962C8B-B14F-4D97-AF65-F5344CB8AC3E}">
        <p14:creationId xmlns:p14="http://schemas.microsoft.com/office/powerpoint/2010/main" val="3153989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936562" y="1561280"/>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Thank you</a:t>
            </a:r>
            <a:endParaRPr dirty="0"/>
          </a:p>
        </p:txBody>
      </p:sp>
      <p:sp>
        <p:nvSpPr>
          <p:cNvPr id="2" name="TextBox 1">
            <a:extLst>
              <a:ext uri="{FF2B5EF4-FFF2-40B4-BE49-F238E27FC236}">
                <a16:creationId xmlns:a16="http://schemas.microsoft.com/office/drawing/2014/main" id="{13A24FFA-BEA5-95F4-029A-6E840DEEA6A8}"/>
              </a:ext>
            </a:extLst>
          </p:cNvPr>
          <p:cNvSpPr txBox="1"/>
          <p:nvPr/>
        </p:nvSpPr>
        <p:spPr>
          <a:xfrm>
            <a:off x="6155472" y="4458259"/>
            <a:ext cx="2564781" cy="369332"/>
          </a:xfrm>
          <a:prstGeom prst="rect">
            <a:avLst/>
          </a:prstGeom>
          <a:noFill/>
        </p:spPr>
        <p:txBody>
          <a:bodyPr wrap="square" rtlCol="0">
            <a:spAutoFit/>
          </a:bodyPr>
          <a:lstStyle/>
          <a:p>
            <a:r>
              <a:rPr lang="en-US" sz="1800" b="1" dirty="0">
                <a:solidFill>
                  <a:schemeClr val="accent2">
                    <a:lumMod val="50000"/>
                  </a:schemeClr>
                </a:solidFill>
              </a:rPr>
              <a:t># R Kusuma Priya</a:t>
            </a:r>
            <a:endParaRPr lang="en-IN" sz="1800" b="1" dirty="0">
              <a:solidFill>
                <a:schemeClr val="accent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40" name="Google Shape;2140;p37"/>
          <p:cNvSpPr txBox="1">
            <a:spLocks noGrp="1"/>
          </p:cNvSpPr>
          <p:nvPr>
            <p:ph type="subTitle" idx="1"/>
          </p:nvPr>
        </p:nvSpPr>
        <p:spPr>
          <a:xfrm>
            <a:off x="1591132" y="548616"/>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Introduction to python programming language.</a:t>
            </a:r>
            <a:endParaRPr dirty="0"/>
          </a:p>
        </p:txBody>
      </p:sp>
      <p:sp>
        <p:nvSpPr>
          <p:cNvPr id="2141" name="Google Shape;2141;p37"/>
          <p:cNvSpPr txBox="1">
            <a:spLocks noGrp="1"/>
          </p:cNvSpPr>
          <p:nvPr>
            <p:ph type="subTitle" idx="3"/>
          </p:nvPr>
        </p:nvSpPr>
        <p:spPr>
          <a:xfrm>
            <a:off x="1599521" y="1794013"/>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History of Python</a:t>
            </a:r>
            <a:endParaRPr dirty="0"/>
          </a:p>
        </p:txBody>
      </p:sp>
      <p:sp>
        <p:nvSpPr>
          <p:cNvPr id="2143" name="Google Shape;2143;p37"/>
          <p:cNvSpPr txBox="1">
            <a:spLocks noGrp="1"/>
          </p:cNvSpPr>
          <p:nvPr>
            <p:ph type="subTitle" idx="5"/>
          </p:nvPr>
        </p:nvSpPr>
        <p:spPr>
          <a:xfrm>
            <a:off x="1575753" y="284652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Functions in Python</a:t>
            </a:r>
            <a:endParaRPr dirty="0"/>
          </a:p>
        </p:txBody>
      </p:sp>
      <p:sp>
        <p:nvSpPr>
          <p:cNvPr id="2145" name="Google Shape;2145;p37"/>
          <p:cNvSpPr txBox="1">
            <a:spLocks noGrp="1"/>
          </p:cNvSpPr>
          <p:nvPr>
            <p:ph type="subTitle" idx="7"/>
          </p:nvPr>
        </p:nvSpPr>
        <p:spPr>
          <a:xfrm>
            <a:off x="1574992" y="3906579"/>
            <a:ext cx="1732789"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Modules</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95421" y="37940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Introduction</a:t>
            </a:r>
            <a:endParaRPr dirty="0"/>
          </a:p>
        </p:txBody>
      </p:sp>
      <p:sp>
        <p:nvSpPr>
          <p:cNvPr id="2178" name="Google Shape;2178;p39"/>
          <p:cNvSpPr txBox="1">
            <a:spLocks noGrp="1"/>
          </p:cNvSpPr>
          <p:nvPr>
            <p:ph type="subTitle" idx="1"/>
          </p:nvPr>
        </p:nvSpPr>
        <p:spPr>
          <a:xfrm>
            <a:off x="1795421" y="1657814"/>
            <a:ext cx="5757672" cy="25276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dirty="0"/>
              <a:t>Python is a high level language developed by Guido Van Rossum.</a:t>
            </a:r>
          </a:p>
          <a:p>
            <a:pPr lvl="0" algn="l" rtl="0">
              <a:spcBef>
                <a:spcPts val="0"/>
              </a:spcBef>
              <a:spcAft>
                <a:spcPts val="0"/>
              </a:spcAft>
            </a:pPr>
            <a:endParaRPr lang="en-US" dirty="0"/>
          </a:p>
          <a:p>
            <a:pPr lvl="0" algn="l" rtl="0">
              <a:spcBef>
                <a:spcPts val="0"/>
              </a:spcBef>
              <a:spcAft>
                <a:spcPts val="0"/>
              </a:spcAft>
            </a:pPr>
            <a:endParaRPr lang="en-US" dirty="0"/>
          </a:p>
          <a:p>
            <a:pPr marL="285750" lvl="0" indent="-285750" algn="l" rtl="0">
              <a:spcBef>
                <a:spcPts val="0"/>
              </a:spcBef>
              <a:spcAft>
                <a:spcPts val="0"/>
              </a:spcAft>
              <a:buFont typeface="Wingdings" panose="05000000000000000000" pitchFamily="2" charset="2"/>
              <a:buChar char="Ø"/>
            </a:pPr>
            <a:r>
              <a:rPr lang="en-US" dirty="0"/>
              <a:t>Python supports object-oriented programming principles, allowing developers to organize their code into reusable and modular components.</a:t>
            </a:r>
          </a:p>
          <a:p>
            <a:pPr marL="285750" lvl="0" indent="-285750" algn="l" rtl="0">
              <a:spcBef>
                <a:spcPts val="0"/>
              </a:spcBef>
              <a:spcAft>
                <a:spcPts val="0"/>
              </a:spcAft>
              <a:buFont typeface="Wingdings" panose="05000000000000000000" pitchFamily="2" charset="2"/>
              <a:buChar char="Ø"/>
            </a:pPr>
            <a:endParaRPr lang="en-US" dirty="0"/>
          </a:p>
          <a:p>
            <a:pPr lvl="0" algn="l" rtl="0">
              <a:spcBef>
                <a:spcPts val="0"/>
              </a:spcBef>
              <a:spcAft>
                <a:spcPts val="0"/>
              </a:spcAft>
            </a:pPr>
            <a:endParaRPr lang="en-US" dirty="0"/>
          </a:p>
          <a:p>
            <a:pPr marL="285750" lvl="0" indent="-285750" algn="l" rtl="0">
              <a:spcBef>
                <a:spcPts val="0"/>
              </a:spcBef>
              <a:spcAft>
                <a:spcPts val="0"/>
              </a:spcAft>
              <a:buFont typeface="Wingdings" panose="05000000000000000000" pitchFamily="2" charset="2"/>
              <a:buChar char="Ø"/>
            </a:pPr>
            <a:r>
              <a:rPr lang="en-US" dirty="0"/>
              <a:t>Python is designed with readability in mind and its syntax allows programmers to express concepts in fewer lines of code .</a:t>
            </a:r>
          </a:p>
          <a:p>
            <a:pPr marL="285750" lvl="0" indent="-285750" algn="l" rtl="0">
              <a:spcBef>
                <a:spcPts val="0"/>
              </a:spcBef>
              <a:spcAft>
                <a:spcPts val="0"/>
              </a:spcAft>
              <a:buFont typeface="Wingdings" panose="05000000000000000000" pitchFamily="2" charset="2"/>
              <a:buChar char="Ø"/>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F4C9CFF-08B5-5D33-1C94-7BB2E9E59F95}"/>
              </a:ext>
            </a:extLst>
          </p:cNvPr>
          <p:cNvSpPr>
            <a:spLocks noGrp="1"/>
          </p:cNvSpPr>
          <p:nvPr>
            <p:ph type="subTitle" idx="1"/>
          </p:nvPr>
        </p:nvSpPr>
        <p:spPr>
          <a:xfrm>
            <a:off x="1144857" y="1009851"/>
            <a:ext cx="7025269" cy="3902927"/>
          </a:xfrm>
        </p:spPr>
        <p:txBody>
          <a:bodyPr/>
          <a:lstStyle/>
          <a:p>
            <a:pPr algn="l" rtl="0" fontAlgn="base"/>
            <a:r>
              <a:rPr lang="en-IN" b="0" i="0" dirty="0">
                <a:solidFill>
                  <a:srgbClr val="273239"/>
                </a:solidFill>
                <a:effectLst/>
                <a:latin typeface="Nunito" panose="020F0502020204030204" pitchFamily="2" charset="0"/>
              </a:rPr>
              <a:t>In the late 1980s,</a:t>
            </a:r>
            <a:r>
              <a:rPr lang="en-US" b="0" i="0" dirty="0">
                <a:solidFill>
                  <a:srgbClr val="273239"/>
                </a:solidFill>
                <a:effectLst/>
                <a:latin typeface="Nunito" pitchFamily="2" charset="0"/>
              </a:rPr>
              <a:t> It was that time when working on Python started. Soon after that, Guido Van Rossum began doing its application-based work in December of 1989 at Centrum Wiskunde &amp; Informatica (CWI) which is situated in the </a:t>
            </a:r>
            <a:r>
              <a:rPr lang="en-US" b="1" i="0" dirty="0">
                <a:solidFill>
                  <a:srgbClr val="273239"/>
                </a:solidFill>
                <a:effectLst/>
                <a:latin typeface="Nunito" pitchFamily="2" charset="0"/>
              </a:rPr>
              <a:t>Netherlands</a:t>
            </a:r>
            <a:r>
              <a:rPr lang="en-US" b="0" i="0" dirty="0">
                <a:solidFill>
                  <a:srgbClr val="273239"/>
                </a:solidFill>
                <a:effectLst/>
                <a:latin typeface="Nunito" pitchFamily="2" charset="0"/>
              </a:rPr>
              <a:t>.</a:t>
            </a:r>
          </a:p>
          <a:p>
            <a:pPr algn="l" rtl="0" fontAlgn="base"/>
            <a:endParaRPr lang="en-US" dirty="0">
              <a:solidFill>
                <a:srgbClr val="273239"/>
              </a:solidFill>
              <a:latin typeface="Nunito" pitchFamily="2" charset="0"/>
            </a:endParaRPr>
          </a:p>
          <a:p>
            <a:pPr algn="l" rtl="0" fontAlgn="base"/>
            <a:r>
              <a:rPr lang="en-US" b="0" i="0" dirty="0">
                <a:solidFill>
                  <a:srgbClr val="273239"/>
                </a:solidFill>
                <a:effectLst/>
                <a:latin typeface="Nunito" pitchFamily="2" charset="0"/>
              </a:rPr>
              <a:t> It was started firstly as a hobby project because he was looking for an interesting project to keep him occupied during Christmas. The inspiration for the name came from BBC’s TV Show – ‘Monty Python’s Flying Circus’, as he was a big fan of the TV show and also he wanted a short, unique and slightly mysterious name for his invention and hence he named it </a:t>
            </a:r>
            <a:r>
              <a:rPr lang="en-US" b="0" i="0" dirty="0">
                <a:solidFill>
                  <a:schemeClr val="accent3">
                    <a:lumMod val="50000"/>
                  </a:schemeClr>
                </a:solidFill>
                <a:effectLst/>
                <a:latin typeface="Nunito" pitchFamily="2" charset="0"/>
              </a:rPr>
              <a:t>Python</a:t>
            </a:r>
          </a:p>
          <a:p>
            <a:pPr algn="l" rtl="0" fontAlgn="base"/>
            <a:br>
              <a:rPr lang="en-US" b="0" i="0" dirty="0">
                <a:solidFill>
                  <a:srgbClr val="273239"/>
                </a:solidFill>
                <a:effectLst/>
                <a:latin typeface="Nunito" pitchFamily="2" charset="0"/>
              </a:rPr>
            </a:br>
            <a:r>
              <a:rPr lang="en-US" b="0" i="0" dirty="0">
                <a:solidFill>
                  <a:srgbClr val="273239"/>
                </a:solidFill>
                <a:effectLst/>
                <a:latin typeface="Nunito" pitchFamily="2" charset="0"/>
              </a:rPr>
              <a:t>The language was finally released in 1991. When it was released, it used a lot fewer codes to express the concepts, when we compare it with Java ,C++ &amp; C. Its design philosophy was quite good too. </a:t>
            </a:r>
          </a:p>
          <a:p>
            <a:pPr algn="l" rtl="0" fontAlgn="base"/>
            <a:endParaRPr lang="en-US" dirty="0">
              <a:solidFill>
                <a:srgbClr val="273239"/>
              </a:solidFill>
              <a:latin typeface="Nunito" pitchFamily="2" charset="0"/>
            </a:endParaRPr>
          </a:p>
          <a:p>
            <a:pPr algn="l" rtl="0" fontAlgn="base"/>
            <a:r>
              <a:rPr lang="en-US" b="0" i="0" dirty="0">
                <a:solidFill>
                  <a:srgbClr val="273239"/>
                </a:solidFill>
                <a:effectLst/>
                <a:latin typeface="Nunito" pitchFamily="2" charset="0"/>
              </a:rPr>
              <a:t>Its main objective is to provide code readability and advanced developer productivity. When it was released it had more than enough capability to provide classes with inheritance, several core data types exception handling and functions. </a:t>
            </a:r>
          </a:p>
          <a:p>
            <a:pPr algn="l"/>
            <a:endParaRPr lang="en-IN" dirty="0"/>
          </a:p>
        </p:txBody>
      </p:sp>
      <p:sp>
        <p:nvSpPr>
          <p:cNvPr id="3" name="Title 2">
            <a:extLst>
              <a:ext uri="{FF2B5EF4-FFF2-40B4-BE49-F238E27FC236}">
                <a16:creationId xmlns:a16="http://schemas.microsoft.com/office/drawing/2014/main" id="{6F7CD0A4-F187-ED5C-48EC-2FAE3DD0063C}"/>
              </a:ext>
            </a:extLst>
          </p:cNvPr>
          <p:cNvSpPr>
            <a:spLocks noGrp="1"/>
          </p:cNvSpPr>
          <p:nvPr>
            <p:ph type="title"/>
          </p:nvPr>
        </p:nvSpPr>
        <p:spPr>
          <a:xfrm>
            <a:off x="1810288" y="230722"/>
            <a:ext cx="4809600" cy="576000"/>
          </a:xfrm>
        </p:spPr>
        <p:txBody>
          <a:bodyPr/>
          <a:lstStyle/>
          <a:p>
            <a:r>
              <a:rPr lang="en-IN" dirty="0"/>
              <a:t>History of Python…</a:t>
            </a:r>
          </a:p>
        </p:txBody>
      </p:sp>
    </p:spTree>
    <p:extLst>
      <p:ext uri="{BB962C8B-B14F-4D97-AF65-F5344CB8AC3E}">
        <p14:creationId xmlns:p14="http://schemas.microsoft.com/office/powerpoint/2010/main" val="291068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F532904-193C-347B-E5BA-A6AA52C1213F}"/>
              </a:ext>
            </a:extLst>
          </p:cNvPr>
          <p:cNvSpPr>
            <a:spLocks noGrp="1"/>
          </p:cNvSpPr>
          <p:nvPr>
            <p:ph type="subTitle" idx="1"/>
          </p:nvPr>
        </p:nvSpPr>
        <p:spPr>
          <a:xfrm>
            <a:off x="996177" y="973873"/>
            <a:ext cx="6913756" cy="3969833"/>
          </a:xfrm>
        </p:spPr>
        <p:txBody>
          <a:bodyPr/>
          <a:lstStyle/>
          <a:p>
            <a:pPr algn="l" fontAlgn="base"/>
            <a:r>
              <a:rPr lang="en-US" sz="2000" b="1" i="0" dirty="0">
                <a:solidFill>
                  <a:schemeClr val="accent3">
                    <a:lumMod val="50000"/>
                  </a:schemeClr>
                </a:solidFill>
                <a:effectLst/>
                <a:latin typeface="Nunito" pitchFamily="2" charset="0"/>
              </a:rPr>
              <a:t>Python Functions</a:t>
            </a:r>
            <a:r>
              <a:rPr lang="en-US" sz="2000" b="0" i="0" dirty="0">
                <a:solidFill>
                  <a:schemeClr val="accent3">
                    <a:lumMod val="50000"/>
                  </a:schemeClr>
                </a:solidFill>
                <a:effectLst/>
                <a:latin typeface="Nunito" pitchFamily="2" charset="0"/>
              </a:rPr>
              <a:t> </a:t>
            </a:r>
            <a:r>
              <a:rPr lang="en-US" sz="1800" b="0" i="0" dirty="0">
                <a:solidFill>
                  <a:srgbClr val="273239"/>
                </a:solidFill>
                <a:effectLst/>
                <a:latin typeface="Nunito" pitchFamily="2" charset="0"/>
              </a:rPr>
              <a:t>is a block of statements that return the specific task. The idea is to put some commonly or repeatedly done tasks together and make a function so that instead of writing the same code again and again for different inputs, we can do the function calls to reuse code contained in it over and over again.</a:t>
            </a:r>
          </a:p>
          <a:p>
            <a:pPr algn="l" fontAlgn="base"/>
            <a:endParaRPr lang="en-US" b="0" i="0" dirty="0">
              <a:solidFill>
                <a:srgbClr val="273239"/>
              </a:solidFill>
              <a:effectLst/>
              <a:latin typeface="Nunito" pitchFamily="2" charset="0"/>
            </a:endParaRPr>
          </a:p>
          <a:p>
            <a:pPr algn="l" fontAlgn="base"/>
            <a:r>
              <a:rPr lang="en-US" sz="1800" b="0" i="0" dirty="0">
                <a:solidFill>
                  <a:srgbClr val="273239"/>
                </a:solidFill>
                <a:effectLst/>
                <a:latin typeface="Nunito" pitchFamily="2" charset="0"/>
              </a:rPr>
              <a:t>Some </a:t>
            </a:r>
            <a:r>
              <a:rPr lang="en-US" sz="1800" b="1" i="0" dirty="0">
                <a:solidFill>
                  <a:schemeClr val="accent3">
                    <a:lumMod val="50000"/>
                  </a:schemeClr>
                </a:solidFill>
                <a:effectLst/>
                <a:latin typeface="Nunito" pitchFamily="2" charset="0"/>
              </a:rPr>
              <a:t>Benefits of Using Functions</a:t>
            </a:r>
          </a:p>
          <a:p>
            <a:pPr algn="l" fontAlgn="base"/>
            <a:endParaRPr lang="en-US" sz="1800" b="0" i="0" dirty="0">
              <a:solidFill>
                <a:schemeClr val="accent3">
                  <a:lumMod val="50000"/>
                </a:schemeClr>
              </a:solidFill>
              <a:effectLst/>
              <a:latin typeface="Nunito" pitchFamily="2" charset="0"/>
            </a:endParaRPr>
          </a:p>
          <a:p>
            <a:pPr marL="285750" indent="-285750" algn="l" fontAlgn="base">
              <a:buFont typeface="Wingdings" panose="05000000000000000000" pitchFamily="2" charset="2"/>
              <a:buChar char="ü"/>
            </a:pPr>
            <a:r>
              <a:rPr lang="en-US" sz="1800" b="0" i="0" dirty="0">
                <a:solidFill>
                  <a:srgbClr val="273239"/>
                </a:solidFill>
                <a:effectLst/>
                <a:latin typeface="Nunito" pitchFamily="2" charset="0"/>
              </a:rPr>
              <a:t>Increase Code Readability </a:t>
            </a:r>
          </a:p>
          <a:p>
            <a:pPr algn="l" fontAlgn="base"/>
            <a:endParaRPr lang="en-US" sz="1800" b="0" i="0" dirty="0">
              <a:solidFill>
                <a:srgbClr val="273239"/>
              </a:solidFill>
              <a:effectLst/>
              <a:latin typeface="Nunito" pitchFamily="2" charset="0"/>
            </a:endParaRPr>
          </a:p>
          <a:p>
            <a:pPr marL="285750" indent="-285750" algn="l" fontAlgn="base">
              <a:buFont typeface="Wingdings" panose="05000000000000000000" pitchFamily="2" charset="2"/>
              <a:buChar char="ü"/>
            </a:pPr>
            <a:r>
              <a:rPr lang="en-US" sz="1800" b="0" i="0" dirty="0">
                <a:solidFill>
                  <a:srgbClr val="273239"/>
                </a:solidFill>
                <a:effectLst/>
                <a:latin typeface="Nunito" pitchFamily="2" charset="0"/>
              </a:rPr>
              <a:t>Increase Code Reusability</a:t>
            </a:r>
          </a:p>
          <a:p>
            <a:pPr algn="l"/>
            <a:endParaRPr lang="en-IN" dirty="0"/>
          </a:p>
        </p:txBody>
      </p:sp>
      <p:sp>
        <p:nvSpPr>
          <p:cNvPr id="3" name="Title 2">
            <a:extLst>
              <a:ext uri="{FF2B5EF4-FFF2-40B4-BE49-F238E27FC236}">
                <a16:creationId xmlns:a16="http://schemas.microsoft.com/office/drawing/2014/main" id="{34B14202-6489-92D0-2DC0-4230DF1FC622}"/>
              </a:ext>
            </a:extLst>
          </p:cNvPr>
          <p:cNvSpPr>
            <a:spLocks noGrp="1"/>
          </p:cNvSpPr>
          <p:nvPr>
            <p:ph type="title"/>
          </p:nvPr>
        </p:nvSpPr>
        <p:spPr>
          <a:xfrm>
            <a:off x="1892065" y="270082"/>
            <a:ext cx="4809600" cy="576000"/>
          </a:xfrm>
        </p:spPr>
        <p:txBody>
          <a:bodyPr/>
          <a:lstStyle/>
          <a:p>
            <a:r>
              <a:rPr lang="en-IN" dirty="0"/>
              <a:t>Functions in python…</a:t>
            </a:r>
          </a:p>
        </p:txBody>
      </p:sp>
    </p:spTree>
    <p:extLst>
      <p:ext uri="{BB962C8B-B14F-4D97-AF65-F5344CB8AC3E}">
        <p14:creationId xmlns:p14="http://schemas.microsoft.com/office/powerpoint/2010/main" val="29825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8C4155B-6B49-95E5-803D-BC726FCFD379}"/>
              </a:ext>
            </a:extLst>
          </p:cNvPr>
          <p:cNvSpPr txBox="1"/>
          <p:nvPr/>
        </p:nvSpPr>
        <p:spPr>
          <a:xfrm>
            <a:off x="741036" y="308071"/>
            <a:ext cx="7351776" cy="3847207"/>
          </a:xfrm>
          <a:prstGeom prst="rect">
            <a:avLst/>
          </a:prstGeom>
          <a:noFill/>
        </p:spPr>
        <p:txBody>
          <a:bodyPr wrap="square" rtlCol="0">
            <a:spAutoFit/>
          </a:bodyPr>
          <a:lstStyle/>
          <a:p>
            <a:r>
              <a:rPr lang="en-IN" sz="2000" dirty="0">
                <a:solidFill>
                  <a:schemeClr val="accent2">
                    <a:lumMod val="50000"/>
                  </a:schemeClr>
                </a:solidFill>
              </a:rPr>
              <a:t>Python Function Declaration:</a:t>
            </a:r>
          </a:p>
          <a:p>
            <a:endParaRPr lang="en-IN" dirty="0"/>
          </a:p>
          <a:p>
            <a:r>
              <a:rPr lang="en-IN" dirty="0"/>
              <a:t>def function_name(parameters) :</a:t>
            </a:r>
          </a:p>
          <a:p>
            <a:r>
              <a:rPr lang="en-IN" dirty="0"/>
              <a:t>	# statement</a:t>
            </a:r>
          </a:p>
          <a:p>
            <a:r>
              <a:rPr lang="en-IN" dirty="0"/>
              <a:t>	return expression</a:t>
            </a:r>
          </a:p>
          <a:p>
            <a:endParaRPr lang="en-IN" dirty="0"/>
          </a:p>
          <a:p>
            <a:r>
              <a:rPr lang="en-IN" dirty="0">
                <a:solidFill>
                  <a:schemeClr val="accent2">
                    <a:lumMod val="50000"/>
                  </a:schemeClr>
                </a:solidFill>
              </a:rPr>
              <a:t>Types of Functions:</a:t>
            </a:r>
          </a:p>
          <a:p>
            <a:endParaRPr lang="en-IN" dirty="0"/>
          </a:p>
          <a:p>
            <a:pPr marL="285750" indent="-285750">
              <a:buFont typeface="Courier New" panose="02070309020205020404" pitchFamily="49" charset="0"/>
              <a:buChar char="o"/>
            </a:pPr>
            <a:r>
              <a:rPr lang="en-IN" dirty="0"/>
              <a:t>Built-in library functions : Standard functions that are available to use.</a:t>
            </a:r>
          </a:p>
          <a:p>
            <a:endParaRPr lang="en-IN" dirty="0"/>
          </a:p>
          <a:p>
            <a:pPr marL="285750" indent="-285750">
              <a:buFont typeface="Courier New" panose="02070309020205020404" pitchFamily="49" charset="0"/>
              <a:buChar char="o"/>
            </a:pPr>
            <a:r>
              <a:rPr lang="en-IN" dirty="0"/>
              <a:t>User-defined functions : Functions that are created based on our requirements.</a:t>
            </a:r>
          </a:p>
          <a:p>
            <a:pPr marL="285750" indent="-285750">
              <a:buFont typeface="Courier New" panose="02070309020205020404" pitchFamily="49" charset="0"/>
              <a:buChar char="o"/>
            </a:pPr>
            <a:endParaRPr lang="en-IN" dirty="0"/>
          </a:p>
          <a:p>
            <a:r>
              <a:rPr lang="en-IN" u="sng" dirty="0"/>
              <a:t>Example:</a:t>
            </a:r>
          </a:p>
          <a:p>
            <a:endParaRPr lang="en-IN" u="sng" dirty="0"/>
          </a:p>
          <a:p>
            <a:r>
              <a:rPr lang="en-IN" dirty="0"/>
              <a:t>def activity():</a:t>
            </a:r>
          </a:p>
          <a:p>
            <a:r>
              <a:rPr lang="en-IN" dirty="0"/>
              <a:t>       print(“Coding”)</a:t>
            </a:r>
          </a:p>
          <a:p>
            <a:r>
              <a:rPr lang="en-IN" dirty="0"/>
              <a:t>activity()</a:t>
            </a:r>
          </a:p>
        </p:txBody>
      </p:sp>
    </p:spTree>
    <p:extLst>
      <p:ext uri="{BB962C8B-B14F-4D97-AF65-F5344CB8AC3E}">
        <p14:creationId xmlns:p14="http://schemas.microsoft.com/office/powerpoint/2010/main" val="352964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7C24B9-B4AA-964D-887C-0B9EEE1D7FBB}"/>
              </a:ext>
            </a:extLst>
          </p:cNvPr>
          <p:cNvSpPr>
            <a:spLocks noGrp="1"/>
          </p:cNvSpPr>
          <p:nvPr>
            <p:ph type="subTitle" idx="1"/>
          </p:nvPr>
        </p:nvSpPr>
        <p:spPr>
          <a:xfrm>
            <a:off x="847494" y="2541685"/>
            <a:ext cx="6973824" cy="2379565"/>
          </a:xfrm>
        </p:spPr>
        <p:txBody>
          <a:bodyPr/>
          <a:lstStyle/>
          <a:p>
            <a:pPr algn="l" fontAlgn="base"/>
            <a:r>
              <a:rPr lang="en-US" b="0" i="0" dirty="0">
                <a:solidFill>
                  <a:srgbClr val="273239"/>
                </a:solidFill>
                <a:effectLst/>
                <a:latin typeface="Nunito" pitchFamily="2" charset="0"/>
              </a:rPr>
              <a:t>Python supports various types of arguments that can be passed at the time of the function call.</a:t>
            </a:r>
            <a:endParaRPr lang="en-US" dirty="0">
              <a:solidFill>
                <a:srgbClr val="273239"/>
              </a:solidFill>
              <a:latin typeface="Nunito" pitchFamily="2" charset="0"/>
            </a:endParaRP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In Python, we have the following 4 types of function arguments.</a:t>
            </a:r>
          </a:p>
          <a:p>
            <a:pPr algn="l" fontAlgn="base">
              <a:buFont typeface="Arial" panose="020B0604020202020204" pitchFamily="34" charset="0"/>
              <a:buChar char="•"/>
            </a:pPr>
            <a:r>
              <a:rPr lang="en-US" b="1" i="0" dirty="0">
                <a:solidFill>
                  <a:srgbClr val="273239"/>
                </a:solidFill>
                <a:effectLst/>
                <a:latin typeface="Nunito" pitchFamily="2" charset="0"/>
              </a:rPr>
              <a:t>Default argument</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1" i="0" dirty="0">
                <a:solidFill>
                  <a:srgbClr val="273239"/>
                </a:solidFill>
                <a:effectLst/>
                <a:latin typeface="Nunito" pitchFamily="2" charset="0"/>
              </a:rPr>
              <a:t>Keyword arguments (named arguments)</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1" i="0" dirty="0">
                <a:solidFill>
                  <a:srgbClr val="273239"/>
                </a:solidFill>
                <a:effectLst/>
                <a:latin typeface="Nunito" pitchFamily="2" charset="0"/>
              </a:rPr>
              <a:t>Positional arguments</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1" i="0" dirty="0">
                <a:solidFill>
                  <a:srgbClr val="273239"/>
                </a:solidFill>
                <a:effectLst/>
                <a:latin typeface="Nunito" pitchFamily="2" charset="0"/>
              </a:rPr>
              <a:t>Arbitrary arguments</a:t>
            </a:r>
            <a:r>
              <a:rPr lang="en-US" b="0" i="0" dirty="0">
                <a:solidFill>
                  <a:srgbClr val="273239"/>
                </a:solidFill>
                <a:effectLst/>
                <a:latin typeface="Nunito" pitchFamily="2" charset="0"/>
              </a:rPr>
              <a:t> (variable-length arguments *</a:t>
            </a:r>
            <a:r>
              <a:rPr lang="en-US" b="0" i="0" dirty="0" err="1">
                <a:solidFill>
                  <a:srgbClr val="273239"/>
                </a:solidFill>
                <a:effectLst/>
                <a:latin typeface="Nunito" pitchFamily="2" charset="0"/>
              </a:rPr>
              <a:t>args</a:t>
            </a:r>
            <a:r>
              <a:rPr lang="en-US" dirty="0">
                <a:solidFill>
                  <a:srgbClr val="273239"/>
                </a:solidFill>
                <a:latin typeface="Nunito" pitchFamily="2" charset="0"/>
              </a:rPr>
              <a:t> </a:t>
            </a:r>
            <a:r>
              <a:rPr lang="en-US" b="0" i="0" dirty="0">
                <a:solidFill>
                  <a:srgbClr val="273239"/>
                </a:solidFill>
                <a:effectLst/>
                <a:latin typeface="Nunito" pitchFamily="2" charset="0"/>
              </a:rPr>
              <a:t>and **</a:t>
            </a:r>
            <a:r>
              <a:rPr lang="en-US" b="0" i="0" dirty="0" err="1">
                <a:solidFill>
                  <a:srgbClr val="273239"/>
                </a:solidFill>
                <a:effectLst/>
                <a:latin typeface="Nunito" pitchFamily="2" charset="0"/>
              </a:rPr>
              <a:t>kwargs</a:t>
            </a:r>
            <a:r>
              <a:rPr lang="en-US" b="0" i="0" dirty="0">
                <a:solidFill>
                  <a:srgbClr val="273239"/>
                </a:solidFill>
                <a:effectLst/>
                <a:latin typeface="Nunito" pitchFamily="2" charset="0"/>
              </a:rPr>
              <a:t>)</a:t>
            </a:r>
          </a:p>
          <a:p>
            <a:endParaRPr lang="en-IN" dirty="0"/>
          </a:p>
        </p:txBody>
      </p:sp>
      <p:sp>
        <p:nvSpPr>
          <p:cNvPr id="5" name="Rectangle 2">
            <a:extLst>
              <a:ext uri="{FF2B5EF4-FFF2-40B4-BE49-F238E27FC236}">
                <a16:creationId xmlns:a16="http://schemas.microsoft.com/office/drawing/2014/main" id="{B88F41DC-4D90-1B6E-8D9A-74476ED6898A}"/>
              </a:ext>
            </a:extLst>
          </p:cNvPr>
          <p:cNvSpPr>
            <a:spLocks noChangeArrowheads="1"/>
          </p:cNvSpPr>
          <p:nvPr/>
        </p:nvSpPr>
        <p:spPr bwMode="auto">
          <a:xfrm>
            <a:off x="1591056" y="1175666"/>
            <a:ext cx="5961888"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def</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evenOdd(x):</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if</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(x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9900"/>
                </a:solidFill>
                <a:effectLst/>
                <a:latin typeface="Consolas" panose="020B0609020204030204" pitchFamily="49" charset="0"/>
              </a:rPr>
              <a:t>2</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9900"/>
                </a:solidFill>
                <a:effectLst/>
                <a:latin typeface="Consolas" panose="020B0609020204030204" pitchFamily="49" charset="0"/>
              </a:rPr>
              <a:t>0</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FF1493"/>
                </a:solidFill>
                <a:effectLst/>
                <a:latin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"even"</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else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FF1493"/>
                </a:solidFill>
                <a:effectLst/>
                <a:latin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"odd"</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evenOdd(</a:t>
            </a:r>
            <a:r>
              <a:rPr kumimoji="0" lang="en-US" altLang="en-US" sz="1100" b="0" i="0" u="none" strike="noStrike" cap="none" normalizeH="0" baseline="0" dirty="0">
                <a:ln>
                  <a:noFill/>
                </a:ln>
                <a:solidFill>
                  <a:srgbClr val="009900"/>
                </a:solidFill>
                <a:effectLst/>
                <a:latin typeface="Consolas" panose="020B0609020204030204" pitchFamily="49" charset="0"/>
              </a:rPr>
              <a:t>2</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evenOdd(</a:t>
            </a:r>
            <a:r>
              <a:rPr kumimoji="0" lang="en-US" altLang="en-US" sz="1100" b="0" i="0" u="none" strike="noStrike" cap="none" normalizeH="0" baseline="0" dirty="0">
                <a:ln>
                  <a:noFill/>
                </a:ln>
                <a:solidFill>
                  <a:srgbClr val="009900"/>
                </a:solidFill>
                <a:effectLst/>
                <a:latin typeface="Consolas" panose="020B0609020204030204" pitchFamily="49" charset="0"/>
              </a:rPr>
              <a:t>3</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E17B58C-50CE-DFDB-E396-8D64F8787A98}"/>
              </a:ext>
            </a:extLst>
          </p:cNvPr>
          <p:cNvSpPr txBox="1"/>
          <p:nvPr/>
        </p:nvSpPr>
        <p:spPr>
          <a:xfrm>
            <a:off x="1267894" y="222250"/>
            <a:ext cx="6021658" cy="461665"/>
          </a:xfrm>
          <a:prstGeom prst="rect">
            <a:avLst/>
          </a:prstGeom>
          <a:noFill/>
        </p:spPr>
        <p:txBody>
          <a:bodyPr wrap="square" rtlCol="0">
            <a:spAutoFit/>
          </a:bodyPr>
          <a:lstStyle/>
          <a:p>
            <a:pPr algn="ctr"/>
            <a:r>
              <a:rPr lang="en-IN" sz="2400" dirty="0">
                <a:solidFill>
                  <a:schemeClr val="accent2">
                    <a:lumMod val="50000"/>
                  </a:schemeClr>
                </a:solidFill>
              </a:rPr>
              <a:t>Function Arguments</a:t>
            </a:r>
          </a:p>
        </p:txBody>
      </p:sp>
    </p:spTree>
    <p:extLst>
      <p:ext uri="{BB962C8B-B14F-4D97-AF65-F5344CB8AC3E}">
        <p14:creationId xmlns:p14="http://schemas.microsoft.com/office/powerpoint/2010/main" val="152717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74701E-C7BF-5548-0718-B5F983A922BA}"/>
              </a:ext>
            </a:extLst>
          </p:cNvPr>
          <p:cNvSpPr>
            <a:spLocks noGrp="1"/>
          </p:cNvSpPr>
          <p:nvPr>
            <p:ph type="title"/>
          </p:nvPr>
        </p:nvSpPr>
        <p:spPr>
          <a:xfrm>
            <a:off x="2167200" y="113966"/>
            <a:ext cx="4809600" cy="576000"/>
          </a:xfrm>
        </p:spPr>
        <p:txBody>
          <a:bodyPr/>
          <a:lstStyle/>
          <a:p>
            <a:r>
              <a:rPr lang="en-IN" dirty="0">
                <a:solidFill>
                  <a:schemeClr val="accent2">
                    <a:lumMod val="50000"/>
                  </a:schemeClr>
                </a:solidFill>
              </a:rPr>
              <a:t>Modules</a:t>
            </a:r>
          </a:p>
        </p:txBody>
      </p:sp>
      <p:sp>
        <p:nvSpPr>
          <p:cNvPr id="5" name="TextBox 4">
            <a:extLst>
              <a:ext uri="{FF2B5EF4-FFF2-40B4-BE49-F238E27FC236}">
                <a16:creationId xmlns:a16="http://schemas.microsoft.com/office/drawing/2014/main" id="{392E5593-443D-77B9-0B81-C5F54253CC2E}"/>
              </a:ext>
            </a:extLst>
          </p:cNvPr>
          <p:cNvSpPr txBox="1"/>
          <p:nvPr/>
        </p:nvSpPr>
        <p:spPr>
          <a:xfrm>
            <a:off x="1189462" y="1520706"/>
            <a:ext cx="6534615" cy="2769989"/>
          </a:xfrm>
          <a:prstGeom prst="rect">
            <a:avLst/>
          </a:prstGeom>
          <a:noFill/>
        </p:spPr>
        <p:txBody>
          <a:bodyPr wrap="square" rtlCol="0">
            <a:spAutoFit/>
          </a:bodyPr>
          <a:lstStyle/>
          <a:p>
            <a:pPr marL="285750" indent="-285750">
              <a:buFont typeface="Wingdings" panose="05000000000000000000" pitchFamily="2" charset="2"/>
              <a:buChar char="ü"/>
            </a:pPr>
            <a:r>
              <a:rPr lang="en-IN" sz="1600" dirty="0">
                <a:solidFill>
                  <a:schemeClr val="bg2">
                    <a:lumMod val="50000"/>
                  </a:schemeClr>
                </a:solidFill>
              </a:rPr>
              <a:t>A Module is a file containing Python definitions and statements.</a:t>
            </a:r>
          </a:p>
          <a:p>
            <a:pPr marL="285750" indent="-285750">
              <a:buFont typeface="Wingdings" panose="05000000000000000000" pitchFamily="2" charset="2"/>
              <a:buChar char="ü"/>
            </a:pPr>
            <a:endParaRPr lang="en-IN" sz="1600" dirty="0">
              <a:solidFill>
                <a:schemeClr val="bg2">
                  <a:lumMod val="50000"/>
                </a:schemeClr>
              </a:solidFill>
            </a:endParaRPr>
          </a:p>
          <a:p>
            <a:endParaRPr lang="en-IN" sz="1600" dirty="0">
              <a:solidFill>
                <a:schemeClr val="bg2">
                  <a:lumMod val="50000"/>
                </a:schemeClr>
              </a:solidFill>
            </a:endParaRPr>
          </a:p>
          <a:p>
            <a:pPr marL="285750" indent="-285750">
              <a:buFont typeface="Wingdings" panose="05000000000000000000" pitchFamily="2" charset="2"/>
              <a:buChar char="ü"/>
            </a:pPr>
            <a:r>
              <a:rPr lang="en-IN" sz="1600" dirty="0">
                <a:solidFill>
                  <a:schemeClr val="bg2">
                    <a:lumMod val="50000"/>
                  </a:schemeClr>
                </a:solidFill>
              </a:rPr>
              <a:t>The file name is the module name with suffix  .</a:t>
            </a:r>
            <a:r>
              <a:rPr lang="en-IN" sz="1600" dirty="0" err="1">
                <a:solidFill>
                  <a:schemeClr val="bg2">
                    <a:lumMod val="50000"/>
                  </a:schemeClr>
                </a:solidFill>
              </a:rPr>
              <a:t>py</a:t>
            </a:r>
            <a:r>
              <a:rPr lang="en-IN" sz="1600" dirty="0">
                <a:solidFill>
                  <a:schemeClr val="bg2">
                    <a:lumMod val="50000"/>
                  </a:schemeClr>
                </a:solidFill>
              </a:rPr>
              <a:t>  appended.</a:t>
            </a:r>
          </a:p>
          <a:p>
            <a:pPr marL="285750" indent="-285750">
              <a:buFont typeface="Wingdings" panose="05000000000000000000" pitchFamily="2" charset="2"/>
              <a:buChar char="ü"/>
            </a:pPr>
            <a:endParaRPr lang="en-IN" sz="1600" dirty="0">
              <a:solidFill>
                <a:schemeClr val="bg2">
                  <a:lumMod val="50000"/>
                </a:schemeClr>
              </a:solidFill>
            </a:endParaRPr>
          </a:p>
          <a:p>
            <a:endParaRPr lang="en-IN" sz="1600" dirty="0">
              <a:solidFill>
                <a:schemeClr val="bg2">
                  <a:lumMod val="50000"/>
                </a:schemeClr>
              </a:solidFill>
            </a:endParaRPr>
          </a:p>
          <a:p>
            <a:pPr marL="285750" indent="-285750">
              <a:buFont typeface="Wingdings" panose="05000000000000000000" pitchFamily="2" charset="2"/>
              <a:buChar char="ü"/>
            </a:pPr>
            <a:r>
              <a:rPr lang="en-US" sz="1600" b="0" i="0" dirty="0">
                <a:solidFill>
                  <a:schemeClr val="bg2">
                    <a:lumMod val="50000"/>
                  </a:schemeClr>
                </a:solidFill>
                <a:effectLst/>
                <a:latin typeface="Nunito" pitchFamily="2" charset="0"/>
              </a:rPr>
              <a:t>A module can define functions, classes, and variables. A module can also include runnable code. Grouping related code into a module makes the code easier to understand and use. It also makes the code logically organized.</a:t>
            </a:r>
            <a:endParaRPr lang="en-IN" sz="1600" dirty="0">
              <a:solidFill>
                <a:schemeClr val="bg2">
                  <a:lumMod val="50000"/>
                </a:schemeClr>
              </a:solidFill>
            </a:endParaRPr>
          </a:p>
          <a:p>
            <a:endParaRPr lang="en-IN" dirty="0"/>
          </a:p>
        </p:txBody>
      </p:sp>
    </p:spTree>
    <p:extLst>
      <p:ext uri="{BB962C8B-B14F-4D97-AF65-F5344CB8AC3E}">
        <p14:creationId xmlns:p14="http://schemas.microsoft.com/office/powerpoint/2010/main" val="4015503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DE598A2-53F3-7791-2F98-7FFA3EEABBD2}"/>
              </a:ext>
            </a:extLst>
          </p:cNvPr>
          <p:cNvSpPr>
            <a:spLocks noGrp="1"/>
          </p:cNvSpPr>
          <p:nvPr>
            <p:ph type="subTitle" idx="1"/>
          </p:nvPr>
        </p:nvSpPr>
        <p:spPr>
          <a:xfrm>
            <a:off x="1509132" y="643911"/>
            <a:ext cx="6542049" cy="4018634"/>
          </a:xfrm>
        </p:spPr>
        <p:txBody>
          <a:bodyPr/>
          <a:lstStyle/>
          <a:p>
            <a:pPr algn="l"/>
            <a:r>
              <a:rPr lang="en-US" b="0" i="0" dirty="0">
                <a:solidFill>
                  <a:srgbClr val="282828"/>
                </a:solidFill>
                <a:effectLst/>
                <a:latin typeface="Roboto" panose="020F0502020204030204" pitchFamily="2" charset="0"/>
              </a:rPr>
              <a:t>There are two types of python modules:</a:t>
            </a:r>
          </a:p>
          <a:p>
            <a:pPr algn="l"/>
            <a:endParaRPr lang="en-US" b="0" i="0" dirty="0">
              <a:solidFill>
                <a:srgbClr val="282828"/>
              </a:solidFill>
              <a:effectLst/>
              <a:latin typeface="Roboto" panose="020F0502020204030204" pitchFamily="2" charset="0"/>
            </a:endParaRPr>
          </a:p>
          <a:p>
            <a:pPr algn="l">
              <a:buFont typeface="Arial" panose="020B0604020202020204" pitchFamily="34" charset="0"/>
              <a:buChar char="•"/>
            </a:pPr>
            <a:r>
              <a:rPr lang="en-US" b="0" i="0" dirty="0">
                <a:solidFill>
                  <a:srgbClr val="282828"/>
                </a:solidFill>
                <a:effectLst/>
                <a:latin typeface="Roboto" panose="020F0502020204030204" pitchFamily="2" charset="0"/>
              </a:rPr>
              <a:t>  Built-in python modules</a:t>
            </a:r>
          </a:p>
          <a:p>
            <a:pPr algn="l"/>
            <a:endParaRPr lang="en-US" b="0" i="0" dirty="0">
              <a:solidFill>
                <a:srgbClr val="282828"/>
              </a:solidFill>
              <a:effectLst/>
              <a:latin typeface="Roboto" panose="020F0502020204030204" pitchFamily="2" charset="0"/>
            </a:endParaRPr>
          </a:p>
          <a:p>
            <a:pPr algn="l">
              <a:buFont typeface="Arial" panose="020B0604020202020204" pitchFamily="34" charset="0"/>
              <a:buChar char="•"/>
            </a:pPr>
            <a:r>
              <a:rPr lang="en-US" b="0" i="0" dirty="0">
                <a:solidFill>
                  <a:srgbClr val="282828"/>
                </a:solidFill>
                <a:effectLst/>
                <a:latin typeface="Roboto" panose="020F0502020204030204" pitchFamily="2" charset="0"/>
              </a:rPr>
              <a:t>  User-defined python modules</a:t>
            </a:r>
          </a:p>
          <a:p>
            <a:endParaRPr lang="en-IN" dirty="0"/>
          </a:p>
          <a:p>
            <a:endParaRPr lang="en-IN" dirty="0"/>
          </a:p>
          <a:p>
            <a:pPr marL="342900" indent="-342900" algn="l">
              <a:buAutoNum type="arabicPeriod"/>
            </a:pPr>
            <a:r>
              <a:rPr lang="en-US" b="1" i="0" dirty="0">
                <a:solidFill>
                  <a:schemeClr val="accent2">
                    <a:lumMod val="75000"/>
                  </a:schemeClr>
                </a:solidFill>
                <a:effectLst/>
                <a:latin typeface="Fira Sans" panose="020B0503050000020004" pitchFamily="34" charset="0"/>
              </a:rPr>
              <a:t>Built-in modules:</a:t>
            </a:r>
          </a:p>
          <a:p>
            <a:pPr algn="l"/>
            <a:endParaRPr lang="en-US" b="1" i="0" dirty="0">
              <a:solidFill>
                <a:srgbClr val="000000"/>
              </a:solidFill>
              <a:effectLst/>
              <a:latin typeface="Fira Sans" panose="020B0503050000020004" pitchFamily="34" charset="0"/>
            </a:endParaRPr>
          </a:p>
          <a:p>
            <a:pPr algn="l"/>
            <a:r>
              <a:rPr lang="en-US" b="0" i="0" dirty="0">
                <a:solidFill>
                  <a:srgbClr val="282828"/>
                </a:solidFill>
                <a:effectLst/>
                <a:latin typeface="Roboto" panose="02000000000000000000" pitchFamily="2" charset="0"/>
              </a:rPr>
              <a:t>Python boasts an extensive collection of built-in modules designed to simplify tasks and enhance code readability. These modules offer a diverse range of functionality and are readily accessible without the requirement of installing extra packages. With these built-in modules</a:t>
            </a:r>
          </a:p>
          <a:p>
            <a:pPr algn="l"/>
            <a:r>
              <a:rPr lang="en-IN" dirty="0"/>
              <a:t> Ex:</a:t>
            </a:r>
          </a:p>
          <a:p>
            <a:pPr algn="l"/>
            <a:endParaRPr lang="en-IN" dirty="0"/>
          </a:p>
          <a:p>
            <a:pPr algn="l"/>
            <a:r>
              <a:rPr lang="en-IN" dirty="0"/>
              <a:t>import math</a:t>
            </a:r>
          </a:p>
          <a:p>
            <a:pPr algn="l"/>
            <a:r>
              <a:rPr lang="en-IN" dirty="0"/>
              <a:t>print(</a:t>
            </a:r>
            <a:r>
              <a:rPr lang="en-IN" dirty="0" err="1"/>
              <a:t>math.sqrt</a:t>
            </a:r>
            <a:r>
              <a:rPr lang="en-IN" dirty="0"/>
              <a:t>(4))</a:t>
            </a:r>
          </a:p>
          <a:p>
            <a:pPr algn="l"/>
            <a:endParaRPr lang="en-IN" dirty="0"/>
          </a:p>
          <a:p>
            <a:pPr algn="l"/>
            <a:endParaRPr lang="en-IN" dirty="0"/>
          </a:p>
          <a:p>
            <a:pPr algn="l"/>
            <a:endParaRPr lang="en-IN" dirty="0"/>
          </a:p>
          <a:p>
            <a:endParaRPr lang="en-IN" dirty="0"/>
          </a:p>
          <a:p>
            <a:endParaRPr lang="en-IN" dirty="0"/>
          </a:p>
        </p:txBody>
      </p:sp>
      <p:sp>
        <p:nvSpPr>
          <p:cNvPr id="3" name="Title 2">
            <a:extLst>
              <a:ext uri="{FF2B5EF4-FFF2-40B4-BE49-F238E27FC236}">
                <a16:creationId xmlns:a16="http://schemas.microsoft.com/office/drawing/2014/main" id="{3BB5BA89-3334-93A8-D77D-21153B15215E}"/>
              </a:ext>
            </a:extLst>
          </p:cNvPr>
          <p:cNvSpPr>
            <a:spLocks noGrp="1"/>
          </p:cNvSpPr>
          <p:nvPr>
            <p:ph type="title"/>
          </p:nvPr>
        </p:nvSpPr>
        <p:spPr>
          <a:xfrm>
            <a:off x="1787986" y="67911"/>
            <a:ext cx="4809600" cy="576000"/>
          </a:xfrm>
        </p:spPr>
        <p:txBody>
          <a:bodyPr/>
          <a:lstStyle/>
          <a:p>
            <a:r>
              <a:rPr lang="en-US" dirty="0">
                <a:solidFill>
                  <a:schemeClr val="accent2">
                    <a:lumMod val="75000"/>
                  </a:schemeClr>
                </a:solidFill>
              </a:rPr>
              <a:t>Types of Modules</a:t>
            </a:r>
            <a:endParaRPr lang="en-IN" dirty="0">
              <a:solidFill>
                <a:schemeClr val="accent2">
                  <a:lumMod val="75000"/>
                </a:schemeClr>
              </a:solidFill>
            </a:endParaRPr>
          </a:p>
        </p:txBody>
      </p:sp>
    </p:spTree>
    <p:extLst>
      <p:ext uri="{BB962C8B-B14F-4D97-AF65-F5344CB8AC3E}">
        <p14:creationId xmlns:p14="http://schemas.microsoft.com/office/powerpoint/2010/main" val="3094337697"/>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768</Words>
  <Application>Microsoft Office PowerPoint</Application>
  <PresentationFormat>On-screen Show (16:9)</PresentationFormat>
  <Paragraphs>112</Paragraphs>
  <Slides>11</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Consolas</vt:lpstr>
      <vt:lpstr>Nunito</vt:lpstr>
      <vt:lpstr>Fira Sans</vt:lpstr>
      <vt:lpstr>Arial</vt:lpstr>
      <vt:lpstr>Fjalla One</vt:lpstr>
      <vt:lpstr>Courier New</vt:lpstr>
      <vt:lpstr>Barlow Semi Condensed</vt:lpstr>
      <vt:lpstr>Roboto</vt:lpstr>
      <vt:lpstr>Barlow Semi Condensed Medium</vt:lpstr>
      <vt:lpstr>Raleway</vt:lpstr>
      <vt:lpstr>Wingdings</vt:lpstr>
      <vt:lpstr>Technology Consulting by Slidesgo</vt:lpstr>
      <vt:lpstr>Python Programming</vt:lpstr>
      <vt:lpstr>Table of Contents</vt:lpstr>
      <vt:lpstr>Introduction</vt:lpstr>
      <vt:lpstr>History of Python…</vt:lpstr>
      <vt:lpstr>Functions in python…</vt:lpstr>
      <vt:lpstr>PowerPoint Presentation</vt:lpstr>
      <vt:lpstr>PowerPoint Presentation</vt:lpstr>
      <vt:lpstr>Modules</vt:lpstr>
      <vt:lpstr>Types of Modules</vt:lpstr>
      <vt:lpstr>User-Defined Modules…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kusuma priya</dc:creator>
  <cp:lastModifiedBy>kusuma priya</cp:lastModifiedBy>
  <cp:revision>2</cp:revision>
  <dcterms:modified xsi:type="dcterms:W3CDTF">2023-12-08T06:01:50Z</dcterms:modified>
</cp:coreProperties>
</file>