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65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/>
    <p:restoredTop sz="94714"/>
  </p:normalViewPr>
  <p:slideViewPr>
    <p:cSldViewPr snapToGrid="0" snapToObjects="1">
      <p:cViewPr varScale="1">
        <p:scale>
          <a:sx n="77" d="100"/>
          <a:sy n="77" d="100"/>
        </p:scale>
        <p:origin x="21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9BE1-930A-1047-A8F9-FA401390F2A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E4BAD-CB31-1A45-AC5C-0B97FA9F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0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code in an </a:t>
            </a:r>
            <a:r>
              <a:rPr lang="en-US" dirty="0" err="1"/>
              <a:t>Rmarkdown</a:t>
            </a:r>
            <a:r>
              <a:rPr lang="en-US" dirty="0"/>
              <a:t> file, click/use </a:t>
            </a:r>
            <a:r>
              <a:rPr lang="en-US" dirty="0" err="1"/>
              <a:t>knitr</a:t>
            </a:r>
            <a:r>
              <a:rPr lang="en-US" dirty="0"/>
              <a:t>, which converts the document to markdown, then </a:t>
            </a:r>
            <a:r>
              <a:rPr lang="en-US" dirty="0" err="1"/>
              <a:t>pandoc</a:t>
            </a:r>
            <a:r>
              <a:rPr lang="en-US" dirty="0"/>
              <a:t> converts it to any other document type you want (</a:t>
            </a:r>
            <a:r>
              <a:rPr lang="en-US" dirty="0" err="1"/>
              <a:t>pandoc</a:t>
            </a:r>
            <a:r>
              <a:rPr lang="en-US" dirty="0"/>
              <a:t> also includes a system for automatic citations and bibliographies!)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E4BAD-CB31-1A45-AC5C-0B97FA9FB7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1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46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0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3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4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1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5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4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9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9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5/18/22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64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rawgit.com/jpswalsh/academicons/master/css/academicons.min.cs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jpswalsh.github.io/academicon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kits/c5710c4819/use" TargetMode="External"/><Relationship Id="rId2" Type="http://schemas.openxmlformats.org/officeDocument/2006/relationships/hyperlink" Target="https://fontawesome.com/v5/search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create-your-resume-with-pagedown-package-in-r-123ca6310d5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17848541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downguide.org/getting-started/" TargetMode="External"/><Relationship Id="rId2" Type="http://schemas.openxmlformats.org/officeDocument/2006/relationships/hyperlink" Target="https://rmarkdown.rstudio.com/lesson-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ookdown.org/yihui/rmarkdown/" TargetMode="External"/><Relationship Id="rId4" Type="http://schemas.openxmlformats.org/officeDocument/2006/relationships/hyperlink" Target="https://pandoc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vmiller.com/blog/2020/09/rmarkdown-template-non-academic-resume/" TargetMode="External"/><Relationship Id="rId2" Type="http://schemas.openxmlformats.org/officeDocument/2006/relationships/hyperlink" Target="http://svmiller.com/stevetemplat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ide view of an abstract white and grey weave in sphere form side view">
            <a:extLst>
              <a:ext uri="{FF2B5EF4-FFF2-40B4-BE49-F238E27FC236}">
                <a16:creationId xmlns:a16="http://schemas.microsoft.com/office/drawing/2014/main" id="{4A24FE56-7873-F5D6-DD6C-28699A949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22" b="325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478B8E-B09A-4F54-BAF6-88125E699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2513" y="-691487"/>
            <a:ext cx="6858000" cy="824097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099" y="334926"/>
            <a:ext cx="4547155" cy="6188148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52CB6-58D7-2249-AE78-8B7F26A72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0605" y="630796"/>
            <a:ext cx="3586613" cy="3884668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Making a resume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using </a:t>
            </a:r>
            <a:r>
              <a:rPr lang="en-US" sz="4000" dirty="0" err="1">
                <a:solidFill>
                  <a:schemeClr val="tx1"/>
                </a:solidFill>
              </a:rPr>
              <a:t>RMarkdown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E2F7E-053C-DF4D-9ACA-2D755ADE0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0670" y="5206622"/>
            <a:ext cx="2967797" cy="65031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Or: mucking around and see what I can create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6"/>
            <a:ext cx="0" cy="6188148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D2391C-602E-4522-B790-1F85883AF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4991100"/>
            <a:ext cx="3471597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6047437"/>
            <a:ext cx="347159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3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A1BB6-3250-3C42-9CB7-34C9E53D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Changing gears…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8ACE83-9E93-9416-09D0-D44E9BE2C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1824" y="2484225"/>
            <a:ext cx="2688558" cy="335222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32EF63-DDE0-423F-9D9C-6CBAA65E1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100" y="1907366"/>
            <a:ext cx="6887530" cy="4132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79ABEC-94F6-DE4C-AF59-A10BBFF31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08" y="2122786"/>
            <a:ext cx="2836412" cy="3670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941BB-DD58-C347-A92B-1CB525A25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204" y="2139711"/>
            <a:ext cx="2836412" cy="367065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56CFE-C893-B742-9F6A-6E2B8200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5/18/22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02286-EA5E-8C43-9287-F7835350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F0EDA-2954-A349-A13A-B1A1BCA0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8100" y="1905000"/>
            <a:ext cx="0" cy="414007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A0639E-D696-443D-AF37-A7E892532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1905000"/>
            <a:ext cx="0" cy="414007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EC0F6B-7705-B941-A407-2A344D81AD95}"/>
              </a:ext>
            </a:extLst>
          </p:cNvPr>
          <p:cNvSpPr txBox="1"/>
          <p:nvPr/>
        </p:nvSpPr>
        <p:spPr>
          <a:xfrm>
            <a:off x="468421" y="1951880"/>
            <a:ext cx="32456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had now spent considerable time on troubleshooting, but was running out of steam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big issue is / was that I do not know </a:t>
            </a:r>
            <a:r>
              <a:rPr lang="en-US" dirty="0" err="1"/>
              <a:t>LaTex</a:t>
            </a:r>
            <a:r>
              <a:rPr lang="en-US" dirty="0"/>
              <a:t> and I was not in a place where I could spend considerable time learning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was probably also doing something wrong with using the package; but I could not figure out from the website and repo what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– different option!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4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70874" y="0"/>
            <a:ext cx="6121125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B5A37-612D-3D44-A82D-F84176E1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044" y="644892"/>
            <a:ext cx="3559429" cy="150154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Another template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76E83F-8F9A-244F-8F37-552B4FD72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72" y="388471"/>
            <a:ext cx="4740375" cy="61346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96056-5F85-EA4F-AF2E-140CE206D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044" y="2772079"/>
            <a:ext cx="3559429" cy="2980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Files -&gt; New File -&gt;  R Markdown -&gt; From Template -&gt; HTML resume (comes with the “</a:t>
            </a:r>
            <a:r>
              <a:rPr lang="en-US" dirty="0" err="1">
                <a:solidFill>
                  <a:schemeClr val="tx1"/>
                </a:solidFill>
              </a:rPr>
              <a:t>pagedown</a:t>
            </a:r>
            <a:r>
              <a:rPr lang="en-US" dirty="0">
                <a:solidFill>
                  <a:schemeClr val="tx1"/>
                </a:solidFill>
              </a:rPr>
              <a:t>” package)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71BCD-BC9E-274C-A757-297EEA6B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7054" y="6140304"/>
            <a:ext cx="4021275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5/18/22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48D3C-93D4-1A4B-BE8C-41D1C1E5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59BCE-EA52-F34C-8CE6-EAACA6F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8900" y="334928"/>
            <a:ext cx="5385355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2400300"/>
            <a:ext cx="430979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6047437"/>
            <a:ext cx="430979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82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10F6-AD3B-8048-8178-41EB3767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Customization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4B23-ADA8-1F4A-BF84-121235616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8775"/>
            <a:ext cx="9527275" cy="3643931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Involved using HTML and CSS…</a:t>
            </a:r>
          </a:p>
          <a:p>
            <a:r>
              <a:rPr lang="en-US" sz="2000" dirty="0">
                <a:solidFill>
                  <a:schemeClr val="tx1"/>
                </a:solidFill>
              </a:rPr>
              <a:t>HTML, “</a:t>
            </a:r>
            <a:r>
              <a:rPr lang="en-US" sz="2000" dirty="0" err="1">
                <a:solidFill>
                  <a:schemeClr val="tx1"/>
                </a:solidFill>
              </a:rPr>
              <a:t>HyperText</a:t>
            </a:r>
            <a:r>
              <a:rPr lang="en-US" sz="2000" dirty="0">
                <a:solidFill>
                  <a:schemeClr val="tx1"/>
                </a:solidFill>
              </a:rPr>
              <a:t> Markup Language”, makes up web pages and online application. It determines the style and structure of a document: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Headings, paragraphs, links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Sections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Images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Browsers use HTML to interpret the content of a page</a:t>
            </a:r>
          </a:p>
          <a:p>
            <a:r>
              <a:rPr lang="en-US" sz="2000" dirty="0">
                <a:solidFill>
                  <a:schemeClr val="tx1"/>
                </a:solidFill>
              </a:rPr>
              <a:t>CSS, “Cascading Style Sheets”, defines the look and layout of the content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7328F-3DF2-604C-985F-E9DDA796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D7C6E-5DC4-5149-8DFD-32375E27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7C2CF-DB0C-1A47-B92E-7A639B45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67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B4E6-90EE-4347-9110-44352419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Customization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D6F5-35AB-0343-B6BF-44F63CC4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 looked up the original html and 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 files with the resume template: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</a:rPr>
              <a:t>pagedown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inst</a:t>
            </a:r>
            <a:r>
              <a:rPr lang="en-US" sz="1800" dirty="0">
                <a:solidFill>
                  <a:schemeClr val="tx1"/>
                </a:solidFill>
              </a:rPr>
              <a:t>/resources/</a:t>
            </a:r>
            <a:r>
              <a:rPr lang="en-US" sz="1800" dirty="0" err="1">
                <a:solidFill>
                  <a:schemeClr val="tx1"/>
                </a:solidFill>
              </a:rPr>
              <a:t>css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resume.css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 err="1">
                <a:solidFill>
                  <a:schemeClr val="tx1"/>
                </a:solidFill>
              </a:rPr>
              <a:t>pagedown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inst</a:t>
            </a:r>
            <a:r>
              <a:rPr lang="en-US" sz="1800" dirty="0">
                <a:solidFill>
                  <a:schemeClr val="tx1"/>
                </a:solidFill>
              </a:rPr>
              <a:t>/resources/html/</a:t>
            </a:r>
            <a:r>
              <a:rPr lang="en-US" sz="1800" dirty="0" err="1">
                <a:solidFill>
                  <a:schemeClr val="tx1"/>
                </a:solidFill>
              </a:rPr>
              <a:t>resume.html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 created a new 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 file to customize things for my resume: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</a:rPr>
              <a:t>resume_klarenberg_additions.css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F98D4-B715-E348-AF72-48423575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A3B-59EB-874E-A74A-D2C0C2C4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78CBC-A939-5D4D-A787-86962D09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1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70874" y="0"/>
            <a:ext cx="6121125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073F0-EF57-BE4C-A4F0-3F24F5416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044" y="644892"/>
            <a:ext cx="3559429" cy="150154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 file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CC92255D-6538-4B4E-B087-7EEDB64B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5" y="519822"/>
            <a:ext cx="5343430" cy="5871901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81AAF7A-572D-390C-6182-22491EC0D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984" y="2631384"/>
            <a:ext cx="3559429" cy="298044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Used part of the original as a template (and google)</a:t>
            </a:r>
          </a:p>
          <a:p>
            <a:r>
              <a:rPr lang="en-US" sz="2000" dirty="0">
                <a:solidFill>
                  <a:schemeClr val="tx1"/>
                </a:solidFill>
              </a:rPr>
              <a:t>Edit in a text editor (I use </a:t>
            </a:r>
            <a:r>
              <a:rPr lang="en-US" sz="2000" dirty="0" err="1">
                <a:solidFill>
                  <a:schemeClr val="tx1"/>
                </a:solidFill>
              </a:rPr>
              <a:t>TextMate</a:t>
            </a:r>
            <a:r>
              <a:rPr lang="en-US" sz="2000" dirty="0">
                <a:solidFill>
                  <a:schemeClr val="tx1"/>
                </a:solidFill>
              </a:rPr>
              <a:t> or Sublime Text)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Literally just trial-and-error-ed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792B8-48CD-BE42-958B-D55202F8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7054" y="6140304"/>
            <a:ext cx="4021275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5/18/22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7A164-CBEF-B943-BB1B-11A575B0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FB949-69C9-C044-B06E-782989C4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8900" y="334928"/>
            <a:ext cx="5385355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2400300"/>
            <a:ext cx="430979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6047437"/>
            <a:ext cx="430979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30848F-3B02-6243-8832-9E631739D65F}"/>
              </a:ext>
            </a:extLst>
          </p:cNvPr>
          <p:cNvSpPr txBox="1"/>
          <p:nvPr/>
        </p:nvSpPr>
        <p:spPr>
          <a:xfrm>
            <a:off x="3781826" y="519822"/>
            <a:ext cx="20289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changed font </a:t>
            </a:r>
          </a:p>
          <a:p>
            <a:r>
              <a:rPr lang="en-US" dirty="0"/>
              <a:t>- changed header from all capitals to regular capitalized</a:t>
            </a:r>
          </a:p>
          <a:p>
            <a:r>
              <a:rPr lang="en-US" dirty="0"/>
              <a:t>- changed </a:t>
            </a:r>
            <a:r>
              <a:rPr lang="en-US" dirty="0" err="1"/>
              <a:t>url</a:t>
            </a:r>
            <a:r>
              <a:rPr lang="en-US" dirty="0"/>
              <a:t> link color to purple (for colors, just google </a:t>
            </a:r>
            <a:r>
              <a:rPr lang="en-US" dirty="0" err="1"/>
              <a:t>css</a:t>
            </a:r>
            <a:r>
              <a:rPr lang="en-US" dirty="0"/>
              <a:t> colors)</a:t>
            </a:r>
          </a:p>
          <a:p>
            <a:r>
              <a:rPr lang="en-US" dirty="0"/>
              <a:t>- Moved text under education closer together: remove data-concise = true in the </a:t>
            </a:r>
            <a:r>
              <a:rPr lang="en-US" dirty="0" err="1"/>
              <a:t>Rmarkdown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0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5D22-8040-2342-B641-C4D04B73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Added 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 file in the YAML header</a:t>
            </a: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0C9AEF-FFB7-B84D-B390-52BCAB1DA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2" y="2027806"/>
            <a:ext cx="9205708" cy="36449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D5A45-754B-D74F-952B-13C6A4A2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A064F-B437-9A44-9735-49E7D08B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A0BF7-D1EB-4C43-A06C-ECA5EA4B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B9231-AD0D-7E44-BADB-ABD5E4827304}"/>
              </a:ext>
            </a:extLst>
          </p:cNvPr>
          <p:cNvSpPr txBox="1"/>
          <p:nvPr/>
        </p:nvSpPr>
        <p:spPr>
          <a:xfrm>
            <a:off x="1919402" y="5721839"/>
            <a:ext cx="890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well as: </a:t>
            </a:r>
            <a:r>
              <a:rPr lang="en-US" dirty="0">
                <a:hlinkClick r:id="rId3"/>
              </a:rPr>
              <a:t>https://cdn.rawgit.com/jpswalsh/academicons/master/css/academicons.min.css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4821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8126-BF2A-0044-B2B2-08F6E5A3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Academic icons!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B8CB-40EB-F047-BAFD-24DA7DCFE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https://jpswalsh.github.io/academicons/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CF70-9E71-5D44-8C4D-59B6E413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DEBD-F649-134C-A4CF-7E246EFE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5627-292A-C946-A4C2-201AB14B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EC98B5E7-09C8-FB44-BF64-212C99B60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304" y="2029947"/>
            <a:ext cx="3938067" cy="385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2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41BF-E76C-DA44-BAED-AE8B8DED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DA66-144F-5247-9593-AA3E71140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983502" cy="3643931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Use </a:t>
            </a:r>
            <a:r>
              <a:rPr lang="en-US" sz="2000" dirty="0" err="1">
                <a:solidFill>
                  <a:schemeClr val="tx1"/>
                </a:solidFill>
              </a:rPr>
              <a:t>fontawesome</a:t>
            </a:r>
            <a:r>
              <a:rPr lang="en-US" sz="2000" dirty="0">
                <a:solidFill>
                  <a:schemeClr val="tx1"/>
                </a:solidFill>
              </a:rPr>
              <a:t>; </a:t>
            </a:r>
            <a:r>
              <a:rPr lang="en-US" sz="2000" dirty="0">
                <a:hlinkClick r:id="rId2"/>
              </a:rPr>
              <a:t>https://fontawesome.com/v5/search</a:t>
            </a:r>
            <a:endParaRPr lang="en-US" sz="2000" dirty="0"/>
          </a:p>
          <a:p>
            <a:r>
              <a:rPr lang="en-US" sz="2000" dirty="0">
                <a:solidFill>
                  <a:schemeClr val="tx1"/>
                </a:solidFill>
              </a:rPr>
              <a:t>I had to download (and update) this package (</a:t>
            </a:r>
            <a:r>
              <a:rPr lang="en-US" sz="2000" dirty="0">
                <a:solidFill>
                  <a:schemeClr val="tx1"/>
                </a:solidFill>
                <a:hlinkClick r:id="rId3"/>
              </a:rPr>
              <a:t>https://fontawesome.com/kits/c5710c4819/use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 got it working by moving the folders </a:t>
            </a:r>
            <a:r>
              <a:rPr lang="en-US" sz="2000" dirty="0" err="1">
                <a:solidFill>
                  <a:schemeClr val="tx1"/>
                </a:solidFill>
              </a:rPr>
              <a:t>fontawesome</a:t>
            </a:r>
            <a:r>
              <a:rPr lang="en-US" sz="2000" dirty="0">
                <a:solidFill>
                  <a:schemeClr val="tx1"/>
                </a:solidFill>
              </a:rPr>
              <a:t> and fontawesome5 to Library/Fonts (I use a Mac)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resume template in the GitHub repo has some commented out code that might work for others. This also involves an html file (“</a:t>
            </a:r>
            <a:r>
              <a:rPr lang="en-US" sz="2000" dirty="0" err="1">
                <a:solidFill>
                  <a:schemeClr val="tx1"/>
                </a:solidFill>
              </a:rPr>
              <a:t>myheader.html</a:t>
            </a:r>
            <a:r>
              <a:rPr lang="en-US" sz="2000" dirty="0">
                <a:solidFill>
                  <a:schemeClr val="tx1"/>
                </a:solidFill>
              </a:rPr>
              <a:t>”), which is also available in the repo – but is not used in the current version of the resume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19292-EFC9-C141-B031-B90CFCA2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7B060-D40A-D94B-9F8D-E32F36A1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0627D-731E-0845-8729-5E6A029A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4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F819-2BA4-D94D-A88F-EC06C091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Let’s have a look at the .</a:t>
            </a:r>
            <a:r>
              <a:rPr lang="en-US" dirty="0" err="1">
                <a:solidFill>
                  <a:schemeClr val="tx1"/>
                </a:solidFill>
              </a:rPr>
              <a:t>Rmd</a:t>
            </a:r>
            <a:r>
              <a:rPr lang="en-US" dirty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2EF6D-B73D-D24C-947B-3F454A8B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Grey bar</a:t>
            </a:r>
          </a:p>
          <a:p>
            <a:r>
              <a:rPr lang="en-US" sz="2000" dirty="0">
                <a:solidFill>
                  <a:schemeClr val="tx1"/>
                </a:solidFill>
              </a:rPr>
              <a:t>Headers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HTML to add links to webpages, and add icons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Main document (body)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25EAA-361B-4941-8143-6B557A91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47503-FA3E-8B4E-96A2-30E000C2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5388-3089-A641-B912-D4521133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48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9EA7-DDDA-8F48-AF51-ECC0EAB8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0E10-794A-874D-A325-478E27A4C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HTML: </a:t>
            </a:r>
            <a:r>
              <a:rPr lang="en-US" sz="2000" dirty="0">
                <a:hlinkClick r:id="rId2"/>
              </a:rPr>
              <a:t>https://www.w3schools.com/html/default.asp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CSS: </a:t>
            </a:r>
            <a:r>
              <a:rPr lang="en-US" sz="2000" dirty="0">
                <a:hlinkClick r:id="rId3"/>
              </a:rPr>
              <a:t>https://www.w3schools.com/css/default.asp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4"/>
              </a:rPr>
              <a:t>https://towardsdatascience.com</a:t>
            </a:r>
            <a:r>
              <a:rPr lang="en-US" sz="2000">
                <a:hlinkClick r:id="rId4"/>
              </a:rPr>
              <a:t>/create-your-resume-with-pagedown-package-in-r-123ca6310d52</a:t>
            </a:r>
            <a:r>
              <a:rPr lang="en-US" sz="2000"/>
              <a:t> 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8D676-0F41-B446-8501-FC778475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06CFA-24BE-8841-BB94-E816465E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5D6DE-EC91-1947-93B9-C40787D6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4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19BB-EE83-9A4A-BDC6-A707389B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picture containing text, book, cat&#10;&#10;Description automatically generated">
            <a:extLst>
              <a:ext uri="{FF2B5EF4-FFF2-40B4-BE49-F238E27FC236}">
                <a16:creationId xmlns:a16="http://schemas.microsoft.com/office/drawing/2014/main" id="{2E83A5DA-C86C-DF42-AA2B-1310BBBBE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919" y="485578"/>
            <a:ext cx="4547287" cy="596295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0E109-13D8-224E-8651-7A9A0744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D34C7-FE6D-2B4D-A48B-3805BC2C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9E801-DD02-A541-90F4-429F3F35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 descr="A picture containing text, dog, mammal&#10;&#10;Description automatically generated">
            <a:extLst>
              <a:ext uri="{FF2B5EF4-FFF2-40B4-BE49-F238E27FC236}">
                <a16:creationId xmlns:a16="http://schemas.microsoft.com/office/drawing/2014/main" id="{6D862AFD-7BA9-B54F-BD68-BF6725A3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810" y="545914"/>
            <a:ext cx="4547287" cy="596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5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D30E-D546-9E4C-8573-E1E7A877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picture containing text, mammal, rodent&#10;&#10;Description automatically generated">
            <a:extLst>
              <a:ext uri="{FF2B5EF4-FFF2-40B4-BE49-F238E27FC236}">
                <a16:creationId xmlns:a16="http://schemas.microsoft.com/office/drawing/2014/main" id="{6D412E1A-6364-C542-AB63-593550FD1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9673" y="545596"/>
            <a:ext cx="4264325" cy="559470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8590-F85E-7547-B4EF-5B939BEE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0185-3B9E-6A49-9FE1-7E8A217F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DE73E-8B24-D64F-B813-EA197456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3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D825-912F-E34E-87D5-652A0E39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One of my habits -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D171-5243-E041-A65B-7E6091B5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E3A98-B5F1-544F-B114-363E53EC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2EC99-FA38-0543-AC13-924EA2F2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AE761AC-97AF-E94C-9C12-3DFCAD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7" y="1974451"/>
            <a:ext cx="5418019" cy="399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1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569B-5108-2D42-87CC-92F042A6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Rmarkdown</a:t>
            </a:r>
            <a:r>
              <a:rPr lang="en-US" dirty="0">
                <a:solidFill>
                  <a:schemeClr val="tx1"/>
                </a:solidFill>
              </a:rPr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934D-5DF2-C348-B21A-573DB1D80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4166287" cy="3643931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Rmarkdown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 way to create documents that include code, outputs and regular text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hlinkClick r:id="rId3"/>
              </a:rPr>
              <a:t>https://vimeo.com/178485416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C132-F928-034F-B9CF-E10D3949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B8E15-9113-F241-89D4-14F4F5D3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A94C0-72C9-424A-934B-37D0595C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C17D0-BEC8-1F4E-9783-8E523213F7E0}"/>
              </a:ext>
            </a:extLst>
          </p:cNvPr>
          <p:cNvSpPr txBox="1"/>
          <p:nvPr/>
        </p:nvSpPr>
        <p:spPr>
          <a:xfrm>
            <a:off x="6035433" y="1859339"/>
            <a:ext cx="40406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can create static and dynamic outputs: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MS Word documents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Books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Shiny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Websites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etc</a:t>
            </a:r>
            <a:endParaRPr lang="en-US" sz="2000" dirty="0"/>
          </a:p>
          <a:p>
            <a:endParaRPr lang="en-US" dirty="0"/>
          </a:p>
        </p:txBody>
      </p:sp>
      <p:pic>
        <p:nvPicPr>
          <p:cNvPr id="9" name="Picture 8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6F143C0-1E21-8E48-B6E8-D2FBBACAC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2" y="4599474"/>
            <a:ext cx="94488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2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4D06-FADC-4047-8EE2-30F138F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D969-5AC1-054C-AFEE-F28EE0157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Install “</a:t>
            </a:r>
            <a:r>
              <a:rPr lang="en-US" sz="2000" dirty="0" err="1">
                <a:solidFill>
                  <a:schemeClr val="tx1"/>
                </a:solidFill>
              </a:rPr>
              <a:t>rmarkdown</a:t>
            </a:r>
            <a:r>
              <a:rPr lang="en-US" sz="2000" dirty="0">
                <a:solidFill>
                  <a:schemeClr val="tx1"/>
                </a:solidFill>
              </a:rPr>
              <a:t>”</a:t>
            </a:r>
          </a:p>
          <a:p>
            <a:r>
              <a:rPr lang="en-US" sz="2000" dirty="0">
                <a:solidFill>
                  <a:schemeClr val="tx1"/>
                </a:solidFill>
              </a:rPr>
              <a:t>Go to File -&gt; New File -&gt; R Markdown</a:t>
            </a:r>
          </a:p>
          <a:p>
            <a:r>
              <a:rPr lang="en-US" sz="2000" dirty="0">
                <a:solidFill>
                  <a:schemeClr val="tx1"/>
                </a:solidFill>
              </a:rPr>
              <a:t>Choose what you want to create, and the type of output</a:t>
            </a:r>
          </a:p>
          <a:p>
            <a:r>
              <a:rPr lang="en-US" sz="2000" dirty="0">
                <a:solidFill>
                  <a:schemeClr val="tx1"/>
                </a:solidFill>
              </a:rPr>
              <a:t>You will now see a template with: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 YAML header (YAML = Yet Another Markup Language)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 code surrounded by ``` (“chunks”)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Text with simple text formatting (markdown)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F3B9C-6B31-5E48-AC7F-AED488DD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C358C-BE97-A948-B34E-099677A8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3FE8E-2CDE-0543-A295-7E1438C9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6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AA9D-561D-4F41-8872-7C2B90A5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few links for 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E6BD-4721-534A-885F-F08F0326D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Rmarkdown</a:t>
            </a:r>
            <a:r>
              <a:rPr lang="en-US" sz="2000" dirty="0">
                <a:solidFill>
                  <a:schemeClr val="tx1"/>
                </a:solidFill>
              </a:rPr>
              <a:t> introduction: </a:t>
            </a:r>
            <a:r>
              <a:rPr lang="en-US" sz="2000" dirty="0">
                <a:hlinkClick r:id="rId2"/>
              </a:rPr>
              <a:t>https://rmarkdown.rstudio.com/lesson-1.html</a:t>
            </a:r>
            <a:endParaRPr lang="en-US" sz="2000" dirty="0"/>
          </a:p>
          <a:p>
            <a:r>
              <a:rPr lang="en-US" sz="2000" dirty="0">
                <a:solidFill>
                  <a:schemeClr val="tx1"/>
                </a:solidFill>
              </a:rPr>
              <a:t>markdown: </a:t>
            </a:r>
            <a:r>
              <a:rPr lang="en-US" sz="2000" dirty="0">
                <a:hlinkClick r:id="rId3"/>
              </a:rPr>
              <a:t>https://www.markdownguide.org/getting-started/</a:t>
            </a:r>
            <a:endParaRPr lang="en-US" sz="2000" dirty="0"/>
          </a:p>
          <a:p>
            <a:r>
              <a:rPr lang="en-US" sz="2000" dirty="0" err="1">
                <a:solidFill>
                  <a:schemeClr val="tx1"/>
                </a:solidFill>
              </a:rPr>
              <a:t>pandoc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hlinkClick r:id="rId4"/>
              </a:rPr>
              <a:t>https://pandoc.org/</a:t>
            </a:r>
            <a:endParaRPr lang="en-US" sz="2000" dirty="0"/>
          </a:p>
          <a:p>
            <a:r>
              <a:rPr lang="en-US" sz="2000" dirty="0">
                <a:solidFill>
                  <a:schemeClr val="tx1"/>
                </a:solidFill>
              </a:rPr>
              <a:t>“R Markdown: The Definitive Guide”: </a:t>
            </a:r>
            <a:r>
              <a:rPr lang="en-US" sz="2000" dirty="0">
                <a:hlinkClick r:id="rId5"/>
              </a:rPr>
              <a:t>https://bookdown.org/yihui/rmarkdown/</a:t>
            </a:r>
            <a:r>
              <a:rPr lang="en-US" sz="20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691E-5749-0A4B-AB2D-FD1C0604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E1CF-71E1-0244-A1D9-49D6E1C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CF323-127D-904C-9A8C-9ADA1A7B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E546-464C-4342-88BB-5EF6E58E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 I got started…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D3FC7-94AB-5F46-8DC0-0E54E68D4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 started off with googling (of course) and found Steve Miller’s templates: </a:t>
            </a:r>
            <a:r>
              <a:rPr lang="en-US" sz="2000" dirty="0">
                <a:hlinkClick r:id="rId2"/>
              </a:rPr>
              <a:t>http://svmiller.com/stevetemplates/</a:t>
            </a:r>
            <a:endParaRPr lang="en-US" sz="2000" dirty="0"/>
          </a:p>
          <a:p>
            <a:r>
              <a:rPr lang="en-US" sz="2000" dirty="0">
                <a:solidFill>
                  <a:schemeClr val="tx1"/>
                </a:solidFill>
              </a:rPr>
              <a:t>So I went ahead and installed the package, found the original code for the example, and tried to recreate the resume with some of my information </a:t>
            </a:r>
            <a:r>
              <a:rPr lang="en-US" sz="2000" dirty="0"/>
              <a:t>(</a:t>
            </a:r>
            <a:r>
              <a:rPr lang="en-US" sz="2000" dirty="0">
                <a:hlinkClick r:id="rId3"/>
              </a:rPr>
              <a:t>http://svmiller.com/blog/2020/09/rmarkdown-template-non-academic-resume/</a:t>
            </a:r>
            <a:r>
              <a:rPr lang="en-US" sz="2000" dirty="0"/>
              <a:t>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2B820-C427-4940-A920-AA180DB6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F09E-57D0-0A4F-BB42-8BAE596D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3EE7-7ED5-B04A-B1B0-37443C35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5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24E3-5006-DB48-8690-00ABA88C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 did not go well…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86BD-5DB7-CC45-8DC6-5EE5C5CD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I ran into lots of issues – mostly related to using certain fonts, using </a:t>
            </a:r>
            <a:r>
              <a:rPr lang="en-US" sz="2000" dirty="0" err="1">
                <a:solidFill>
                  <a:schemeClr val="tx1"/>
                </a:solidFill>
              </a:rPr>
              <a:t>fontawesome</a:t>
            </a:r>
            <a:r>
              <a:rPr lang="en-US" sz="2000" dirty="0">
                <a:solidFill>
                  <a:schemeClr val="tx1"/>
                </a:solidFill>
              </a:rPr>
              <a:t> and compiling the </a:t>
            </a:r>
            <a:r>
              <a:rPr lang="en-US" sz="2000" dirty="0" err="1">
                <a:solidFill>
                  <a:schemeClr val="tx1"/>
                </a:solidFill>
              </a:rPr>
              <a:t>LaTex</a:t>
            </a:r>
            <a:r>
              <a:rPr lang="en-US" sz="2000" dirty="0">
                <a:solidFill>
                  <a:schemeClr val="tx1"/>
                </a:solidFill>
              </a:rPr>
              <a:t> file.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Changed the font (after unsuccessfully trying to update a font package)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Managed to get </a:t>
            </a:r>
            <a:r>
              <a:rPr lang="en-US" sz="2000" dirty="0" err="1">
                <a:solidFill>
                  <a:schemeClr val="tx1"/>
                </a:solidFill>
              </a:rPr>
              <a:t>fontawesome</a:t>
            </a:r>
            <a:r>
              <a:rPr lang="en-US" sz="2000" dirty="0">
                <a:solidFill>
                  <a:schemeClr val="tx1"/>
                </a:solidFill>
              </a:rPr>
              <a:t> to work (we’ll get back to that)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Tried installing the recommended </a:t>
            </a:r>
            <a:r>
              <a:rPr lang="en-US" sz="2000" dirty="0" err="1">
                <a:solidFill>
                  <a:schemeClr val="tx1"/>
                </a:solidFill>
              </a:rPr>
              <a:t>LaTex</a:t>
            </a:r>
            <a:r>
              <a:rPr lang="en-US" sz="2000" dirty="0">
                <a:solidFill>
                  <a:schemeClr val="tx1"/>
                </a:solidFill>
              </a:rPr>
              <a:t> version (</a:t>
            </a:r>
            <a:r>
              <a:rPr lang="en-US" sz="2000" dirty="0" err="1">
                <a:solidFill>
                  <a:schemeClr val="tx1"/>
                </a:solidFill>
              </a:rPr>
              <a:t>XeLaTeX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Tried updating </a:t>
            </a:r>
            <a:r>
              <a:rPr lang="en-US" sz="2000" dirty="0" err="1">
                <a:solidFill>
                  <a:schemeClr val="tx1"/>
                </a:solidFill>
              </a:rPr>
              <a:t>LaTex</a:t>
            </a:r>
            <a:r>
              <a:rPr lang="en-US" sz="2000" dirty="0">
                <a:solidFill>
                  <a:schemeClr val="tx1"/>
                </a:solidFill>
              </a:rPr>
              <a:t> as per the </a:t>
            </a:r>
            <a:r>
              <a:rPr lang="en-US" sz="2000" dirty="0" err="1">
                <a:solidFill>
                  <a:schemeClr val="tx1"/>
                </a:solidFill>
              </a:rPr>
              <a:t>Rmarkdown</a:t>
            </a:r>
            <a:r>
              <a:rPr lang="en-US" sz="2000" dirty="0">
                <a:solidFill>
                  <a:schemeClr val="tx1"/>
                </a:solidFill>
              </a:rPr>
              <a:t> book (</a:t>
            </a:r>
            <a:r>
              <a:rPr lang="en-US" sz="2000" dirty="0" err="1">
                <a:solidFill>
                  <a:schemeClr val="tx1"/>
                </a:solidFill>
              </a:rPr>
              <a:t>tinytex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Despite getting an output, I kept getting errors about compiling…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3B088-2268-B644-9B8B-5A261F80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6B1D5-AF3F-1C4E-9FDD-0D1159DB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66066-59ED-9645-B676-A8AAD1F2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25719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7E2"/>
      </a:lt2>
      <a:accent1>
        <a:srgbClr val="969DC6"/>
      </a:accent1>
      <a:accent2>
        <a:srgbClr val="7FA0BA"/>
      </a:accent2>
      <a:accent3>
        <a:srgbClr val="82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928</Words>
  <Application>Microsoft Macintosh PowerPoint</Application>
  <PresentationFormat>Widescreen</PresentationFormat>
  <Paragraphs>123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Elephant</vt:lpstr>
      <vt:lpstr>Univers Condensed</vt:lpstr>
      <vt:lpstr>MemoVTI</vt:lpstr>
      <vt:lpstr>Making a resume  using RMarkdown</vt:lpstr>
      <vt:lpstr>PowerPoint Presentation</vt:lpstr>
      <vt:lpstr>PowerPoint Presentation</vt:lpstr>
      <vt:lpstr>One of my habits - notes</vt:lpstr>
      <vt:lpstr>Rmarkdown basics</vt:lpstr>
      <vt:lpstr>To get started</vt:lpstr>
      <vt:lpstr>A few links for further reading</vt:lpstr>
      <vt:lpstr>So I got started…</vt:lpstr>
      <vt:lpstr>It did not go well…</vt:lpstr>
      <vt:lpstr>Changing gears…</vt:lpstr>
      <vt:lpstr>Another template</vt:lpstr>
      <vt:lpstr>Customization</vt:lpstr>
      <vt:lpstr>Customization</vt:lpstr>
      <vt:lpstr>The css file</vt:lpstr>
      <vt:lpstr>Added css file in the YAML header</vt:lpstr>
      <vt:lpstr>Academic icons!</vt:lpstr>
      <vt:lpstr>Icons</vt:lpstr>
      <vt:lpstr>Let’s have a look at the .Rmd file</vt:lpstr>
      <vt:lpstr>More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 resume  using RMarkdown</dc:title>
  <dc:creator>Klarenberg,Geraldine</dc:creator>
  <cp:lastModifiedBy>Klarenberg,Geraldine</cp:lastModifiedBy>
  <cp:revision>1</cp:revision>
  <dcterms:created xsi:type="dcterms:W3CDTF">2022-05-18T13:49:22Z</dcterms:created>
  <dcterms:modified xsi:type="dcterms:W3CDTF">2022-05-18T15:55:32Z</dcterms:modified>
</cp:coreProperties>
</file>