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31" r:id="rId5"/>
    <p:sldId id="2439" r:id="rId6"/>
    <p:sldId id="2441" r:id="rId7"/>
    <p:sldId id="2451" r:id="rId8"/>
    <p:sldId id="2442" r:id="rId9"/>
    <p:sldId id="2444" r:id="rId10"/>
    <p:sldId id="2445" r:id="rId11"/>
    <p:sldId id="2446" r:id="rId12"/>
    <p:sldId id="2447" r:id="rId13"/>
    <p:sldId id="2448" r:id="rId14"/>
    <p:sldId id="2449" r:id="rId15"/>
    <p:sldId id="2450" r:id="rId16"/>
    <p:sldId id="2434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242" autoAdjust="0"/>
  </p:normalViewPr>
  <p:slideViewPr>
    <p:cSldViewPr snapToGrid="0" showGuides="1">
      <p:cViewPr varScale="1">
        <p:scale>
          <a:sx n="120" d="100"/>
          <a:sy n="120" d="100"/>
        </p:scale>
        <p:origin x="162" y="9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Résultat de l’étude réalisée au préalable</a:t>
            </a:r>
            <a:r>
              <a:rPr lang="fr-FR" sz="1800" baseline="0" dirty="0"/>
              <a:t> par l’équipe médicale</a:t>
            </a:r>
            <a:endParaRPr lang="fr-FR" sz="1800" dirty="0"/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Normofractionné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Feuil1!$B$2:$B$11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</c:numCache>
            </c:numRef>
          </c:cat>
          <c:val>
            <c:numRef>
              <c:f>Feuil1!$C$2:$C$11</c:f>
              <c:numCache>
                <c:formatCode>General</c:formatCode>
                <c:ptCount val="10"/>
                <c:pt idx="0">
                  <c:v>5.3</c:v>
                </c:pt>
                <c:pt idx="1">
                  <c:v>58.6</c:v>
                </c:pt>
                <c:pt idx="2">
                  <c:v>34.299999999999997</c:v>
                </c:pt>
                <c:pt idx="3">
                  <c:v>1.8</c:v>
                </c:pt>
                <c:pt idx="4">
                  <c:v>43.7</c:v>
                </c:pt>
                <c:pt idx="5">
                  <c:v>44.4</c:v>
                </c:pt>
                <c:pt idx="6">
                  <c:v>11.9</c:v>
                </c:pt>
                <c:pt idx="7">
                  <c:v>61.4</c:v>
                </c:pt>
                <c:pt idx="8">
                  <c:v>35.4</c:v>
                </c:pt>
                <c:pt idx="9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6-4970-88B4-3F6CA189F240}"/>
            </c:ext>
          </c:extLst>
        </c:ser>
        <c:ser>
          <c:idx val="1"/>
          <c:order val="1"/>
          <c:tx>
            <c:strRef>
              <c:f>Feuil1!$D$1</c:f>
              <c:strCache>
                <c:ptCount val="1"/>
                <c:pt idx="0">
                  <c:v>Hypofractionné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Feuil1!$B$2:$B$11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</c:numCache>
            </c:numRef>
          </c:cat>
          <c:val>
            <c:numRef>
              <c:f>Feuil1!$D$2:$D$11</c:f>
              <c:numCache>
                <c:formatCode>General</c:formatCode>
                <c:ptCount val="10"/>
                <c:pt idx="0">
                  <c:v>22.7</c:v>
                </c:pt>
                <c:pt idx="1">
                  <c:v>68.099999999999994</c:v>
                </c:pt>
                <c:pt idx="2">
                  <c:v>8.6999999999999993</c:v>
                </c:pt>
                <c:pt idx="3">
                  <c:v>0.4</c:v>
                </c:pt>
                <c:pt idx="4">
                  <c:v>78.099999999999994</c:v>
                </c:pt>
                <c:pt idx="5">
                  <c:v>20.399999999999999</c:v>
                </c:pt>
                <c:pt idx="6">
                  <c:v>1.4</c:v>
                </c:pt>
                <c:pt idx="7">
                  <c:v>70.599999999999994</c:v>
                </c:pt>
                <c:pt idx="8">
                  <c:v>27.7</c:v>
                </c:pt>
                <c:pt idx="9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6-4970-88B4-3F6CA189F2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27481832"/>
        <c:axId val="727482160"/>
      </c:barChart>
      <c:catAx>
        <c:axId val="727481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7482160"/>
        <c:crosses val="autoZero"/>
        <c:auto val="1"/>
        <c:lblAlgn val="ctr"/>
        <c:lblOffset val="100"/>
        <c:noMultiLvlLbl val="0"/>
      </c:catAx>
      <c:valAx>
        <c:axId val="727482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48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8982527192110336E-3"/>
          <c:y val="9.536127069603377E-2"/>
          <c:w val="0.15557847495343566"/>
          <c:h val="0.14702170181013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F8E5C7-7267-4DA6-B602-A3579518A6FF}" type="datetime1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394718-F3C7-44E1-8C45-8486E662091E}" type="datetime1">
              <a:rPr lang="fr-FR" noProof="0" smtClean="0"/>
              <a:t>12/03/2021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76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7" name="Titre 2"/>
          <p:cNvSpPr>
            <a:spLocks noGrp="1"/>
          </p:cNvSpPr>
          <p:nvPr>
            <p:ph type="title" hasCustomPrompt="1"/>
          </p:nvPr>
        </p:nvSpPr>
        <p:spPr>
          <a:xfrm>
            <a:off x="1104900" y="1985635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10" name="Ovale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Ovale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7" name="Ovale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F2C4F4-BBE2-4935-827B-115E94F0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164262-B877-468F-8FAA-4DB2FDF3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17936" y="6310312"/>
            <a:ext cx="1231785" cy="365125"/>
          </a:xfrm>
        </p:spPr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6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0" y="1036565"/>
            <a:ext cx="4514851" cy="573989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96150" y="2296952"/>
            <a:ext cx="4514851" cy="377999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0" y="1675127"/>
            <a:ext cx="4484700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4901" y="518740"/>
            <a:ext cx="4991099" cy="5924550"/>
          </a:xfrm>
        </p:spPr>
        <p:txBody>
          <a:bodyPr rtlCol="0">
            <a:normAutofit/>
          </a:bodyPr>
          <a:lstStyle>
            <a:lvl1pPr>
              <a:defRPr sz="14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noProof="0" smtClean="0">
                <a:solidFill>
                  <a:schemeClr val="bg1">
                    <a:alpha val="50000"/>
                  </a:schemeClr>
                </a:solidFill>
              </a:rPr>
              <a:pPr/>
              <a:t>‹N°›</a:t>
            </a:fld>
            <a:endParaRPr lang="fr-FR" sz="1000" noProof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08E77-5C7E-42F7-87F8-DC35B7F0D7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6B3E2-BF8E-41E8-95FC-8E65404DC7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292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66" name="Oval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947EBA-7290-4B9D-A89A-2F51BA8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05F73C-890C-41DA-B97D-6397CCBC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B2266F-9743-487A-B32A-3EB54E49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560127-A2AA-42B0-A72C-5393A2D9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F29A1-2883-4A7B-96D2-0173EB6D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A454D6-2D9B-4FCA-B3EB-F189FC4F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3EEB34-D6B8-4CC2-8D75-D4436D87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CEDBB3-CF6A-44A3-ABF4-4D79330A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1B0964-3C9B-46BA-9AD4-58D4A5911C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226EB-A9A4-489B-90CD-17C51CC7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A016FA-63BF-47C2-9E2A-6DFC8B92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22014" y="6310312"/>
            <a:ext cx="1231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kern="1200" spc="600" noProof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Bebas"/>
              </a:rPr>
              <a:t>EDCRA</a:t>
            </a:r>
            <a:endParaRPr lang="fr-FR" sz="2400" b="1" i="0" spc="600" noProof="0" dirty="0">
              <a:solidFill>
                <a:schemeClr val="accent5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Espace réservé du numéro de diapositive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noProof="0" smtClean="0"/>
              <a:pPr/>
              <a:t>‹N°›</a:t>
            </a:fld>
            <a:endParaRPr lang="fr-FR" sz="1000" noProof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CEB69BB-1E71-4C4F-A58C-31CC340D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RLadies - 11 mars 2021</a:t>
            </a:r>
          </a:p>
        </p:txBody>
      </p: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4" r:id="rId3"/>
    <p:sldLayoutId id="2147483677" r:id="rId4"/>
    <p:sldLayoutId id="2147483673" r:id="rId5"/>
    <p:sldLayoutId id="2147483674" r:id="rId6"/>
    <p:sldLayoutId id="2147483680" r:id="rId7"/>
    <p:sldLayoutId id="2147483678" r:id="rId8"/>
    <p:sldLayoutId id="2147483679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6348" y="2874703"/>
            <a:ext cx="11176552" cy="110859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EDDCRA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3524912" y="3983296"/>
            <a:ext cx="5319423" cy="853179"/>
          </a:xfrm>
        </p:spPr>
        <p:txBody>
          <a:bodyPr rtlCol="0"/>
          <a:lstStyle/>
          <a:p>
            <a:pPr rtl="0"/>
            <a:r>
              <a:rPr lang="fr-FR" sz="2400" spc="300" dirty="0"/>
              <a:t>Etude des données cliniques et dosimétriques en radiothérapie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1E6A21D5-1202-406C-AF85-E2D943DB9133}"/>
              </a:ext>
            </a:extLst>
          </p:cNvPr>
          <p:cNvSpPr txBox="1">
            <a:spLocks/>
          </p:cNvSpPr>
          <p:nvPr/>
        </p:nvSpPr>
        <p:spPr>
          <a:xfrm>
            <a:off x="850624" y="2271644"/>
            <a:ext cx="10668000" cy="8531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pc="6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THESE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C34338-A629-4529-A158-040285A25C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480107" y="4769463"/>
            <a:ext cx="1231785" cy="365125"/>
          </a:xfrm>
        </p:spPr>
        <p:txBody>
          <a:bodyPr/>
          <a:lstStyle/>
          <a:p>
            <a:pPr rtl="0"/>
            <a:r>
              <a:rPr lang="fr-FR" b="1" noProof="0" dirty="0"/>
              <a:t>MÉLANIE PIOT</a:t>
            </a: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3084BC0-50BB-4661-9F07-F4D1156D84AE}"/>
              </a:ext>
            </a:extLst>
          </p:cNvPr>
          <p:cNvSpPr txBox="1">
            <a:spLocks/>
          </p:cNvSpPr>
          <p:nvPr/>
        </p:nvSpPr>
        <p:spPr>
          <a:xfrm>
            <a:off x="596348" y="5883971"/>
            <a:ext cx="23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RLadies</a:t>
            </a:r>
            <a:r>
              <a:rPr lang="fr-FR" dirty="0"/>
              <a:t> – 11 mars 2021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7501E30-B335-4F04-A092-F8CA2AE7E07F}"/>
              </a:ext>
            </a:extLst>
          </p:cNvPr>
          <p:cNvGrpSpPr/>
          <p:nvPr/>
        </p:nvGrpSpPr>
        <p:grpSpPr>
          <a:xfrm>
            <a:off x="9318929" y="370970"/>
            <a:ext cx="1896414" cy="1114508"/>
            <a:chOff x="5115254" y="395311"/>
            <a:chExt cx="2889093" cy="169322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6F55F9B-5841-4400-B3E7-FB0BA4E7B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8676" y="748501"/>
              <a:ext cx="2222249" cy="103814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12DB12-A008-4694-89A9-61CFB5BF0B7B}"/>
                </a:ext>
              </a:extLst>
            </p:cNvPr>
            <p:cNvSpPr/>
            <p:nvPr/>
          </p:nvSpPr>
          <p:spPr>
            <a:xfrm>
              <a:off x="5115254" y="395311"/>
              <a:ext cx="2889093" cy="1693225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D47FC12-B605-4371-A9F4-EC5B84F1C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516" y="464056"/>
            <a:ext cx="2169151" cy="9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CFE70-2837-4F68-A465-544AD7F7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capacités prédictives des RB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7425E6-3962-4E41-A28B-CFAB77BA0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86E57-E1D6-4B09-96B5-87949234C8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E05EBD-BA88-4591-9640-F99337EB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21" y="1870472"/>
            <a:ext cx="2650118" cy="19300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FD156D-B6BC-4DDF-B1FF-7BEC6DDC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34" y="1857185"/>
            <a:ext cx="2650118" cy="19565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0C5BE0-FB9A-42B8-9F10-27F784120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285862"/>
            <a:ext cx="2665939" cy="19565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14B4DC-18B7-48D2-A69E-9295B1E31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875" y="4299148"/>
            <a:ext cx="2637400" cy="19565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312046A-F293-4C01-8F51-8768609DC60C}"/>
              </a:ext>
            </a:extLst>
          </p:cNvPr>
          <p:cNvSpPr txBox="1"/>
          <p:nvPr/>
        </p:nvSpPr>
        <p:spPr>
          <a:xfrm>
            <a:off x="1938845" y="1594959"/>
            <a:ext cx="10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Grade 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9E0D06-3AC8-4C78-811A-8C98FFF757A4}"/>
              </a:ext>
            </a:extLst>
          </p:cNvPr>
          <p:cNvSpPr txBox="1"/>
          <p:nvPr/>
        </p:nvSpPr>
        <p:spPr>
          <a:xfrm>
            <a:off x="4989474" y="1583582"/>
            <a:ext cx="10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Grade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F108FA-EDAF-4252-9A0E-7BFF52F68F7B}"/>
              </a:ext>
            </a:extLst>
          </p:cNvPr>
          <p:cNvSpPr txBox="1"/>
          <p:nvPr/>
        </p:nvSpPr>
        <p:spPr>
          <a:xfrm>
            <a:off x="1938845" y="4009720"/>
            <a:ext cx="947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Grade 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E66A71-9D3E-4824-8243-C20064E04120}"/>
              </a:ext>
            </a:extLst>
          </p:cNvPr>
          <p:cNvSpPr txBox="1"/>
          <p:nvPr/>
        </p:nvSpPr>
        <p:spPr>
          <a:xfrm>
            <a:off x="4989474" y="4017618"/>
            <a:ext cx="947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Grade 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4EED13-DE25-4061-BA61-13426A4A70A5}"/>
              </a:ext>
            </a:extLst>
          </p:cNvPr>
          <p:cNvSpPr txBox="1"/>
          <p:nvPr/>
        </p:nvSpPr>
        <p:spPr>
          <a:xfrm>
            <a:off x="7458074" y="1872625"/>
            <a:ext cx="4323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non causal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Effectifs déséquilibrés pour chaque dose et pour chaque grade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Echantillon trop petit / trop peu représentatif de la population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Manque de variables explicatives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Informations patient,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Dosimétrie précise,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Type de rayons,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Volume irradié,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Antécédents de traitement,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Expression des variables potentiellement non adéquate.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A8E72-7B0E-4663-8F7D-E7ED84BF0F10}"/>
              </a:ext>
            </a:extLst>
          </p:cNvPr>
          <p:cNvSpPr txBox="1"/>
          <p:nvPr/>
        </p:nvSpPr>
        <p:spPr>
          <a:xfrm>
            <a:off x="3064716" y="1242762"/>
            <a:ext cx="1924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Dermite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sz="2000" b="1" dirty="0">
                <a:solidFill>
                  <a:schemeClr val="accent1"/>
                </a:solidFill>
              </a:rPr>
              <a:t>radique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E83AF5-1907-4EB8-A1ED-B5280915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RB sont </a:t>
            </a:r>
            <a:r>
              <a:rPr lang="fr-FR" dirty="0">
                <a:solidFill>
                  <a:schemeClr val="accent1"/>
                </a:solidFill>
              </a:rPr>
              <a:t>très utiles pour </a:t>
            </a:r>
            <a:r>
              <a:rPr lang="fr-FR" u="sng" dirty="0">
                <a:solidFill>
                  <a:schemeClr val="accent1"/>
                </a:solidFill>
              </a:rPr>
              <a:t>expliquer les données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mais ne sont en revanche pas la meilleure solution pour </a:t>
            </a:r>
            <a:r>
              <a:rPr lang="fr-FR" u="sng" dirty="0"/>
              <a:t>prédire les données</a:t>
            </a:r>
          </a:p>
          <a:p>
            <a:pPr lvl="1"/>
            <a:r>
              <a:rPr lang="fr-FR" u="sng" dirty="0"/>
              <a:t>Explicatif : </a:t>
            </a:r>
            <a:r>
              <a:rPr lang="fr-FR" dirty="0"/>
              <a:t>capacité à générer de nouvelles données identiques à celles utilisées pour apprendre 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générer des données sans perte de sens médical</a:t>
            </a:r>
          </a:p>
          <a:p>
            <a:pPr lvl="1"/>
            <a:r>
              <a:rPr lang="fr-FR" u="sng" dirty="0"/>
              <a:t>Prédictif :</a:t>
            </a:r>
            <a:r>
              <a:rPr lang="fr-FR" dirty="0"/>
              <a:t> capacité à anticiper un état à partir des données à disposition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 anticiper le futur état d’un patient (ex : grade de dermite radique) avant le début de son traitement</a:t>
            </a:r>
            <a:endParaRPr lang="fr-FR" dirty="0"/>
          </a:p>
          <a:p>
            <a:endParaRPr lang="fr-FR" u="sng" dirty="0"/>
          </a:p>
          <a:p>
            <a:r>
              <a:rPr lang="fr-FR" dirty="0"/>
              <a:t>La prédiction nécessitera quoi qu’il arrive un </a:t>
            </a:r>
            <a:r>
              <a:rPr lang="fr-FR" dirty="0">
                <a:solidFill>
                  <a:schemeClr val="accent1"/>
                </a:solidFill>
              </a:rPr>
              <a:t>volume de données important.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49CC7-1FDB-4C20-A827-63A6DADB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54EF8-C8EE-43A3-A324-6AFE9C7E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41DE00-309E-4CE0-80EA-E960393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</p:spTree>
    <p:extLst>
      <p:ext uri="{BB962C8B-B14F-4D97-AF65-F5344CB8AC3E}">
        <p14:creationId xmlns:p14="http://schemas.microsoft.com/office/powerpoint/2010/main" val="96790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E83AF5-1907-4EB8-A1ED-B5280915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Enrichir le volume de données à disposition avec :</a:t>
            </a:r>
          </a:p>
          <a:p>
            <a:pPr lvl="1"/>
            <a:r>
              <a:rPr lang="fr-FR" dirty="0"/>
              <a:t>L’ajout des données dosimétriques (matrices 3D)</a:t>
            </a:r>
          </a:p>
          <a:p>
            <a:pPr lvl="1"/>
            <a:r>
              <a:rPr lang="fr-FR" dirty="0"/>
              <a:t>L’ajout de nouvelles variables</a:t>
            </a:r>
          </a:p>
          <a:p>
            <a:pPr lvl="1"/>
            <a:r>
              <a:rPr lang="fr-FR" dirty="0"/>
              <a:t>Ouverture du projet en multicentrique (dépendant de la RGPD)</a:t>
            </a:r>
          </a:p>
          <a:p>
            <a:pPr lvl="1"/>
            <a:r>
              <a:rPr lang="fr-FR" dirty="0"/>
              <a:t>Imputation des données manquantes</a:t>
            </a:r>
          </a:p>
          <a:p>
            <a:pPr lvl="1"/>
            <a:r>
              <a:rPr lang="fr-FR" dirty="0"/>
              <a:t>Utilisation de techniques d’augmentation de données (génération, </a:t>
            </a:r>
            <a:r>
              <a:rPr lang="fr-FR" dirty="0" err="1"/>
              <a:t>bootstrap</a:t>
            </a:r>
            <a:r>
              <a:rPr lang="fr-FR" dirty="0"/>
              <a:t>, …)</a:t>
            </a:r>
          </a:p>
          <a:p>
            <a:r>
              <a:rPr lang="fr-FR" dirty="0"/>
              <a:t>Développement des premiers modèles explicatifs temporels.</a:t>
            </a:r>
          </a:p>
          <a:p>
            <a:r>
              <a:rPr lang="fr-FR" dirty="0"/>
              <a:t>Développement d’un modèle de </a:t>
            </a:r>
            <a:r>
              <a:rPr lang="fr-FR" dirty="0" err="1"/>
              <a:t>Deep</a:t>
            </a:r>
            <a:r>
              <a:rPr lang="fr-FR" dirty="0"/>
              <a:t> Learning pour proposer une « </a:t>
            </a:r>
            <a:r>
              <a:rPr lang="fr-FR" dirty="0" err="1"/>
              <a:t>map</a:t>
            </a:r>
            <a:r>
              <a:rPr lang="fr-FR" dirty="0"/>
              <a:t> fonctionnelle » des organes (dépendant du volume de données dosimétriques).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49CC7-1FDB-4C20-A827-63A6DADB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 futur (en cours)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54EF8-C8EE-43A3-A324-6AFE9C7E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41DE00-309E-4CE0-80EA-E960393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</p:spTree>
    <p:extLst>
      <p:ext uri="{BB962C8B-B14F-4D97-AF65-F5344CB8AC3E}">
        <p14:creationId xmlns:p14="http://schemas.microsoft.com/office/powerpoint/2010/main" val="37521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7294" y="1661823"/>
            <a:ext cx="10668000" cy="3064397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MERCI.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3FA539-A772-496A-ABB2-C2BC4ED59A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122014" y="6310312"/>
            <a:ext cx="1231785" cy="365125"/>
          </a:xfrm>
        </p:spPr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FA3F2-F30E-4161-A442-43FBE8F8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7686"/>
            <a:ext cx="5343524" cy="573989"/>
          </a:xfrm>
        </p:spPr>
        <p:txBody>
          <a:bodyPr/>
          <a:lstStyle/>
          <a:p>
            <a:r>
              <a:rPr lang="fr-FR" sz="44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rapide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1994D6-9E2B-4F51-A03F-3357BA31A9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39051" y="2160891"/>
            <a:ext cx="4484700" cy="365125"/>
          </a:xfrm>
        </p:spPr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Ingénieure du numérique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986F845-3E0E-4FA2-9E6C-D577A4FE8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2720" y="1657541"/>
            <a:ext cx="4991099" cy="4652771"/>
          </a:xfrm>
        </p:spPr>
        <p:txBody>
          <a:bodyPr/>
          <a:lstStyle/>
          <a:p>
            <a:r>
              <a:rPr lang="fr-FR" b="1" dirty="0"/>
              <a:t>Alumni du laboratoire Learning, Data &amp; </a:t>
            </a:r>
            <a:r>
              <a:rPr lang="fr-FR" b="1" dirty="0" err="1"/>
              <a:t>Robotics</a:t>
            </a:r>
            <a:r>
              <a:rPr lang="fr-FR" b="1" dirty="0"/>
              <a:t> de l’ESIEA</a:t>
            </a:r>
          </a:p>
          <a:p>
            <a:pPr lvl="1"/>
            <a:r>
              <a:rPr lang="fr-FR" dirty="0"/>
              <a:t>Analyse jointe des mouvements et de la voix pour le contrôle d’outils informatiques</a:t>
            </a:r>
          </a:p>
          <a:p>
            <a:pPr lvl="1"/>
            <a:r>
              <a:rPr lang="fr-FR" dirty="0"/>
              <a:t>Analyse jointe des interactions verbales et non-verbales pour le e-learning collaboratif</a:t>
            </a:r>
          </a:p>
          <a:p>
            <a:pPr lvl="1"/>
            <a:r>
              <a:rPr lang="fr-FR" dirty="0"/>
              <a:t>Système d’apprentissage complémentaire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b="1" dirty="0"/>
              <a:t>La Data Science pour la prédiction d’apparition de toxicités en radiothérapie : cas du cancer du sein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Etude des données cliniques en radiothérapie : approche multicentrique et causale</a:t>
            </a:r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C5885F7-ADCD-4B67-A5A1-0E1F717374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2811083-ECFD-431A-AAAB-5C015C053C6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rtl="0"/>
            <a:r>
              <a:rPr lang="fr-FR" noProof="0">
                <a:solidFill>
                  <a:schemeClr val="accent6">
                    <a:lumMod val="60000"/>
                    <a:lumOff val="40000"/>
                  </a:schemeClr>
                </a:solidFill>
              </a:rPr>
              <a:t>MÉLANIE PIOT</a:t>
            </a:r>
            <a:endParaRPr lang="fr-FR" noProof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6FA94E-8BDD-4964-8673-A08349F0C465}"/>
              </a:ext>
            </a:extLst>
          </p:cNvPr>
          <p:cNvSpPr txBox="1"/>
          <p:nvPr/>
        </p:nvSpPr>
        <p:spPr>
          <a:xfrm>
            <a:off x="3048663" y="235348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spécialisée en Data Science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330558-FCCD-4184-B04B-AA6D4BF59004}"/>
              </a:ext>
            </a:extLst>
          </p:cNvPr>
          <p:cNvSpPr txBox="1"/>
          <p:nvPr/>
        </p:nvSpPr>
        <p:spPr>
          <a:xfrm>
            <a:off x="838201" y="1914658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3"/>
                </a:solidFill>
              </a:rPr>
              <a:t>2015-2020</a:t>
            </a:r>
            <a:endParaRPr lang="fr-FR" sz="1600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D5D90002-1A47-4DA8-A7F8-E2313FD89ECF}"/>
              </a:ext>
            </a:extLst>
          </p:cNvPr>
          <p:cNvSpPr txBox="1">
            <a:spLocks/>
          </p:cNvSpPr>
          <p:nvPr/>
        </p:nvSpPr>
        <p:spPr>
          <a:xfrm>
            <a:off x="1339051" y="3618667"/>
            <a:ext cx="4484700" cy="3651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3"/>
                </a:solidFill>
              </a:rPr>
              <a:t>Stagiaire Datascientist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356A77-D31D-4BD8-91F0-7837424D9CCE}"/>
              </a:ext>
            </a:extLst>
          </p:cNvPr>
          <p:cNvSpPr txBox="1"/>
          <p:nvPr/>
        </p:nvSpPr>
        <p:spPr>
          <a:xfrm>
            <a:off x="4389449" y="3811259"/>
            <a:ext cx="140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à l’ICANS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5BC777-A88B-444A-A466-08E12A4FA572}"/>
              </a:ext>
            </a:extLst>
          </p:cNvPr>
          <p:cNvSpPr txBox="1"/>
          <p:nvPr/>
        </p:nvSpPr>
        <p:spPr>
          <a:xfrm>
            <a:off x="838201" y="3372434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3"/>
                </a:solidFill>
              </a:rPr>
              <a:t>mars 2020 – septembre 2020</a:t>
            </a:r>
            <a:endParaRPr lang="fr-FR" sz="1600" dirty="0"/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70C563EF-F661-4FF0-9A59-8A5D3D724B63}"/>
              </a:ext>
            </a:extLst>
          </p:cNvPr>
          <p:cNvSpPr txBox="1">
            <a:spLocks/>
          </p:cNvSpPr>
          <p:nvPr/>
        </p:nvSpPr>
        <p:spPr>
          <a:xfrm>
            <a:off x="1339051" y="4809410"/>
            <a:ext cx="4934526" cy="3651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3"/>
                </a:solidFill>
              </a:rPr>
              <a:t>Doctorante à l’UT de Troyes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25A227-43DC-4F15-8D87-A9A40EF5F79D}"/>
              </a:ext>
            </a:extLst>
          </p:cNvPr>
          <p:cNvSpPr txBox="1"/>
          <p:nvPr/>
        </p:nvSpPr>
        <p:spPr>
          <a:xfrm>
            <a:off x="4360299" y="5005694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Détachée à l’ICANS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A3A40A-2882-4904-BA2D-2F6A7B6BC610}"/>
              </a:ext>
            </a:extLst>
          </p:cNvPr>
          <p:cNvSpPr txBox="1"/>
          <p:nvPr/>
        </p:nvSpPr>
        <p:spPr>
          <a:xfrm>
            <a:off x="838201" y="4563177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3"/>
                </a:solidFill>
              </a:rPr>
              <a:t>octobre 2020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070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1763" y="1599462"/>
            <a:ext cx="11109323" cy="1158427"/>
          </a:xfrm>
        </p:spPr>
        <p:txBody>
          <a:bodyPr rtlCol="0">
            <a:noAutofit/>
          </a:bodyPr>
          <a:lstStyle/>
          <a:p>
            <a:pPr rtl="0"/>
            <a:r>
              <a:rPr lang="fr-FR" sz="6000" b="1" spc="600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 réalisé lors de l’année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3FA539-A772-496A-ABB2-C2BC4ED59A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122014" y="6310312"/>
            <a:ext cx="1231785" cy="365125"/>
          </a:xfrm>
        </p:spPr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5A6089-32F7-4F03-AEE5-DD52B3D9512E}"/>
              </a:ext>
            </a:extLst>
          </p:cNvPr>
          <p:cNvSpPr txBox="1"/>
          <p:nvPr/>
        </p:nvSpPr>
        <p:spPr>
          <a:xfrm>
            <a:off x="3434967" y="3812638"/>
            <a:ext cx="151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342760-6831-4958-ADCD-892A6E719D4B}"/>
              </a:ext>
            </a:extLst>
          </p:cNvPr>
          <p:cNvSpPr txBox="1"/>
          <p:nvPr/>
        </p:nvSpPr>
        <p:spPr>
          <a:xfrm>
            <a:off x="4007458" y="4405722"/>
            <a:ext cx="706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Explorer et nettoyer les données cliniques à disposition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Proposer une modélisation de l’apparition des toxicités aigües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Préservation de l’interprétabilité médicale (pas d’effet « boite noire ») </a:t>
            </a:r>
          </a:p>
        </p:txBody>
      </p:sp>
    </p:spTree>
    <p:extLst>
      <p:ext uri="{BB962C8B-B14F-4D97-AF65-F5344CB8AC3E}">
        <p14:creationId xmlns:p14="http://schemas.microsoft.com/office/powerpoint/2010/main" val="35380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BD87A-722D-4B75-9083-5D64920B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base de données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9FC13-DA39-45F4-931A-F793DE10C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ACA7E-14D4-426D-B0C8-433CEDF084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DD10C8-6B91-47DF-8A43-72C31222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3352" y="1718262"/>
            <a:ext cx="1131936" cy="14171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74DF2A-6EB9-482E-AFE7-4303F7A0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77769"/>
            <a:ext cx="2340000" cy="169817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AC423C-38BF-4AFD-BF04-5D0B1291F643}"/>
              </a:ext>
            </a:extLst>
          </p:cNvPr>
          <p:cNvSpPr/>
          <p:nvPr/>
        </p:nvSpPr>
        <p:spPr>
          <a:xfrm>
            <a:off x="3275568" y="2118113"/>
            <a:ext cx="804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13EE763-AA25-4D20-AA31-1FB8F5C9F8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7772" y="1184850"/>
            <a:ext cx="871889" cy="87188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90D4CEB-1D67-48A8-8E0B-F1EC699B7C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172" y="1337250"/>
            <a:ext cx="871889" cy="87188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818C63C-3149-4401-914E-6DBB9BA8F1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2572" y="1489650"/>
            <a:ext cx="871889" cy="87188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13434EE-23D2-4F5B-80F9-44240FCD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972" y="1642050"/>
            <a:ext cx="871889" cy="87188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9305E92-5A6C-46F1-90BC-F120AA3C86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7372" y="1794450"/>
            <a:ext cx="871889" cy="87188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54DBA61-2213-45F4-B6AA-B2DBF8BB45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772" y="1946850"/>
            <a:ext cx="871889" cy="87188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3ACC81F-52B0-469E-9D86-C32321FB51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32172" y="2099250"/>
            <a:ext cx="871889" cy="87188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D2CB024C-8E10-4984-AEB2-B9B8EB5F76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572" y="2251650"/>
            <a:ext cx="871889" cy="87188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40F572E-1FC3-4888-AD1B-4884BEF5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6972" y="2404050"/>
            <a:ext cx="871889" cy="8718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B28CFBE-1CDB-4849-A3BA-0E9BED80C6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772" y="4089554"/>
            <a:ext cx="4884964" cy="177635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F318AFD-DBA7-4D30-BCA2-191DCE2BE44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900" y="4023400"/>
            <a:ext cx="4884965" cy="1775508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5AFD50AF-CE21-4E87-BC82-E18E5AA67519}"/>
              </a:ext>
            </a:extLst>
          </p:cNvPr>
          <p:cNvSpPr txBox="1"/>
          <p:nvPr/>
        </p:nvSpPr>
        <p:spPr>
          <a:xfrm>
            <a:off x="7973066" y="1184850"/>
            <a:ext cx="3658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21 660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Informations concernant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Le(s) diagnostic(s)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Le(s) traitements(s)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suivi des effets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planning de traitement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informations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D3D1E206-6A19-4D71-9C83-B75ACCC36FDC}"/>
              </a:ext>
            </a:extLst>
          </p:cNvPr>
          <p:cNvSpPr/>
          <p:nvPr/>
        </p:nvSpPr>
        <p:spPr>
          <a:xfrm>
            <a:off x="5501829" y="2140479"/>
            <a:ext cx="804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8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07B8A-87AC-407B-A780-6FF02C61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Bayésiens et leur fonctionnement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9A22A0-59CB-4E6A-8C27-6F13DD793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9981B-6727-4DDE-9A4B-2B561E0527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9786854-FC6B-4ED1-BE79-C737EB3F555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619625" y="2275420"/>
            <a:ext cx="312843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5D8C481-8FA9-4DB4-AFBE-0F98EE7FBBD5}"/>
              </a:ext>
            </a:extLst>
          </p:cNvPr>
          <p:cNvGrpSpPr/>
          <p:nvPr/>
        </p:nvGrpSpPr>
        <p:grpSpPr>
          <a:xfrm>
            <a:off x="723899" y="1085007"/>
            <a:ext cx="10744200" cy="577422"/>
            <a:chOff x="723899" y="1085007"/>
            <a:chExt cx="10744200" cy="577422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2013B8D-171B-4E32-93FF-0BF7D94D51CB}"/>
                </a:ext>
              </a:extLst>
            </p:cNvPr>
            <p:cNvSpPr/>
            <p:nvPr/>
          </p:nvSpPr>
          <p:spPr>
            <a:xfrm>
              <a:off x="6971285" y="1085007"/>
              <a:ext cx="516588" cy="5027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3002486-E492-4B47-A625-DDFD03A548ED}"/>
                </a:ext>
              </a:extLst>
            </p:cNvPr>
            <p:cNvSpPr txBox="1"/>
            <p:nvPr/>
          </p:nvSpPr>
          <p:spPr>
            <a:xfrm>
              <a:off x="723899" y="1139209"/>
              <a:ext cx="1074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Un réseau </a:t>
              </a:r>
              <a:r>
                <a:rPr lang="fr-FR" sz="1400" i="1" dirty="0">
                  <a:solidFill>
                    <a:srgbClr val="000000"/>
                  </a:solidFill>
                  <a:latin typeface="Roboto" panose="02000000000000000000" pitchFamily="2" charset="0"/>
                </a:rPr>
                <a:t>b</a:t>
              </a:r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ayésien (RB) est un </a:t>
              </a:r>
              <a:r>
                <a:rPr lang="fr-FR" sz="1400" b="1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modèle probabiliste</a:t>
              </a:r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 représentant des </a:t>
              </a:r>
              <a:r>
                <a:rPr lang="fr-FR" sz="1400" b="0" i="1" u="sng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variables aléatoires</a:t>
              </a:r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 et leurs relations </a:t>
              </a:r>
              <a:r>
                <a:rPr lang="fr-FR" sz="1400" b="1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via une structure </a:t>
              </a:r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(un graphe) et des </a:t>
              </a:r>
              <a:r>
                <a:rPr lang="fr-FR" sz="1400" b="1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paramètres</a:t>
              </a:r>
              <a:r>
                <a:rPr lang="fr-FR" sz="1400" b="0" i="1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</a:rPr>
                <a:t> (tables de probabilités). </a:t>
              </a:r>
              <a:endParaRPr lang="fr-FR" sz="1400" i="1" dirty="0"/>
            </a:p>
          </p:txBody>
        </p: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A1381F53-950C-4C2A-93CA-F2776C8305D8}"/>
              </a:ext>
            </a:extLst>
          </p:cNvPr>
          <p:cNvSpPr/>
          <p:nvPr/>
        </p:nvSpPr>
        <p:spPr>
          <a:xfrm>
            <a:off x="3019425" y="1881720"/>
            <a:ext cx="1600200" cy="787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</a:t>
            </a:r>
          </a:p>
          <a:p>
            <a:pPr algn="ctr"/>
            <a:r>
              <a:rPr lang="fr-FR" dirty="0"/>
              <a:t>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3E2C81-4F43-4ACF-9A05-097E248BA449}"/>
              </a:ext>
            </a:extLst>
          </p:cNvPr>
          <p:cNvSpPr/>
          <p:nvPr/>
        </p:nvSpPr>
        <p:spPr>
          <a:xfrm>
            <a:off x="7748058" y="1881720"/>
            <a:ext cx="1600200" cy="787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</a:t>
            </a:r>
          </a:p>
          <a:p>
            <a:pPr algn="ctr"/>
            <a:r>
              <a:rPr lang="fr-F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67E5696-E966-4BA2-A600-DA6A67A93F3D}"/>
                  </a:ext>
                </a:extLst>
              </p:cNvPr>
              <p:cNvSpPr txBox="1"/>
              <p:nvPr/>
            </p:nvSpPr>
            <p:spPr>
              <a:xfrm>
                <a:off x="5315108" y="1903271"/>
                <a:ext cx="17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67E5696-E966-4BA2-A600-DA6A67A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08" y="1903271"/>
                <a:ext cx="173746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62309242-0B7D-492F-A864-FB737472BEBE}"/>
              </a:ext>
            </a:extLst>
          </p:cNvPr>
          <p:cNvGrpSpPr/>
          <p:nvPr/>
        </p:nvGrpSpPr>
        <p:grpSpPr>
          <a:xfrm>
            <a:off x="1066791" y="3184725"/>
            <a:ext cx="2886078" cy="2859795"/>
            <a:chOff x="1066791" y="3184725"/>
            <a:chExt cx="2886078" cy="2859795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4F16A58-1CD8-46F3-954F-5E2B626CA914}"/>
                </a:ext>
              </a:extLst>
            </p:cNvPr>
            <p:cNvSpPr/>
            <p:nvPr/>
          </p:nvSpPr>
          <p:spPr>
            <a:xfrm>
              <a:off x="1985951" y="4660367"/>
              <a:ext cx="962026" cy="676275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F7C53C8-3912-4C19-BB67-2F5CDDE377A3}"/>
                </a:ext>
              </a:extLst>
            </p:cNvPr>
            <p:cNvSpPr/>
            <p:nvPr/>
          </p:nvSpPr>
          <p:spPr>
            <a:xfrm>
              <a:off x="2990843" y="3184725"/>
              <a:ext cx="962026" cy="676275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Y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AA0DB4-7B99-469F-96E9-A0AF2133C029}"/>
                </a:ext>
              </a:extLst>
            </p:cNvPr>
            <p:cNvSpPr/>
            <p:nvPr/>
          </p:nvSpPr>
          <p:spPr>
            <a:xfrm>
              <a:off x="1066791" y="3184726"/>
              <a:ext cx="962026" cy="676275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Z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99F2451-060A-441D-A304-B4AD7A5DB5C2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1547804" y="3861001"/>
              <a:ext cx="919160" cy="79936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008B9807-54F9-4A00-B857-4FFBA85E511D}"/>
                </a:ext>
              </a:extLst>
            </p:cNvPr>
            <p:cNvCxnSpPr>
              <a:cxnSpLocks/>
              <a:stCxn id="11" idx="0"/>
              <a:endCxn id="12" idx="4"/>
            </p:cNvCxnSpPr>
            <p:nvPr/>
          </p:nvCxnSpPr>
          <p:spPr>
            <a:xfrm flipV="1">
              <a:off x="2466964" y="3861000"/>
              <a:ext cx="1004892" cy="7993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BB53399-7816-4BB0-85A4-FB091A908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7178" y="3916707"/>
              <a:ext cx="820345" cy="7378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0B9EB01A-C515-43BB-AAE5-77ED5E958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084" y="3928385"/>
              <a:ext cx="864397" cy="73782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EFF4698-A132-4DB4-8D04-44BC48CFF393}"/>
                    </a:ext>
                  </a:extLst>
                </p:cNvPr>
                <p:cNvSpPr txBox="1"/>
                <p:nvPr/>
              </p:nvSpPr>
              <p:spPr>
                <a:xfrm>
                  <a:off x="1477879" y="5398189"/>
                  <a:ext cx="20020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b="1" dirty="0"/>
                    <a:t>Connexion en série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⫫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B7542572-FB90-4631-915A-E5ED9A62C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7879" y="5398189"/>
                  <a:ext cx="200208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432" t="-5660" r="-2128" b="-660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FA59435-707E-44CE-A2FD-3272E1EFFF04}"/>
              </a:ext>
            </a:extLst>
          </p:cNvPr>
          <p:cNvGrpSpPr/>
          <p:nvPr/>
        </p:nvGrpSpPr>
        <p:grpSpPr>
          <a:xfrm>
            <a:off x="4652961" y="3184726"/>
            <a:ext cx="2886078" cy="2856086"/>
            <a:chOff x="4652961" y="3184726"/>
            <a:chExt cx="2886078" cy="2856086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8988E1A-0237-46D1-8313-F56250BA5C6A}"/>
                </a:ext>
              </a:extLst>
            </p:cNvPr>
            <p:cNvSpPr/>
            <p:nvPr/>
          </p:nvSpPr>
          <p:spPr>
            <a:xfrm>
              <a:off x="6181726" y="5511427"/>
              <a:ext cx="438159" cy="438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3DEFD96-F198-44FC-A667-A6AB50DB30DB}"/>
                </a:ext>
              </a:extLst>
            </p:cNvPr>
            <p:cNvGrpSpPr/>
            <p:nvPr/>
          </p:nvGrpSpPr>
          <p:grpSpPr>
            <a:xfrm>
              <a:off x="4652961" y="3184726"/>
              <a:ext cx="2886078" cy="2856086"/>
              <a:chOff x="4652961" y="3184726"/>
              <a:chExt cx="2886078" cy="2856086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FB349961-2689-4859-9F10-57844DAB9AF8}"/>
                  </a:ext>
                </a:extLst>
              </p:cNvPr>
              <p:cNvSpPr/>
              <p:nvPr/>
            </p:nvSpPr>
            <p:spPr>
              <a:xfrm>
                <a:off x="5614987" y="3184726"/>
                <a:ext cx="962026" cy="6762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X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3F38A50-F06E-4960-90E6-CEF79F04B16D}"/>
                  </a:ext>
                </a:extLst>
              </p:cNvPr>
              <p:cNvSpPr/>
              <p:nvPr/>
            </p:nvSpPr>
            <p:spPr>
              <a:xfrm>
                <a:off x="6577013" y="4660368"/>
                <a:ext cx="962026" cy="6762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Y</a:t>
                </a: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A105A47-8AB0-420D-8EA7-58BF8CA2858A}"/>
                  </a:ext>
                </a:extLst>
              </p:cNvPr>
              <p:cNvSpPr/>
              <p:nvPr/>
            </p:nvSpPr>
            <p:spPr>
              <a:xfrm>
                <a:off x="4652961" y="4660368"/>
                <a:ext cx="962026" cy="6762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Z</a:t>
                </a:r>
              </a:p>
            </p:txBody>
          </p: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90DF70DD-ED16-4CEB-88C0-41DC738F71A0}"/>
                  </a:ext>
                </a:extLst>
              </p:cNvPr>
              <p:cNvCxnSpPr>
                <a:cxnSpLocks/>
                <a:stCxn id="20" idx="4"/>
                <a:endCxn id="22" idx="0"/>
              </p:cNvCxnSpPr>
              <p:nvPr/>
            </p:nvCxnSpPr>
            <p:spPr>
              <a:xfrm flipH="1">
                <a:off x="5133974" y="3861001"/>
                <a:ext cx="962026" cy="79936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F0E2227F-32D1-42F4-8626-86A3D53659B5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6096000" y="3861001"/>
                <a:ext cx="962026" cy="79936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2EEE61C-54FE-416D-B809-45586D61BF4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420" y="5394481"/>
                    <a:ext cx="226715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b="1" dirty="0"/>
                      <a:t>Connexion divergente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⫫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C64263E3-7E74-4C87-ADBB-2151FAD6C7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420" y="5394481"/>
                    <a:ext cx="2267159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51" t="-5660" r="-2151" b="-66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1F1F0EB-0AD8-47A7-88F2-1EF4110686AA}"/>
              </a:ext>
            </a:extLst>
          </p:cNvPr>
          <p:cNvGrpSpPr/>
          <p:nvPr/>
        </p:nvGrpSpPr>
        <p:grpSpPr>
          <a:xfrm>
            <a:off x="8296284" y="3184723"/>
            <a:ext cx="2820606" cy="2868945"/>
            <a:chOff x="8296284" y="3184723"/>
            <a:chExt cx="2820606" cy="2868945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BAD0111-3D2A-4872-978C-A5BDA9319B0D}"/>
                </a:ext>
              </a:extLst>
            </p:cNvPr>
            <p:cNvSpPr/>
            <p:nvPr/>
          </p:nvSpPr>
          <p:spPr>
            <a:xfrm>
              <a:off x="9201157" y="4654527"/>
              <a:ext cx="962026" cy="676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BC637BA-7E4F-4E54-AF97-E6F5F8CC53BE}"/>
                </a:ext>
              </a:extLst>
            </p:cNvPr>
            <p:cNvSpPr/>
            <p:nvPr/>
          </p:nvSpPr>
          <p:spPr>
            <a:xfrm>
              <a:off x="10154864" y="3184724"/>
              <a:ext cx="962026" cy="676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Y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BC055FA-29B3-469E-A844-AFC66412E894}"/>
                </a:ext>
              </a:extLst>
            </p:cNvPr>
            <p:cNvSpPr/>
            <p:nvPr/>
          </p:nvSpPr>
          <p:spPr>
            <a:xfrm>
              <a:off x="8296284" y="3184723"/>
              <a:ext cx="962026" cy="676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Z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6F99FD26-46ED-4E5E-8B77-FED32CD8343E}"/>
                </a:ext>
              </a:extLst>
            </p:cNvPr>
            <p:cNvCxnSpPr>
              <a:cxnSpLocks/>
              <a:stCxn id="29" idx="4"/>
              <a:endCxn id="27" idx="0"/>
            </p:cNvCxnSpPr>
            <p:nvPr/>
          </p:nvCxnSpPr>
          <p:spPr>
            <a:xfrm>
              <a:off x="8777297" y="3860998"/>
              <a:ext cx="904873" cy="79352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A3D5D46-F3FF-4C21-8442-C7B599009BBA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 flipH="1">
              <a:off x="9682170" y="3860999"/>
              <a:ext cx="953707" cy="79352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9ABAED6-C9DD-4DF2-BF66-CDFEC6611C49}"/>
                </a:ext>
              </a:extLst>
            </p:cNvPr>
            <p:cNvGrpSpPr/>
            <p:nvPr/>
          </p:nvGrpSpPr>
          <p:grpSpPr>
            <a:xfrm>
              <a:off x="8469049" y="5407337"/>
              <a:ext cx="2426242" cy="646331"/>
              <a:chOff x="8469049" y="5407337"/>
              <a:chExt cx="2426242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94183A5-14D1-4270-8CAC-C2A903389D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69049" y="5407337"/>
                    <a:ext cx="242624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b="1" dirty="0"/>
                      <a:t>Connexion convergente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⫫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7" name="ZoneTexte 86">
                    <a:extLst>
                      <a:ext uri="{FF2B5EF4-FFF2-40B4-BE49-F238E27FC236}">
                        <a16:creationId xmlns:a16="http://schemas.microsoft.com/office/drawing/2014/main" id="{6F8B2131-3D44-4339-9E06-17984FBCD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49" y="5407337"/>
                    <a:ext cx="2426242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10" t="-4717" r="-2010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479D26C-504D-4D9D-97B2-7D837C1798BC}"/>
                  </a:ext>
                </a:extLst>
              </p:cNvPr>
              <p:cNvSpPr txBox="1"/>
              <p:nvPr/>
            </p:nvSpPr>
            <p:spPr>
              <a:xfrm>
                <a:off x="9426786" y="567535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/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5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6BEA9F-F752-4362-AF8B-D3A39D0D8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146A7-85A4-4860-805A-68CFD08464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704FDD-DE63-4188-8A3D-3690E6C9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RB appliqués aux données cliniques 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BCFD1F-701B-4BBD-86BE-CF25BD121DB2}"/>
              </a:ext>
            </a:extLst>
          </p:cNvPr>
          <p:cNvSpPr txBox="1"/>
          <p:nvPr/>
        </p:nvSpPr>
        <p:spPr>
          <a:xfrm>
            <a:off x="108848" y="981114"/>
            <a:ext cx="1197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Valider les résultats obtenus par les médecins sur une cohorte de 1 820 patients pour confronter deux traitements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AEA2EE-18C3-47DF-BAFF-1A1FC06222F6}"/>
              </a:ext>
            </a:extLst>
          </p:cNvPr>
          <p:cNvSpPr txBox="1"/>
          <p:nvPr/>
        </p:nvSpPr>
        <p:spPr>
          <a:xfrm>
            <a:off x="2562447" y="1350446"/>
            <a:ext cx="8726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Etude des cancers du sein traités en 2gy/fractions et en 2.67gy/fraction (1 820 patients)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relatives au traitement et aux toxicités (grade max.)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</a:t>
            </a:r>
            <a:r>
              <a:rPr lang="fr-FR" dirty="0" err="1"/>
              <a:t>PyAgrum</a:t>
            </a:r>
            <a:r>
              <a:rPr lang="fr-FR" dirty="0"/>
              <a:t> (Python 3.7) : algorithme MIIC, score NML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7872AB-9492-4488-8217-E458F658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5" y="2375302"/>
            <a:ext cx="6728450" cy="3724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767B3D-FEFC-4DA7-A571-9F1BD123C20F}"/>
              </a:ext>
            </a:extLst>
          </p:cNvPr>
          <p:cNvSpPr txBox="1"/>
          <p:nvPr/>
        </p:nvSpPr>
        <p:spPr>
          <a:xfrm>
            <a:off x="8106127" y="2375302"/>
            <a:ext cx="375214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Influence directe de la dose sur l’apparition de dermite radique et d’hyperpigmentation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Lien entre le traitement antalgique et la douleur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Influence de la dermite radique sur la douleur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Lien entre la dermite radique et l’œdème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Fatigue du patient peu expliquée par les variables étudiées.</a:t>
            </a:r>
          </a:p>
        </p:txBody>
      </p:sp>
    </p:spTree>
    <p:extLst>
      <p:ext uri="{BB962C8B-B14F-4D97-AF65-F5344CB8AC3E}">
        <p14:creationId xmlns:p14="http://schemas.microsoft.com/office/powerpoint/2010/main" val="24534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9B5656-A459-49E3-B028-C5B389798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E9DA9-1291-44DE-A0B5-ED5AF08565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F728A6-2EB8-4301-8644-F2FA7752B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7"/>
          <a:stretch/>
        </p:blipFill>
        <p:spPr>
          <a:xfrm>
            <a:off x="7061935" y="933448"/>
            <a:ext cx="4556049" cy="54712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3DCCC1-D041-4618-9056-CFF133B7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8" y="933448"/>
            <a:ext cx="4391752" cy="5471207"/>
          </a:xfrm>
          <a:prstGeom prst="rect">
            <a:avLst/>
          </a:prstGeom>
        </p:spPr>
      </p:pic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2D6DD0AD-6AAD-4427-8177-F56B75CF7082}"/>
              </a:ext>
            </a:extLst>
          </p:cNvPr>
          <p:cNvSpPr/>
          <p:nvPr/>
        </p:nvSpPr>
        <p:spPr>
          <a:xfrm>
            <a:off x="5487924" y="318227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687BF-5C28-4563-898C-150895FEFF08}"/>
              </a:ext>
            </a:extLst>
          </p:cNvPr>
          <p:cNvSpPr txBox="1"/>
          <p:nvPr/>
        </p:nvSpPr>
        <p:spPr>
          <a:xfrm>
            <a:off x="4930040" y="1462088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Grades de dermite radique et d’hyperpigmentation inférieurs pour l’</a:t>
            </a:r>
            <a:r>
              <a:rPr lang="fr-FR" dirty="0" err="1"/>
              <a:t>hypofractionné</a:t>
            </a:r>
            <a:r>
              <a:rPr lang="fr-FR" dirty="0"/>
              <a:t> 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814154-0777-4FFC-BBD1-57100F961F25}"/>
              </a:ext>
            </a:extLst>
          </p:cNvPr>
          <p:cNvSpPr txBox="1"/>
          <p:nvPr/>
        </p:nvSpPr>
        <p:spPr>
          <a:xfrm>
            <a:off x="4781550" y="4001859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Œdème relativement inchangé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Douleur relativement inchangée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Fatigue moindre pour le </a:t>
            </a:r>
            <a:r>
              <a:rPr lang="fr-FR" dirty="0" err="1"/>
              <a:t>normofractionné</a:t>
            </a:r>
            <a:r>
              <a:rPr lang="fr-FR" dirty="0"/>
              <a:t>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55849BF-1E9E-408D-BF5B-417E57D9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RB appliqués aux données cliniques (2)</a:t>
            </a:r>
          </a:p>
        </p:txBody>
      </p:sp>
    </p:spTree>
    <p:extLst>
      <p:ext uri="{BB962C8B-B14F-4D97-AF65-F5344CB8AC3E}">
        <p14:creationId xmlns:p14="http://schemas.microsoft.com/office/powerpoint/2010/main" val="38913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3BF8A-7043-41C8-AFF4-AA1F4B29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avec les résultats de l’étude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0EE0A1-72AC-484B-98C4-3729DCC36C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3DCEC-6496-4BE9-AE42-E852A31BC6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71087D-24E8-416E-AC8F-22A6DF94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3" y="1068404"/>
            <a:ext cx="2302223" cy="25054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1A0777-510B-428E-AE28-4C3D8776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67" y="3679653"/>
            <a:ext cx="2286319" cy="2572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E30D6D27-6BB9-42B7-A715-DDEACDD27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227487"/>
              </p:ext>
            </p:extLst>
          </p:nvPr>
        </p:nvGraphicFramePr>
        <p:xfrm>
          <a:off x="3492497" y="1033462"/>
          <a:ext cx="8128001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65CA88B-01FA-4641-A21E-6833D9F05FF0}"/>
              </a:ext>
            </a:extLst>
          </p:cNvPr>
          <p:cNvCxnSpPr/>
          <p:nvPr/>
        </p:nvCxnSpPr>
        <p:spPr>
          <a:xfrm>
            <a:off x="6762750" y="1914525"/>
            <a:ext cx="0" cy="4578349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8CD50C3-D72F-4CB4-94E4-F83F601B6C00}"/>
              </a:ext>
            </a:extLst>
          </p:cNvPr>
          <p:cNvCxnSpPr/>
          <p:nvPr/>
        </p:nvCxnSpPr>
        <p:spPr>
          <a:xfrm>
            <a:off x="9134475" y="1914525"/>
            <a:ext cx="0" cy="4578349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FE80141-3AD9-4146-9BBF-E941AF09B41A}"/>
              </a:ext>
            </a:extLst>
          </p:cNvPr>
          <p:cNvSpPr txBox="1"/>
          <p:nvPr/>
        </p:nvSpPr>
        <p:spPr>
          <a:xfrm>
            <a:off x="4391026" y="5819774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Dermite radique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D49D56-291E-4B6C-AD62-4E35DE50EEEC}"/>
              </a:ext>
            </a:extLst>
          </p:cNvPr>
          <p:cNvSpPr txBox="1"/>
          <p:nvPr/>
        </p:nvSpPr>
        <p:spPr>
          <a:xfrm>
            <a:off x="6946862" y="5824537"/>
            <a:ext cx="200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Hyperpigmentation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EA980E-38E1-49E8-AF34-260DFDCBF9FA}"/>
              </a:ext>
            </a:extLst>
          </p:cNvPr>
          <p:cNvSpPr txBox="1"/>
          <p:nvPr/>
        </p:nvSpPr>
        <p:spPr>
          <a:xfrm>
            <a:off x="10033004" y="582453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Œdème </a:t>
            </a:r>
          </a:p>
        </p:txBody>
      </p:sp>
    </p:spTree>
    <p:extLst>
      <p:ext uri="{BB962C8B-B14F-4D97-AF65-F5344CB8AC3E}">
        <p14:creationId xmlns:p14="http://schemas.microsoft.com/office/powerpoint/2010/main" val="29844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8B67-FEDD-41E9-9F5F-AB79AE1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capacités explicatives des RB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C589B0-B92D-4272-8F41-2A77A0A2E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MÉLANIE PIOT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ACA08-DAAF-43B5-A0AF-87163C9FAF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RLadies - 11 mars 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958945-BEE6-4E36-9155-DB2D18ED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2" y="4339559"/>
            <a:ext cx="2731246" cy="19329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65F341-F1BF-4E38-B736-D58D01878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62" y="4339559"/>
            <a:ext cx="2876965" cy="19329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BF134-6388-4001-B610-81165C6D8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697" y="1710226"/>
            <a:ext cx="2780417" cy="19342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C78E71-252C-43DB-BBC7-980918510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257" y="4339559"/>
            <a:ext cx="2711165" cy="19329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83A28C-1791-430F-BF3F-4A81279A6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10226"/>
            <a:ext cx="3173065" cy="19329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CF900-5AB5-42FE-A37D-6EAC59704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1067" y="4339559"/>
            <a:ext cx="2764233" cy="19329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88D7A2-ACFF-4B48-A02F-38FA826FD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076" y="1120724"/>
            <a:ext cx="4491497" cy="3111965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2EB7533-06A0-4180-8F4E-CAC1AE724533}"/>
              </a:ext>
            </a:extLst>
          </p:cNvPr>
          <p:cNvCxnSpPr/>
          <p:nvPr/>
        </p:nvCxnSpPr>
        <p:spPr>
          <a:xfrm flipV="1">
            <a:off x="1819275" y="1504950"/>
            <a:ext cx="3571875" cy="230505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2E000F-7694-4B91-B35F-BA3DE9658E82}"/>
              </a:ext>
            </a:extLst>
          </p:cNvPr>
          <p:cNvCxnSpPr>
            <a:cxnSpLocks/>
          </p:cNvCxnSpPr>
          <p:nvPr/>
        </p:nvCxnSpPr>
        <p:spPr>
          <a:xfrm flipV="1">
            <a:off x="6562726" y="1952625"/>
            <a:ext cx="2236068" cy="14763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DA91EDD-59F4-4AE4-87E7-2BBFE213830F}"/>
              </a:ext>
            </a:extLst>
          </p:cNvPr>
          <p:cNvCxnSpPr>
            <a:cxnSpLocks/>
          </p:cNvCxnSpPr>
          <p:nvPr/>
        </p:nvCxnSpPr>
        <p:spPr>
          <a:xfrm flipV="1">
            <a:off x="9475149" y="4567851"/>
            <a:ext cx="2236068" cy="14763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9CF28C9-24AE-42EE-8192-41AD62C368AE}"/>
              </a:ext>
            </a:extLst>
          </p:cNvPr>
          <p:cNvCxnSpPr>
            <a:cxnSpLocks/>
          </p:cNvCxnSpPr>
          <p:nvPr/>
        </p:nvCxnSpPr>
        <p:spPr>
          <a:xfrm flipV="1">
            <a:off x="6548502" y="4567851"/>
            <a:ext cx="2236068" cy="14763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3A66302-9289-4306-A453-6B86427640F6}"/>
              </a:ext>
            </a:extLst>
          </p:cNvPr>
          <p:cNvCxnSpPr>
            <a:cxnSpLocks/>
          </p:cNvCxnSpPr>
          <p:nvPr/>
        </p:nvCxnSpPr>
        <p:spPr>
          <a:xfrm flipV="1">
            <a:off x="3757611" y="4567851"/>
            <a:ext cx="2236068" cy="14763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75857B1-AC44-49FC-93FF-8ADD4EDD1448}"/>
              </a:ext>
            </a:extLst>
          </p:cNvPr>
          <p:cNvCxnSpPr>
            <a:cxnSpLocks/>
          </p:cNvCxnSpPr>
          <p:nvPr/>
        </p:nvCxnSpPr>
        <p:spPr>
          <a:xfrm flipH="1" flipV="1">
            <a:off x="9629775" y="1952625"/>
            <a:ext cx="2247900" cy="14584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ACC300B6-0408-4A5C-B5EF-CB370B41F174}"/>
              </a:ext>
            </a:extLst>
          </p:cNvPr>
          <p:cNvSpPr/>
          <p:nvPr/>
        </p:nvSpPr>
        <p:spPr>
          <a:xfrm>
            <a:off x="1072574" y="5152620"/>
            <a:ext cx="2190750" cy="818662"/>
          </a:xfrm>
          <a:custGeom>
            <a:avLst/>
            <a:gdLst>
              <a:gd name="connsiteX0" fmla="*/ 0 w 2190750"/>
              <a:gd name="connsiteY0" fmla="*/ 781455 h 818662"/>
              <a:gd name="connsiteX1" fmla="*/ 676275 w 2190750"/>
              <a:gd name="connsiteY1" fmla="*/ 743355 h 818662"/>
              <a:gd name="connsiteX2" fmla="*/ 1590675 w 2190750"/>
              <a:gd name="connsiteY2" fmla="*/ 105180 h 818662"/>
              <a:gd name="connsiteX3" fmla="*/ 2190750 w 2190750"/>
              <a:gd name="connsiteY3" fmla="*/ 405 h 81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18662">
                <a:moveTo>
                  <a:pt x="0" y="781455"/>
                </a:moveTo>
                <a:cubicBezTo>
                  <a:pt x="205581" y="818761"/>
                  <a:pt x="411163" y="856067"/>
                  <a:pt x="676275" y="743355"/>
                </a:cubicBezTo>
                <a:cubicBezTo>
                  <a:pt x="941387" y="630643"/>
                  <a:pt x="1338263" y="229005"/>
                  <a:pt x="1590675" y="105180"/>
                </a:cubicBezTo>
                <a:cubicBezTo>
                  <a:pt x="1843087" y="-18645"/>
                  <a:pt x="2093913" y="1992"/>
                  <a:pt x="2190750" y="40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62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69_TF16411254" id="{F97F0743-2BF5-4293-8A96-C334729DE1D0}" vid="{0D54A90D-2370-4FE2-8F78-C3DB41C842C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</Template>
  <TotalTime>2682</TotalTime>
  <Words>767</Words>
  <Application>Microsoft Office PowerPoint</Application>
  <PresentationFormat>Grand écran</PresentationFormat>
  <Paragraphs>144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Roboto</vt:lpstr>
      <vt:lpstr>Wingdings</vt:lpstr>
      <vt:lpstr>Thème Office</vt:lpstr>
      <vt:lpstr>EDDCRA</vt:lpstr>
      <vt:lpstr>Présentation rapide</vt:lpstr>
      <vt:lpstr>Travail réalisé lors de l’année</vt:lpstr>
      <vt:lpstr>La base de données</vt:lpstr>
      <vt:lpstr>Les Réseaux Bayésiens et leur fonctionnement</vt:lpstr>
      <vt:lpstr>Les RB appliqués aux données cliniques (2)</vt:lpstr>
      <vt:lpstr>Les RB appliqués aux données cliniques (2)</vt:lpstr>
      <vt:lpstr>Comparaison avec les résultats de l’étude</vt:lpstr>
      <vt:lpstr>Les capacités explicatives des RB</vt:lpstr>
      <vt:lpstr>Les capacités prédictives des RB</vt:lpstr>
      <vt:lpstr>Conclusions</vt:lpstr>
      <vt:lpstr>Travail futur (en cours)</vt:lpstr>
      <vt:lpstr>MERCI.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EDCRA</dc:title>
  <dc:creator>melanie piot</dc:creator>
  <cp:lastModifiedBy>melanie piot</cp:lastModifiedBy>
  <cp:revision>54</cp:revision>
  <dcterms:created xsi:type="dcterms:W3CDTF">2020-11-30T14:13:21Z</dcterms:created>
  <dcterms:modified xsi:type="dcterms:W3CDTF">2021-03-12T08:51:40Z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