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79" r:id="rId3"/>
    <p:sldId id="257" r:id="rId4"/>
    <p:sldId id="280" r:id="rId5"/>
    <p:sldId id="259" r:id="rId6"/>
    <p:sldId id="270" r:id="rId7"/>
    <p:sldId id="263" r:id="rId8"/>
    <p:sldId id="264" r:id="rId9"/>
    <p:sldId id="281" r:id="rId10"/>
    <p:sldId id="271" r:id="rId11"/>
    <p:sldId id="289" r:id="rId12"/>
    <p:sldId id="265" r:id="rId13"/>
    <p:sldId id="288" r:id="rId14"/>
    <p:sldId id="261" r:id="rId15"/>
    <p:sldId id="283" r:id="rId16"/>
    <p:sldId id="284" r:id="rId17"/>
    <p:sldId id="262" r:id="rId18"/>
    <p:sldId id="286" r:id="rId19"/>
    <p:sldId id="272" r:id="rId20"/>
    <p:sldId id="266" r:id="rId21"/>
    <p:sldId id="268" r:id="rId22"/>
    <p:sldId id="267" r:id="rId23"/>
    <p:sldId id="273" r:id="rId24"/>
    <p:sldId id="269" r:id="rId25"/>
    <p:sldId id="274" r:id="rId26"/>
    <p:sldId id="287" r:id="rId27"/>
    <p:sldId id="275" r:id="rId28"/>
    <p:sldId id="276" r:id="rId29"/>
    <p:sldId id="277" r:id="rId30"/>
    <p:sldId id="27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549550-45D3-4AF8-B211-CAFC74262B24}" type="datetimeFigureOut">
              <a:rPr lang="en-AU" smtClean="0"/>
              <a:t>15/08/2016</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6D5846-8049-4483-8B85-F97916FEDFFD}" type="slidenum">
              <a:rPr lang="en-AU" smtClean="0"/>
              <a:t>‹#›</a:t>
            </a:fld>
            <a:endParaRPr lang="en-AU"/>
          </a:p>
        </p:txBody>
      </p:sp>
    </p:spTree>
    <p:extLst>
      <p:ext uri="{BB962C8B-B14F-4D97-AF65-F5344CB8AC3E}">
        <p14:creationId xmlns:p14="http://schemas.microsoft.com/office/powerpoint/2010/main" val="1923919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D6D5846-8049-4483-8B85-F97916FEDFFD}" type="slidenum">
              <a:rPr lang="en-AU" smtClean="0"/>
              <a:t>14</a:t>
            </a:fld>
            <a:endParaRPr lang="en-AU"/>
          </a:p>
        </p:txBody>
      </p:sp>
    </p:spTree>
    <p:extLst>
      <p:ext uri="{BB962C8B-B14F-4D97-AF65-F5344CB8AC3E}">
        <p14:creationId xmlns:p14="http://schemas.microsoft.com/office/powerpoint/2010/main" val="3047001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D6D5846-8049-4483-8B85-F97916FEDFFD}" type="slidenum">
              <a:rPr lang="en-AU" smtClean="0"/>
              <a:t>15</a:t>
            </a:fld>
            <a:endParaRPr lang="en-AU"/>
          </a:p>
        </p:txBody>
      </p:sp>
    </p:spTree>
    <p:extLst>
      <p:ext uri="{BB962C8B-B14F-4D97-AF65-F5344CB8AC3E}">
        <p14:creationId xmlns:p14="http://schemas.microsoft.com/office/powerpoint/2010/main" val="43306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D6D5846-8049-4483-8B85-F97916FEDFFD}" type="slidenum">
              <a:rPr lang="en-AU" smtClean="0"/>
              <a:t>16</a:t>
            </a:fld>
            <a:endParaRPr lang="en-AU"/>
          </a:p>
        </p:txBody>
      </p:sp>
    </p:spTree>
    <p:extLst>
      <p:ext uri="{BB962C8B-B14F-4D97-AF65-F5344CB8AC3E}">
        <p14:creationId xmlns:p14="http://schemas.microsoft.com/office/powerpoint/2010/main" val="4196216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D6D5846-8049-4483-8B85-F97916FEDFFD}" type="slidenum">
              <a:rPr lang="en-AU" smtClean="0"/>
              <a:t>22</a:t>
            </a:fld>
            <a:endParaRPr lang="en-AU"/>
          </a:p>
        </p:txBody>
      </p:sp>
    </p:spTree>
    <p:extLst>
      <p:ext uri="{BB962C8B-B14F-4D97-AF65-F5344CB8AC3E}">
        <p14:creationId xmlns:p14="http://schemas.microsoft.com/office/powerpoint/2010/main" val="3970165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38D30BF5-471E-4DCD-834A-FA0C903C300C}" type="datetimeFigureOut">
              <a:rPr lang="en-AU" smtClean="0"/>
              <a:t>15/08/2016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A049C1-51E7-4CAB-B3B6-A77913623850}" type="slidenum">
              <a:rPr lang="en-AU" smtClean="0"/>
              <a:t>‹#›</a:t>
            </a:fld>
            <a:endParaRPr lang="en-AU"/>
          </a:p>
        </p:txBody>
      </p:sp>
    </p:spTree>
    <p:extLst>
      <p:ext uri="{BB962C8B-B14F-4D97-AF65-F5344CB8AC3E}">
        <p14:creationId xmlns:p14="http://schemas.microsoft.com/office/powerpoint/2010/main" val="1146543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38D30BF5-471E-4DCD-834A-FA0C903C300C}" type="datetimeFigureOut">
              <a:rPr lang="en-AU" smtClean="0"/>
              <a:t>15/08/2016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A049C1-51E7-4CAB-B3B6-A77913623850}" type="slidenum">
              <a:rPr lang="en-AU" smtClean="0"/>
              <a:t>‹#›</a:t>
            </a:fld>
            <a:endParaRPr lang="en-AU"/>
          </a:p>
        </p:txBody>
      </p:sp>
    </p:spTree>
    <p:extLst>
      <p:ext uri="{BB962C8B-B14F-4D97-AF65-F5344CB8AC3E}">
        <p14:creationId xmlns:p14="http://schemas.microsoft.com/office/powerpoint/2010/main" val="4082278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38D30BF5-471E-4DCD-834A-FA0C903C300C}" type="datetimeFigureOut">
              <a:rPr lang="en-AU" smtClean="0"/>
              <a:t>15/08/2016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A049C1-51E7-4CAB-B3B6-A77913623850}" type="slidenum">
              <a:rPr lang="en-AU" smtClean="0"/>
              <a:t>‹#›</a:t>
            </a:fld>
            <a:endParaRPr lang="en-AU"/>
          </a:p>
        </p:txBody>
      </p:sp>
    </p:spTree>
    <p:extLst>
      <p:ext uri="{BB962C8B-B14F-4D97-AF65-F5344CB8AC3E}">
        <p14:creationId xmlns:p14="http://schemas.microsoft.com/office/powerpoint/2010/main" val="2566836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38D30BF5-471E-4DCD-834A-FA0C903C300C}" type="datetimeFigureOut">
              <a:rPr lang="en-AU" smtClean="0"/>
              <a:t>15/08/2016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A049C1-51E7-4CAB-B3B6-A77913623850}" type="slidenum">
              <a:rPr lang="en-AU" smtClean="0"/>
              <a:t>‹#›</a:t>
            </a:fld>
            <a:endParaRPr lang="en-AU"/>
          </a:p>
        </p:txBody>
      </p:sp>
    </p:spTree>
    <p:extLst>
      <p:ext uri="{BB962C8B-B14F-4D97-AF65-F5344CB8AC3E}">
        <p14:creationId xmlns:p14="http://schemas.microsoft.com/office/powerpoint/2010/main" val="2254699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D30BF5-471E-4DCD-834A-FA0C903C300C}" type="datetimeFigureOut">
              <a:rPr lang="en-AU" smtClean="0"/>
              <a:t>15/08/2016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A049C1-51E7-4CAB-B3B6-A77913623850}" type="slidenum">
              <a:rPr lang="en-AU" smtClean="0"/>
              <a:t>‹#›</a:t>
            </a:fld>
            <a:endParaRPr lang="en-AU"/>
          </a:p>
        </p:txBody>
      </p:sp>
    </p:spTree>
    <p:extLst>
      <p:ext uri="{BB962C8B-B14F-4D97-AF65-F5344CB8AC3E}">
        <p14:creationId xmlns:p14="http://schemas.microsoft.com/office/powerpoint/2010/main" val="2312253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38D30BF5-471E-4DCD-834A-FA0C903C300C}" type="datetimeFigureOut">
              <a:rPr lang="en-AU" smtClean="0"/>
              <a:t>15/08/2016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A049C1-51E7-4CAB-B3B6-A77913623850}" type="slidenum">
              <a:rPr lang="en-AU" smtClean="0"/>
              <a:t>‹#›</a:t>
            </a:fld>
            <a:endParaRPr lang="en-AU"/>
          </a:p>
        </p:txBody>
      </p:sp>
    </p:spTree>
    <p:extLst>
      <p:ext uri="{BB962C8B-B14F-4D97-AF65-F5344CB8AC3E}">
        <p14:creationId xmlns:p14="http://schemas.microsoft.com/office/powerpoint/2010/main" val="2665179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38D30BF5-471E-4DCD-834A-FA0C903C300C}" type="datetimeFigureOut">
              <a:rPr lang="en-AU" smtClean="0"/>
              <a:t>15/08/2016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CA049C1-51E7-4CAB-B3B6-A77913623850}" type="slidenum">
              <a:rPr lang="en-AU" smtClean="0"/>
              <a:t>‹#›</a:t>
            </a:fld>
            <a:endParaRPr lang="en-AU"/>
          </a:p>
        </p:txBody>
      </p:sp>
    </p:spTree>
    <p:extLst>
      <p:ext uri="{BB962C8B-B14F-4D97-AF65-F5344CB8AC3E}">
        <p14:creationId xmlns:p14="http://schemas.microsoft.com/office/powerpoint/2010/main" val="2851831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38D30BF5-471E-4DCD-834A-FA0C903C300C}" type="datetimeFigureOut">
              <a:rPr lang="en-AU" smtClean="0"/>
              <a:t>15/08/2016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CA049C1-51E7-4CAB-B3B6-A77913623850}" type="slidenum">
              <a:rPr lang="en-AU" smtClean="0"/>
              <a:t>‹#›</a:t>
            </a:fld>
            <a:endParaRPr lang="en-AU"/>
          </a:p>
        </p:txBody>
      </p:sp>
    </p:spTree>
    <p:extLst>
      <p:ext uri="{BB962C8B-B14F-4D97-AF65-F5344CB8AC3E}">
        <p14:creationId xmlns:p14="http://schemas.microsoft.com/office/powerpoint/2010/main" val="2169733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30BF5-471E-4DCD-834A-FA0C903C300C}" type="datetimeFigureOut">
              <a:rPr lang="en-AU" smtClean="0"/>
              <a:t>15/08/2016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CA049C1-51E7-4CAB-B3B6-A77913623850}" type="slidenum">
              <a:rPr lang="en-AU" smtClean="0"/>
              <a:t>‹#›</a:t>
            </a:fld>
            <a:endParaRPr lang="en-AU"/>
          </a:p>
        </p:txBody>
      </p:sp>
    </p:spTree>
    <p:extLst>
      <p:ext uri="{BB962C8B-B14F-4D97-AF65-F5344CB8AC3E}">
        <p14:creationId xmlns:p14="http://schemas.microsoft.com/office/powerpoint/2010/main" val="3734464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D30BF5-471E-4DCD-834A-FA0C903C300C}" type="datetimeFigureOut">
              <a:rPr lang="en-AU" smtClean="0"/>
              <a:t>15/08/2016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A049C1-51E7-4CAB-B3B6-A77913623850}" type="slidenum">
              <a:rPr lang="en-AU" smtClean="0"/>
              <a:t>‹#›</a:t>
            </a:fld>
            <a:endParaRPr lang="en-AU"/>
          </a:p>
        </p:txBody>
      </p:sp>
    </p:spTree>
    <p:extLst>
      <p:ext uri="{BB962C8B-B14F-4D97-AF65-F5344CB8AC3E}">
        <p14:creationId xmlns:p14="http://schemas.microsoft.com/office/powerpoint/2010/main" val="3228337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D30BF5-471E-4DCD-834A-FA0C903C300C}" type="datetimeFigureOut">
              <a:rPr lang="en-AU" smtClean="0"/>
              <a:t>15/08/2016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A049C1-51E7-4CAB-B3B6-A77913623850}" type="slidenum">
              <a:rPr lang="en-AU" smtClean="0"/>
              <a:t>‹#›</a:t>
            </a:fld>
            <a:endParaRPr lang="en-AU"/>
          </a:p>
        </p:txBody>
      </p:sp>
    </p:spTree>
    <p:extLst>
      <p:ext uri="{BB962C8B-B14F-4D97-AF65-F5344CB8AC3E}">
        <p14:creationId xmlns:p14="http://schemas.microsoft.com/office/powerpoint/2010/main" val="1355672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30BF5-471E-4DCD-834A-FA0C903C300C}" type="datetimeFigureOut">
              <a:rPr lang="en-AU" smtClean="0"/>
              <a:t>15/08/2016</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A049C1-51E7-4CAB-B3B6-A77913623850}" type="slidenum">
              <a:rPr lang="en-AU" smtClean="0"/>
              <a:t>‹#›</a:t>
            </a:fld>
            <a:endParaRPr lang="en-AU"/>
          </a:p>
        </p:txBody>
      </p:sp>
    </p:spTree>
    <p:extLst>
      <p:ext uri="{BB962C8B-B14F-4D97-AF65-F5344CB8AC3E}">
        <p14:creationId xmlns:p14="http://schemas.microsoft.com/office/powerpoint/2010/main" val="1163015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8" Type="http://schemas.openxmlformats.org/officeDocument/2006/relationships/hyperlink" Target="http://rstudio.github.io/DT/" TargetMode="External"/><Relationship Id="rId13" Type="http://schemas.openxmlformats.org/officeDocument/2006/relationships/image" Target="../media/image19.png"/><Relationship Id="rId3" Type="http://schemas.openxmlformats.org/officeDocument/2006/relationships/hyperlink" Target="http://rstudio.github.io/leaflet/" TargetMode="External"/><Relationship Id="rId7" Type="http://schemas.openxmlformats.org/officeDocument/2006/relationships/hyperlink" Target="https://github.com/rstudio/d3heatmap" TargetMode="External"/><Relationship Id="rId12"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christophergandrud.github.io/networkD3/" TargetMode="External"/><Relationship Id="rId11" Type="http://schemas.openxmlformats.org/officeDocument/2006/relationships/image" Target="../media/image17.png"/><Relationship Id="rId5" Type="http://schemas.openxmlformats.org/officeDocument/2006/relationships/hyperlink" Target="https://plot.ly/r/" TargetMode="External"/><Relationship Id="rId10" Type="http://schemas.openxmlformats.org/officeDocument/2006/relationships/image" Target="../media/image16.png"/><Relationship Id="rId4" Type="http://schemas.openxmlformats.org/officeDocument/2006/relationships/hyperlink" Target="http://rstudio.github.io/dygraphs" TargetMode="External"/><Relationship Id="rId9" Type="http://schemas.openxmlformats.org/officeDocument/2006/relationships/hyperlink" Target="https://github.com/jrowen/rhandsontabl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rmarkdown.rstudio.com/flexdashboard/" TargetMode="External"/><Relationship Id="rId2" Type="http://schemas.openxmlformats.org/officeDocument/2006/relationships/hyperlink" Target="mailto:kaushiklakshman@gmail.com" TargetMode="External"/><Relationship Id="rId1" Type="http://schemas.openxmlformats.org/officeDocument/2006/relationships/slideLayout" Target="../slideLayouts/slideLayout3.xml"/><Relationship Id="rId4" Type="http://schemas.openxmlformats.org/officeDocument/2006/relationships/hyperlink" Target="https://github.com/kaushiklakshman/melbURN-flexdashboar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err="1"/>
              <a:t>flexdashboard</a:t>
            </a:r>
            <a:endParaRPr lang="en-AU" dirty="0"/>
          </a:p>
        </p:txBody>
      </p:sp>
      <p:sp>
        <p:nvSpPr>
          <p:cNvPr id="3" name="Subtitle 2"/>
          <p:cNvSpPr>
            <a:spLocks noGrp="1"/>
          </p:cNvSpPr>
          <p:nvPr>
            <p:ph type="subTitle" idx="1"/>
          </p:nvPr>
        </p:nvSpPr>
        <p:spPr/>
        <p:txBody>
          <a:bodyPr>
            <a:normAutofit/>
          </a:bodyPr>
          <a:lstStyle/>
          <a:p>
            <a:r>
              <a:rPr lang="en-AU" dirty="0"/>
              <a:t>Easy interactive dashboards for R</a:t>
            </a:r>
            <a:br>
              <a:rPr lang="en-AU" dirty="0"/>
            </a:br>
            <a:br>
              <a:rPr lang="en-AU" dirty="0"/>
            </a:br>
            <a:br>
              <a:rPr lang="en-AU" dirty="0"/>
            </a:br>
            <a:r>
              <a:rPr lang="en-AU" dirty="0"/>
              <a:t>Kaushik Lakshman</a:t>
            </a:r>
          </a:p>
          <a:p>
            <a:endParaRPr lang="en-AU" dirty="0"/>
          </a:p>
          <a:p>
            <a:endParaRPr lang="en-AU" dirty="0"/>
          </a:p>
        </p:txBody>
      </p:sp>
    </p:spTree>
    <p:extLst>
      <p:ext uri="{BB962C8B-B14F-4D97-AF65-F5344CB8AC3E}">
        <p14:creationId xmlns:p14="http://schemas.microsoft.com/office/powerpoint/2010/main" val="4268668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Layouts</a:t>
            </a:r>
          </a:p>
        </p:txBody>
      </p:sp>
      <p:sp>
        <p:nvSpPr>
          <p:cNvPr id="5" name="Text Placeholder 4"/>
          <p:cNvSpPr>
            <a:spLocks noGrp="1"/>
          </p:cNvSpPr>
          <p:nvPr>
            <p:ph type="body" idx="1"/>
          </p:nvPr>
        </p:nvSpPr>
        <p:spPr/>
        <p:txBody>
          <a:bodyPr/>
          <a:lstStyle/>
          <a:p>
            <a:r>
              <a:rPr lang="en-AU" dirty="0"/>
              <a:t>What are the different layouts available? </a:t>
            </a:r>
          </a:p>
          <a:p>
            <a:r>
              <a:rPr lang="en-AU" dirty="0"/>
              <a:t>Whare are the reasons for using them and why? </a:t>
            </a:r>
          </a:p>
          <a:p>
            <a:r>
              <a:rPr lang="en-AU" dirty="0"/>
              <a:t>Syntax and usage of layouts</a:t>
            </a:r>
          </a:p>
        </p:txBody>
      </p:sp>
    </p:spTree>
    <p:extLst>
      <p:ext uri="{BB962C8B-B14F-4D97-AF65-F5344CB8AC3E}">
        <p14:creationId xmlns:p14="http://schemas.microsoft.com/office/powerpoint/2010/main" val="3986840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Introduction to </a:t>
            </a:r>
            <a:r>
              <a:rPr lang="en-AU" dirty="0" err="1"/>
              <a:t>Betfair</a:t>
            </a:r>
            <a:endParaRPr lang="en-AU" dirty="0"/>
          </a:p>
        </p:txBody>
      </p:sp>
      <p:sp>
        <p:nvSpPr>
          <p:cNvPr id="3" name="Content Placeholder 2"/>
          <p:cNvSpPr>
            <a:spLocks noGrp="1"/>
          </p:cNvSpPr>
          <p:nvPr>
            <p:ph idx="1"/>
          </p:nvPr>
        </p:nvSpPr>
        <p:spPr>
          <a:xfrm>
            <a:off x="674077" y="1803322"/>
            <a:ext cx="5421923" cy="5032376"/>
          </a:xfrm>
        </p:spPr>
        <p:txBody>
          <a:bodyPr>
            <a:normAutofit fontScale="92500" lnSpcReduction="20000"/>
          </a:bodyPr>
          <a:lstStyle/>
          <a:p>
            <a:r>
              <a:rPr lang="en-AU" sz="1900" dirty="0"/>
              <a:t>What’s </a:t>
            </a:r>
            <a:r>
              <a:rPr lang="en-AU" sz="1900" dirty="0" err="1"/>
              <a:t>Betfair</a:t>
            </a:r>
            <a:r>
              <a:rPr lang="en-AU" sz="1900" dirty="0"/>
              <a:t>? </a:t>
            </a:r>
          </a:p>
          <a:p>
            <a:pPr lvl="1"/>
            <a:r>
              <a:rPr lang="en-AU" sz="1700" dirty="0"/>
              <a:t>World’s largest betting exchange</a:t>
            </a:r>
          </a:p>
          <a:p>
            <a:pPr lvl="1"/>
            <a:r>
              <a:rPr lang="en-AU" sz="1700" dirty="0"/>
              <a:t>You don’t bet against the house – but against other users of the platform</a:t>
            </a:r>
          </a:p>
          <a:p>
            <a:pPr lvl="1"/>
            <a:r>
              <a:rPr lang="en-AU" sz="1700" dirty="0"/>
              <a:t>Absolutely fascinating data sets – which we will see a bit of in this presentation </a:t>
            </a:r>
          </a:p>
          <a:p>
            <a:pPr lvl="1"/>
            <a:endParaRPr lang="en-AU" sz="1600" dirty="0"/>
          </a:p>
          <a:p>
            <a:r>
              <a:rPr lang="en-AU" sz="1900" dirty="0"/>
              <a:t>Terms and definitions</a:t>
            </a:r>
          </a:p>
          <a:p>
            <a:pPr lvl="1"/>
            <a:r>
              <a:rPr lang="en-AU" sz="1700" b="1" dirty="0"/>
              <a:t>Back Bet </a:t>
            </a:r>
            <a:r>
              <a:rPr lang="en-AU" sz="1700" dirty="0"/>
              <a:t>– Betting for an outcome (I back Hawthorn to win the 2016 AFL)</a:t>
            </a:r>
          </a:p>
          <a:p>
            <a:pPr lvl="1"/>
            <a:r>
              <a:rPr lang="en-AU" sz="1700" b="1" dirty="0"/>
              <a:t>Lay Bet </a:t>
            </a:r>
            <a:r>
              <a:rPr lang="en-AU" sz="1700" dirty="0"/>
              <a:t>– Betting against an outcome (I lay Hawthorn or I bet against Hawthorn to win the 2016 AFL)</a:t>
            </a:r>
          </a:p>
          <a:p>
            <a:pPr lvl="1"/>
            <a:r>
              <a:rPr lang="en-AU" sz="1700" b="1" dirty="0"/>
              <a:t>Odds</a:t>
            </a:r>
            <a:r>
              <a:rPr lang="en-AU" sz="1700" dirty="0"/>
              <a:t> – Ratio of payout amount to original stake (If I bet $10 on Hawthorn at odds 4.5, I receive $45 when they win the 2016  AFL)</a:t>
            </a:r>
          </a:p>
          <a:p>
            <a:pPr lvl="1"/>
            <a:r>
              <a:rPr lang="en-AU" sz="1700" b="1" dirty="0"/>
              <a:t>Implied Probability </a:t>
            </a:r>
            <a:r>
              <a:rPr lang="en-AU" sz="1700" dirty="0"/>
              <a:t>– Likelihood of an event occurring (If the odds of Hawthorn winning is 4.5, the probability of the outcome is 1/4.5 = 0.22)</a:t>
            </a:r>
          </a:p>
          <a:p>
            <a:pPr lvl="1"/>
            <a:r>
              <a:rPr lang="en-AU" sz="1700" b="1" dirty="0"/>
              <a:t>Turnover/Matched Volume </a:t>
            </a:r>
            <a:r>
              <a:rPr lang="en-AU" sz="1700" dirty="0"/>
              <a:t>– Total amount of money staked in a market (The AFL market has ~$1m matched volume)</a:t>
            </a:r>
          </a:p>
          <a:p>
            <a:pPr lvl="1"/>
            <a:r>
              <a:rPr lang="en-AU" sz="1700" b="1" dirty="0" err="1"/>
              <a:t>Overround</a:t>
            </a:r>
            <a:r>
              <a:rPr lang="en-AU" sz="1700" dirty="0"/>
              <a:t> – Sum of all implied probabilities in a given market (Margin or Inefficiency of a market is how much this number is over 100%)</a:t>
            </a:r>
          </a:p>
          <a:p>
            <a:pPr lvl="1"/>
            <a:endParaRPr lang="en-AU" sz="1600" dirty="0"/>
          </a:p>
        </p:txBody>
      </p:sp>
      <p:pic>
        <p:nvPicPr>
          <p:cNvPr id="4" name="Picture 3"/>
          <p:cNvPicPr>
            <a:picLocks noChangeAspect="1"/>
          </p:cNvPicPr>
          <p:nvPr/>
        </p:nvPicPr>
        <p:blipFill>
          <a:blip r:embed="rId2"/>
          <a:stretch>
            <a:fillRect/>
          </a:stretch>
        </p:blipFill>
        <p:spPr>
          <a:xfrm>
            <a:off x="7988561" y="572265"/>
            <a:ext cx="2047535" cy="771525"/>
          </a:xfrm>
          <a:prstGeom prst="rect">
            <a:avLst/>
          </a:prstGeom>
        </p:spPr>
      </p:pic>
      <p:pic>
        <p:nvPicPr>
          <p:cNvPr id="5" name="Picture 4"/>
          <p:cNvPicPr>
            <a:picLocks noChangeAspect="1"/>
          </p:cNvPicPr>
          <p:nvPr/>
        </p:nvPicPr>
        <p:blipFill>
          <a:blip r:embed="rId3"/>
          <a:stretch>
            <a:fillRect/>
          </a:stretch>
        </p:blipFill>
        <p:spPr>
          <a:xfrm>
            <a:off x="6421760" y="1596231"/>
            <a:ext cx="5705475" cy="4810125"/>
          </a:xfrm>
          <a:prstGeom prst="rect">
            <a:avLst/>
          </a:prstGeom>
        </p:spPr>
      </p:pic>
    </p:spTree>
    <p:extLst>
      <p:ext uri="{BB962C8B-B14F-4D97-AF65-F5344CB8AC3E}">
        <p14:creationId xmlns:p14="http://schemas.microsoft.com/office/powerpoint/2010/main" val="2722889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Layouts – The </a:t>
            </a:r>
            <a:r>
              <a:rPr lang="en-AU" dirty="0" err="1"/>
              <a:t>Brexit</a:t>
            </a:r>
            <a:r>
              <a:rPr lang="en-AU" dirty="0"/>
              <a:t> Dashboard</a:t>
            </a:r>
          </a:p>
        </p:txBody>
      </p:sp>
      <p:sp>
        <p:nvSpPr>
          <p:cNvPr id="3" name="Content Placeholder 2"/>
          <p:cNvSpPr>
            <a:spLocks noGrp="1"/>
          </p:cNvSpPr>
          <p:nvPr>
            <p:ph idx="1"/>
          </p:nvPr>
        </p:nvSpPr>
        <p:spPr>
          <a:xfrm>
            <a:off x="838200" y="1825625"/>
            <a:ext cx="10357624" cy="4351338"/>
          </a:xfrm>
        </p:spPr>
        <p:txBody>
          <a:bodyPr>
            <a:normAutofit/>
          </a:bodyPr>
          <a:lstStyle/>
          <a:p>
            <a:r>
              <a:rPr lang="en-AU" sz="1800" dirty="0"/>
              <a:t>What is </a:t>
            </a:r>
            <a:r>
              <a:rPr lang="en-AU" sz="1800" dirty="0" err="1"/>
              <a:t>Brexit</a:t>
            </a:r>
            <a:r>
              <a:rPr lang="en-AU" sz="1800" dirty="0"/>
              <a:t>? - </a:t>
            </a:r>
            <a:r>
              <a:rPr lang="en-US" sz="1800" dirty="0"/>
              <a:t>The United Kingdom European Union membership referendum, known within the United Kingdom as the EU referendum and the </a:t>
            </a:r>
            <a:r>
              <a:rPr lang="en-US" sz="1800" dirty="0" err="1"/>
              <a:t>Brexit</a:t>
            </a:r>
            <a:r>
              <a:rPr lang="en-US" sz="1800" dirty="0"/>
              <a:t> referendum, was a non-binding referendum that took place on Thursday 23 June 2016 in the UK and Gibraltar to gauge support for the country's continued membership in the European Union. The referendum resulted in an overall vote to leave the EU, by 51.9%</a:t>
            </a:r>
          </a:p>
          <a:p>
            <a:endParaRPr lang="en-US" sz="1600" dirty="0"/>
          </a:p>
          <a:p>
            <a:endParaRPr lang="en-US" sz="1600" dirty="0"/>
          </a:p>
          <a:p>
            <a:r>
              <a:rPr lang="en-US" sz="1800" dirty="0"/>
              <a:t>Multiple ways to follow the event, its reactions, implications etc. One such way to do so – </a:t>
            </a:r>
            <a:r>
              <a:rPr lang="en-US" sz="1800" dirty="0" err="1"/>
              <a:t>Brexit</a:t>
            </a:r>
            <a:r>
              <a:rPr lang="en-US" sz="1800" dirty="0"/>
              <a:t> </a:t>
            </a:r>
            <a:r>
              <a:rPr lang="en-US" sz="1800" dirty="0" err="1"/>
              <a:t>Betfair</a:t>
            </a:r>
            <a:r>
              <a:rPr lang="en-US" sz="1800" dirty="0"/>
              <a:t> Market</a:t>
            </a:r>
          </a:p>
          <a:p>
            <a:pPr lvl="1"/>
            <a:r>
              <a:rPr lang="en-US" sz="1800" dirty="0" err="1"/>
              <a:t>Brexit</a:t>
            </a:r>
            <a:r>
              <a:rPr lang="en-US" sz="1800" dirty="0"/>
              <a:t> Market was </a:t>
            </a:r>
            <a:r>
              <a:rPr lang="en-US" sz="1800" dirty="0" err="1"/>
              <a:t>Betfair’s</a:t>
            </a:r>
            <a:r>
              <a:rPr lang="en-US" sz="1800" dirty="0"/>
              <a:t> largest ever market in terms of money traded (~ A$200m)</a:t>
            </a:r>
          </a:p>
          <a:p>
            <a:pPr lvl="1"/>
            <a:r>
              <a:rPr lang="en-US" sz="1800" dirty="0"/>
              <a:t>Odds and weight of money reflect public opinion (Odds = 1/Probability) as well as other proxies – Stock market; news reports; tweets; currency rates etc. </a:t>
            </a:r>
          </a:p>
          <a:p>
            <a:pPr lvl="1"/>
            <a:endParaRPr lang="en-US" sz="1600" dirty="0"/>
          </a:p>
          <a:p>
            <a:endParaRPr lang="en-US" sz="1600" dirty="0"/>
          </a:p>
          <a:p>
            <a:endParaRPr lang="en-AU" sz="1600" dirty="0"/>
          </a:p>
        </p:txBody>
      </p:sp>
    </p:spTree>
    <p:extLst>
      <p:ext uri="{BB962C8B-B14F-4D97-AF65-F5344CB8AC3E}">
        <p14:creationId xmlns:p14="http://schemas.microsoft.com/office/powerpoint/2010/main" val="1563625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Layouts – The </a:t>
            </a:r>
            <a:r>
              <a:rPr lang="en-AU" dirty="0" err="1"/>
              <a:t>Brexit</a:t>
            </a:r>
            <a:r>
              <a:rPr lang="en-AU" dirty="0"/>
              <a:t> Dashboard</a:t>
            </a:r>
          </a:p>
        </p:txBody>
      </p:sp>
      <p:sp>
        <p:nvSpPr>
          <p:cNvPr id="3" name="Content Placeholder 2"/>
          <p:cNvSpPr>
            <a:spLocks noGrp="1"/>
          </p:cNvSpPr>
          <p:nvPr>
            <p:ph idx="1"/>
          </p:nvPr>
        </p:nvSpPr>
        <p:spPr>
          <a:xfrm>
            <a:off x="838200" y="1825625"/>
            <a:ext cx="10357624" cy="4351338"/>
          </a:xfrm>
        </p:spPr>
        <p:txBody>
          <a:bodyPr>
            <a:normAutofit/>
          </a:bodyPr>
          <a:lstStyle/>
          <a:p>
            <a:r>
              <a:rPr lang="en-US" sz="1800" dirty="0"/>
              <a:t>Story 1 – Odds of Vote Leave vs Vote Remain prior to the day of the vote</a:t>
            </a:r>
          </a:p>
          <a:p>
            <a:pPr lvl="1"/>
            <a:r>
              <a:rPr lang="en-US" sz="1600" dirty="0"/>
              <a:t>Vote Remain was the </a:t>
            </a:r>
            <a:r>
              <a:rPr lang="en-US" sz="1600" dirty="0" err="1"/>
              <a:t>favourite</a:t>
            </a:r>
            <a:r>
              <a:rPr lang="en-US" sz="1600" dirty="0"/>
              <a:t>, never having an implied probability &lt; 0.5 </a:t>
            </a:r>
          </a:p>
          <a:p>
            <a:pPr lvl="1"/>
            <a:r>
              <a:rPr lang="en-US" sz="1600" dirty="0"/>
              <a:t>Odds slightly varied but remained largely constant for nearly 12 months</a:t>
            </a:r>
          </a:p>
          <a:p>
            <a:pPr marL="0" indent="0">
              <a:buNone/>
            </a:pPr>
            <a:endParaRPr lang="en-US" sz="1800" dirty="0"/>
          </a:p>
          <a:p>
            <a:r>
              <a:rPr lang="en-US" sz="1800" dirty="0"/>
              <a:t>Story 2 – Odds of Vote Leave vs Vote Remain on the day of the vote, as results were being announced</a:t>
            </a:r>
          </a:p>
          <a:p>
            <a:pPr lvl="1"/>
            <a:r>
              <a:rPr lang="en-US" sz="1600" dirty="0"/>
              <a:t>As the votes were being counted, the implied probability of Vote Remain started dropping</a:t>
            </a:r>
          </a:p>
          <a:p>
            <a:pPr lvl="1"/>
            <a:r>
              <a:rPr lang="en-US" sz="1600" dirty="0"/>
              <a:t>For a couple of hours, both Vote Remain and Vote Leave alternated being in the lead </a:t>
            </a:r>
          </a:p>
          <a:p>
            <a:pPr lvl="1"/>
            <a:r>
              <a:rPr lang="en-US" sz="1600" dirty="0"/>
              <a:t>Ultimately Vote Leave moved close to an implied probability of 1</a:t>
            </a:r>
          </a:p>
          <a:p>
            <a:pPr marL="0" indent="0">
              <a:buNone/>
            </a:pPr>
            <a:endParaRPr lang="en-US" sz="1800" dirty="0"/>
          </a:p>
          <a:p>
            <a:r>
              <a:rPr lang="en-US" sz="1800" dirty="0"/>
              <a:t>Story 3 – A funny and cheeky consequence of the GBP dropping and its effect on AUD</a:t>
            </a:r>
          </a:p>
          <a:p>
            <a:pPr lvl="1"/>
            <a:r>
              <a:rPr lang="en-US" sz="1600" dirty="0"/>
              <a:t>As the GBP started dropping in value, even though more money was coming into the market, the total matched volume figure displayed in AUD was reducing</a:t>
            </a:r>
          </a:p>
          <a:p>
            <a:endParaRPr lang="en-US" sz="1800" dirty="0"/>
          </a:p>
          <a:p>
            <a:endParaRPr lang="en-US" sz="1800" dirty="0"/>
          </a:p>
          <a:p>
            <a:pPr lvl="1"/>
            <a:endParaRPr lang="en-US" sz="1600" dirty="0"/>
          </a:p>
          <a:p>
            <a:pPr marL="0" indent="0">
              <a:buNone/>
            </a:pPr>
            <a:endParaRPr lang="en-US" sz="1600" dirty="0"/>
          </a:p>
          <a:p>
            <a:pPr lvl="1"/>
            <a:endParaRPr lang="en-US" sz="1400" dirty="0"/>
          </a:p>
          <a:p>
            <a:pPr lvl="1"/>
            <a:endParaRPr lang="en-US" sz="1600" dirty="0"/>
          </a:p>
          <a:p>
            <a:endParaRPr lang="en-US" sz="1600" dirty="0"/>
          </a:p>
          <a:p>
            <a:endParaRPr lang="en-AU" sz="1600" dirty="0"/>
          </a:p>
        </p:txBody>
      </p:sp>
    </p:spTree>
    <p:extLst>
      <p:ext uri="{BB962C8B-B14F-4D97-AF65-F5344CB8AC3E}">
        <p14:creationId xmlns:p14="http://schemas.microsoft.com/office/powerpoint/2010/main" val="2479484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Rows, Columns and </a:t>
            </a:r>
            <a:r>
              <a:rPr lang="en-AU" dirty="0" err="1"/>
              <a:t>Tabsets</a:t>
            </a:r>
            <a:endParaRPr lang="en-AU" dirty="0"/>
          </a:p>
        </p:txBody>
      </p:sp>
      <p:sp>
        <p:nvSpPr>
          <p:cNvPr id="3" name="Content Placeholder 2"/>
          <p:cNvSpPr>
            <a:spLocks noGrp="1"/>
          </p:cNvSpPr>
          <p:nvPr>
            <p:ph idx="1"/>
          </p:nvPr>
        </p:nvSpPr>
        <p:spPr>
          <a:xfrm>
            <a:off x="592874" y="2873839"/>
            <a:ext cx="5796776" cy="4351338"/>
          </a:xfrm>
        </p:spPr>
        <p:txBody>
          <a:bodyPr>
            <a:normAutofit/>
          </a:bodyPr>
          <a:lstStyle/>
          <a:p>
            <a:r>
              <a:rPr lang="en-AU" sz="1800" dirty="0"/>
              <a:t>Specify if you want a column layout or a row layout using the YAML header section and orientation tag</a:t>
            </a:r>
          </a:p>
          <a:p>
            <a:r>
              <a:rPr lang="en-AU" sz="1800" dirty="0"/>
              <a:t>Specify if you want fill or scroll layout </a:t>
            </a:r>
          </a:p>
          <a:p>
            <a:pPr lvl="1"/>
            <a:r>
              <a:rPr lang="en-AU" sz="1400" dirty="0"/>
              <a:t>All visualisations fit into screen with fill (preferable for fewer visualisations)</a:t>
            </a:r>
          </a:p>
          <a:p>
            <a:pPr lvl="1"/>
            <a:r>
              <a:rPr lang="en-AU" sz="1400" dirty="0"/>
              <a:t>All visualisations occupy natural heights and have browser scrolls when space is needed</a:t>
            </a:r>
          </a:p>
          <a:p>
            <a:endParaRPr lang="en-AU" sz="2000" dirty="0"/>
          </a:p>
        </p:txBody>
      </p:sp>
      <p:pic>
        <p:nvPicPr>
          <p:cNvPr id="5" name="Picture 4"/>
          <p:cNvPicPr>
            <a:picLocks noChangeAspect="1"/>
          </p:cNvPicPr>
          <p:nvPr/>
        </p:nvPicPr>
        <p:blipFill>
          <a:blip r:embed="rId3"/>
          <a:stretch>
            <a:fillRect/>
          </a:stretch>
        </p:blipFill>
        <p:spPr>
          <a:xfrm>
            <a:off x="6545766" y="1690688"/>
            <a:ext cx="4515959" cy="4468671"/>
          </a:xfrm>
          <a:prstGeom prst="rect">
            <a:avLst/>
          </a:prstGeom>
        </p:spPr>
      </p:pic>
      <p:sp>
        <p:nvSpPr>
          <p:cNvPr id="10" name="TextBox 9"/>
          <p:cNvSpPr txBox="1"/>
          <p:nvPr/>
        </p:nvSpPr>
        <p:spPr>
          <a:xfrm>
            <a:off x="7997283" y="6278853"/>
            <a:ext cx="2442117" cy="338554"/>
          </a:xfrm>
          <a:prstGeom prst="rect">
            <a:avLst/>
          </a:prstGeom>
          <a:noFill/>
        </p:spPr>
        <p:txBody>
          <a:bodyPr wrap="square" rtlCol="0">
            <a:spAutoFit/>
          </a:bodyPr>
          <a:lstStyle/>
          <a:p>
            <a:r>
              <a:rPr lang="en-AU" sz="1600" dirty="0"/>
              <a:t>Single Column Fill</a:t>
            </a:r>
          </a:p>
        </p:txBody>
      </p:sp>
    </p:spTree>
    <p:extLst>
      <p:ext uri="{BB962C8B-B14F-4D97-AF65-F5344CB8AC3E}">
        <p14:creationId xmlns:p14="http://schemas.microsoft.com/office/powerpoint/2010/main" val="3667713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Rows, Columns and </a:t>
            </a:r>
            <a:r>
              <a:rPr lang="en-AU" dirty="0" err="1"/>
              <a:t>Tabsets</a:t>
            </a:r>
            <a:endParaRPr lang="en-AU" dirty="0"/>
          </a:p>
        </p:txBody>
      </p:sp>
      <p:sp>
        <p:nvSpPr>
          <p:cNvPr id="3" name="Content Placeholder 2"/>
          <p:cNvSpPr>
            <a:spLocks noGrp="1"/>
          </p:cNvSpPr>
          <p:nvPr>
            <p:ph idx="1"/>
          </p:nvPr>
        </p:nvSpPr>
        <p:spPr>
          <a:xfrm>
            <a:off x="592874" y="2873839"/>
            <a:ext cx="5796776" cy="4351338"/>
          </a:xfrm>
        </p:spPr>
        <p:txBody>
          <a:bodyPr>
            <a:normAutofit/>
          </a:bodyPr>
          <a:lstStyle/>
          <a:p>
            <a:r>
              <a:rPr lang="en-AU" sz="1800" dirty="0"/>
              <a:t>Specify if you want a column layout or a row layout using the YAML header section and orientation tag</a:t>
            </a:r>
          </a:p>
          <a:p>
            <a:r>
              <a:rPr lang="en-AU" sz="1800" dirty="0"/>
              <a:t>Specify if you want fill or scroll layout </a:t>
            </a:r>
          </a:p>
          <a:p>
            <a:pPr lvl="1"/>
            <a:r>
              <a:rPr lang="en-AU" sz="1400" dirty="0"/>
              <a:t>All visualisations fit into screen with fill (preferable for fewer visualisations)</a:t>
            </a:r>
          </a:p>
          <a:p>
            <a:pPr lvl="1"/>
            <a:r>
              <a:rPr lang="en-AU" sz="1400" dirty="0"/>
              <a:t>All visualisations occupy natural heights and have browser scrolls when space is needed</a:t>
            </a:r>
          </a:p>
          <a:p>
            <a:endParaRPr lang="en-AU" sz="2000" dirty="0"/>
          </a:p>
        </p:txBody>
      </p:sp>
      <p:pic>
        <p:nvPicPr>
          <p:cNvPr id="6" name="Picture 5"/>
          <p:cNvPicPr>
            <a:picLocks noChangeAspect="1"/>
          </p:cNvPicPr>
          <p:nvPr/>
        </p:nvPicPr>
        <p:blipFill>
          <a:blip r:embed="rId3"/>
          <a:stretch>
            <a:fillRect/>
          </a:stretch>
        </p:blipFill>
        <p:spPr>
          <a:xfrm>
            <a:off x="6668428" y="1690688"/>
            <a:ext cx="4555483" cy="4558583"/>
          </a:xfrm>
          <a:prstGeom prst="rect">
            <a:avLst/>
          </a:prstGeom>
        </p:spPr>
      </p:pic>
      <p:sp>
        <p:nvSpPr>
          <p:cNvPr id="7" name="TextBox 6"/>
          <p:cNvSpPr txBox="1"/>
          <p:nvPr/>
        </p:nvSpPr>
        <p:spPr>
          <a:xfrm>
            <a:off x="8213195" y="6278853"/>
            <a:ext cx="2442117" cy="338554"/>
          </a:xfrm>
          <a:prstGeom prst="rect">
            <a:avLst/>
          </a:prstGeom>
          <a:noFill/>
        </p:spPr>
        <p:txBody>
          <a:bodyPr wrap="square" rtlCol="0">
            <a:spAutoFit/>
          </a:bodyPr>
          <a:lstStyle/>
          <a:p>
            <a:r>
              <a:rPr lang="en-AU" sz="1600" dirty="0"/>
              <a:t>Multiple Column</a:t>
            </a:r>
          </a:p>
        </p:txBody>
      </p:sp>
    </p:spTree>
    <p:extLst>
      <p:ext uri="{BB962C8B-B14F-4D97-AF65-F5344CB8AC3E}">
        <p14:creationId xmlns:p14="http://schemas.microsoft.com/office/powerpoint/2010/main" val="1644084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Rows, Columns and </a:t>
            </a:r>
            <a:r>
              <a:rPr lang="en-AU" dirty="0" err="1"/>
              <a:t>Tabsets</a:t>
            </a:r>
            <a:endParaRPr lang="en-AU" dirty="0"/>
          </a:p>
        </p:txBody>
      </p:sp>
      <p:sp>
        <p:nvSpPr>
          <p:cNvPr id="3" name="Content Placeholder 2"/>
          <p:cNvSpPr>
            <a:spLocks noGrp="1"/>
          </p:cNvSpPr>
          <p:nvPr>
            <p:ph idx="1"/>
          </p:nvPr>
        </p:nvSpPr>
        <p:spPr>
          <a:xfrm>
            <a:off x="592874" y="2873839"/>
            <a:ext cx="5796776" cy="4351338"/>
          </a:xfrm>
        </p:spPr>
        <p:txBody>
          <a:bodyPr>
            <a:normAutofit/>
          </a:bodyPr>
          <a:lstStyle/>
          <a:p>
            <a:r>
              <a:rPr lang="en-AU" sz="1800" dirty="0"/>
              <a:t>Specify if you want a column layout or a row layout using the YAML header section and orientation tag</a:t>
            </a:r>
          </a:p>
          <a:p>
            <a:r>
              <a:rPr lang="en-AU" sz="1800" dirty="0"/>
              <a:t>Specify if you want fill or scroll layout </a:t>
            </a:r>
          </a:p>
          <a:p>
            <a:pPr lvl="1"/>
            <a:r>
              <a:rPr lang="en-AU" sz="1400" dirty="0"/>
              <a:t>All visualisations fit into screen with fill (preferable for fewer visualisations)</a:t>
            </a:r>
          </a:p>
          <a:p>
            <a:pPr lvl="1"/>
            <a:r>
              <a:rPr lang="en-AU" sz="1400" dirty="0"/>
              <a:t>All visualisations occupy natural heights and have browser scrolls when space is needed</a:t>
            </a:r>
          </a:p>
          <a:p>
            <a:endParaRPr lang="en-AU" sz="2000" dirty="0"/>
          </a:p>
        </p:txBody>
      </p:sp>
      <p:pic>
        <p:nvPicPr>
          <p:cNvPr id="8" name="Picture 7"/>
          <p:cNvPicPr>
            <a:picLocks noChangeAspect="1"/>
          </p:cNvPicPr>
          <p:nvPr/>
        </p:nvPicPr>
        <p:blipFill>
          <a:blip r:embed="rId3"/>
          <a:stretch>
            <a:fillRect/>
          </a:stretch>
        </p:blipFill>
        <p:spPr>
          <a:xfrm>
            <a:off x="6502375" y="1690688"/>
            <a:ext cx="4851425" cy="4532090"/>
          </a:xfrm>
          <a:prstGeom prst="rect">
            <a:avLst/>
          </a:prstGeom>
        </p:spPr>
      </p:pic>
      <p:sp>
        <p:nvSpPr>
          <p:cNvPr id="10" name="TextBox 9"/>
          <p:cNvSpPr txBox="1"/>
          <p:nvPr/>
        </p:nvSpPr>
        <p:spPr>
          <a:xfrm>
            <a:off x="8284589" y="6322335"/>
            <a:ext cx="2442117" cy="338554"/>
          </a:xfrm>
          <a:prstGeom prst="rect">
            <a:avLst/>
          </a:prstGeom>
          <a:noFill/>
        </p:spPr>
        <p:txBody>
          <a:bodyPr wrap="square" rtlCol="0">
            <a:spAutoFit/>
          </a:bodyPr>
          <a:lstStyle/>
          <a:p>
            <a:r>
              <a:rPr lang="en-AU" sz="1600" dirty="0" err="1"/>
              <a:t>Tabset</a:t>
            </a:r>
            <a:endParaRPr lang="en-AU" sz="1600" dirty="0"/>
          </a:p>
        </p:txBody>
      </p:sp>
    </p:spTree>
    <p:extLst>
      <p:ext uri="{BB962C8B-B14F-4D97-AF65-F5344CB8AC3E}">
        <p14:creationId xmlns:p14="http://schemas.microsoft.com/office/powerpoint/2010/main" val="176617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Pages and Storyboards</a:t>
            </a:r>
          </a:p>
        </p:txBody>
      </p:sp>
      <p:sp>
        <p:nvSpPr>
          <p:cNvPr id="3" name="Content Placeholder 2"/>
          <p:cNvSpPr>
            <a:spLocks noGrp="1"/>
          </p:cNvSpPr>
          <p:nvPr>
            <p:ph idx="1"/>
          </p:nvPr>
        </p:nvSpPr>
        <p:spPr>
          <a:xfrm>
            <a:off x="838200" y="2695420"/>
            <a:ext cx="5283820" cy="4351338"/>
          </a:xfrm>
        </p:spPr>
        <p:txBody>
          <a:bodyPr>
            <a:normAutofit/>
          </a:bodyPr>
          <a:lstStyle/>
          <a:p>
            <a:r>
              <a:rPr lang="en-AU" sz="1800" dirty="0"/>
              <a:t>For multiple pages use level 1 markdown header (====)</a:t>
            </a:r>
          </a:p>
          <a:p>
            <a:r>
              <a:rPr lang="en-AU" sz="1800" dirty="0"/>
              <a:t>Pages take the orientation of the document by default but it can be overridden by {data-orientation}</a:t>
            </a:r>
          </a:p>
          <a:p>
            <a:r>
              <a:rPr lang="en-AU" sz="1800" dirty="0"/>
              <a:t>Flexibility to create unique navigation bar if you don’t want default property of each page getting a tab</a:t>
            </a:r>
          </a:p>
          <a:p>
            <a:endParaRPr lang="en-AU" sz="1600" dirty="0"/>
          </a:p>
        </p:txBody>
      </p:sp>
      <p:pic>
        <p:nvPicPr>
          <p:cNvPr id="4" name="Picture 3"/>
          <p:cNvPicPr>
            <a:picLocks noChangeAspect="1"/>
          </p:cNvPicPr>
          <p:nvPr/>
        </p:nvPicPr>
        <p:blipFill>
          <a:blip r:embed="rId2"/>
          <a:stretch>
            <a:fillRect/>
          </a:stretch>
        </p:blipFill>
        <p:spPr>
          <a:xfrm>
            <a:off x="6471872" y="1690687"/>
            <a:ext cx="5128605" cy="4486275"/>
          </a:xfrm>
          <a:prstGeom prst="rect">
            <a:avLst/>
          </a:prstGeom>
        </p:spPr>
      </p:pic>
      <p:sp>
        <p:nvSpPr>
          <p:cNvPr id="8" name="TextBox 7"/>
          <p:cNvSpPr txBox="1"/>
          <p:nvPr/>
        </p:nvSpPr>
        <p:spPr>
          <a:xfrm>
            <a:off x="8284589" y="6322335"/>
            <a:ext cx="2442117" cy="338554"/>
          </a:xfrm>
          <a:prstGeom prst="rect">
            <a:avLst/>
          </a:prstGeom>
          <a:noFill/>
        </p:spPr>
        <p:txBody>
          <a:bodyPr wrap="square" rtlCol="0">
            <a:spAutoFit/>
          </a:bodyPr>
          <a:lstStyle/>
          <a:p>
            <a:r>
              <a:rPr lang="en-AU" sz="1600" dirty="0"/>
              <a:t>Pages</a:t>
            </a:r>
          </a:p>
        </p:txBody>
      </p:sp>
    </p:spTree>
    <p:extLst>
      <p:ext uri="{BB962C8B-B14F-4D97-AF65-F5344CB8AC3E}">
        <p14:creationId xmlns:p14="http://schemas.microsoft.com/office/powerpoint/2010/main" val="1207071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Pages and Storyboards</a:t>
            </a:r>
          </a:p>
        </p:txBody>
      </p:sp>
      <p:sp>
        <p:nvSpPr>
          <p:cNvPr id="8" name="TextBox 7"/>
          <p:cNvSpPr txBox="1"/>
          <p:nvPr/>
        </p:nvSpPr>
        <p:spPr>
          <a:xfrm>
            <a:off x="8329194" y="6301591"/>
            <a:ext cx="2442117" cy="338554"/>
          </a:xfrm>
          <a:prstGeom prst="rect">
            <a:avLst/>
          </a:prstGeom>
          <a:noFill/>
        </p:spPr>
        <p:txBody>
          <a:bodyPr wrap="square" rtlCol="0">
            <a:spAutoFit/>
          </a:bodyPr>
          <a:lstStyle/>
          <a:p>
            <a:r>
              <a:rPr lang="en-AU" sz="1600" dirty="0"/>
              <a:t>Storyboards</a:t>
            </a:r>
          </a:p>
        </p:txBody>
      </p:sp>
      <p:sp>
        <p:nvSpPr>
          <p:cNvPr id="7" name="Content Placeholder 2"/>
          <p:cNvSpPr txBox="1">
            <a:spLocks/>
          </p:cNvSpPr>
          <p:nvPr/>
        </p:nvSpPr>
        <p:spPr>
          <a:xfrm>
            <a:off x="812180" y="2851537"/>
            <a:ext cx="52838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1800" dirty="0"/>
              <a:t>Storyboards are alternatives to row/column format</a:t>
            </a:r>
          </a:p>
          <a:p>
            <a:r>
              <a:rPr lang="en-AU" sz="1800" dirty="0"/>
              <a:t>Each dashboard component gets its own frame</a:t>
            </a:r>
          </a:p>
          <a:p>
            <a:r>
              <a:rPr lang="en-AU" sz="1800" dirty="0"/>
              <a:t>Level 3 markdown header (###) section title will be used as navigation caption</a:t>
            </a:r>
          </a:p>
          <a:p>
            <a:r>
              <a:rPr lang="en-AU" sz="1800" dirty="0"/>
              <a:t>Commentary alongside frame using ***</a:t>
            </a:r>
          </a:p>
          <a:p>
            <a:endParaRPr lang="en-AU" sz="1800" dirty="0"/>
          </a:p>
          <a:p>
            <a:endParaRPr lang="en-AU" sz="1800" dirty="0"/>
          </a:p>
        </p:txBody>
      </p:sp>
      <p:pic>
        <p:nvPicPr>
          <p:cNvPr id="9" name="Picture 8"/>
          <p:cNvPicPr>
            <a:picLocks noChangeAspect="1"/>
          </p:cNvPicPr>
          <p:nvPr/>
        </p:nvPicPr>
        <p:blipFill>
          <a:blip r:embed="rId2"/>
          <a:stretch>
            <a:fillRect/>
          </a:stretch>
        </p:blipFill>
        <p:spPr>
          <a:xfrm>
            <a:off x="6096000" y="1690688"/>
            <a:ext cx="5685590" cy="4386727"/>
          </a:xfrm>
          <a:prstGeom prst="rect">
            <a:avLst/>
          </a:prstGeom>
        </p:spPr>
      </p:pic>
    </p:spTree>
    <p:extLst>
      <p:ext uri="{BB962C8B-B14F-4D97-AF65-F5344CB8AC3E}">
        <p14:creationId xmlns:p14="http://schemas.microsoft.com/office/powerpoint/2010/main" val="579707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Components</a:t>
            </a:r>
          </a:p>
        </p:txBody>
      </p:sp>
      <p:sp>
        <p:nvSpPr>
          <p:cNvPr id="5" name="Text Placeholder 4"/>
          <p:cNvSpPr>
            <a:spLocks noGrp="1"/>
          </p:cNvSpPr>
          <p:nvPr>
            <p:ph type="body" idx="1"/>
          </p:nvPr>
        </p:nvSpPr>
        <p:spPr/>
        <p:txBody>
          <a:bodyPr/>
          <a:lstStyle/>
          <a:p>
            <a:r>
              <a:rPr lang="en-AU" dirty="0"/>
              <a:t>What are the different components available? </a:t>
            </a:r>
          </a:p>
          <a:p>
            <a:r>
              <a:rPr lang="en-AU" dirty="0"/>
              <a:t>Basic components, interactive components and how to use them</a:t>
            </a:r>
          </a:p>
        </p:txBody>
      </p:sp>
    </p:spTree>
    <p:extLst>
      <p:ext uri="{BB962C8B-B14F-4D97-AF65-F5344CB8AC3E}">
        <p14:creationId xmlns:p14="http://schemas.microsoft.com/office/powerpoint/2010/main" val="2379465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Motivation</a:t>
            </a:r>
          </a:p>
        </p:txBody>
      </p:sp>
      <p:sp>
        <p:nvSpPr>
          <p:cNvPr id="5" name="Text Placeholder 4"/>
          <p:cNvSpPr>
            <a:spLocks noGrp="1"/>
          </p:cNvSpPr>
          <p:nvPr>
            <p:ph type="body" idx="1"/>
          </p:nvPr>
        </p:nvSpPr>
        <p:spPr/>
        <p:txBody>
          <a:bodyPr/>
          <a:lstStyle/>
          <a:p>
            <a:r>
              <a:rPr lang="en-AU" dirty="0"/>
              <a:t>Journey to discovering </a:t>
            </a:r>
            <a:r>
              <a:rPr lang="en-AU" dirty="0" err="1"/>
              <a:t>flexdashboard</a:t>
            </a:r>
            <a:r>
              <a:rPr lang="en-AU" dirty="0"/>
              <a:t> </a:t>
            </a:r>
          </a:p>
          <a:p>
            <a:r>
              <a:rPr lang="en-AU" dirty="0"/>
              <a:t>What is </a:t>
            </a:r>
            <a:r>
              <a:rPr lang="en-AU" dirty="0" err="1"/>
              <a:t>flexdashboard’s</a:t>
            </a:r>
            <a:r>
              <a:rPr lang="en-AU" dirty="0"/>
              <a:t> place in data science?</a:t>
            </a:r>
          </a:p>
          <a:p>
            <a:r>
              <a:rPr lang="en-AU" dirty="0"/>
              <a:t>Introduction to the package</a:t>
            </a:r>
          </a:p>
          <a:p>
            <a:endParaRPr lang="en-AU" dirty="0"/>
          </a:p>
        </p:txBody>
      </p:sp>
    </p:spTree>
    <p:extLst>
      <p:ext uri="{BB962C8B-B14F-4D97-AF65-F5344CB8AC3E}">
        <p14:creationId xmlns:p14="http://schemas.microsoft.com/office/powerpoint/2010/main" val="2061235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Components – Sports on </a:t>
            </a:r>
            <a:r>
              <a:rPr lang="en-AU" dirty="0" err="1"/>
              <a:t>Betfair</a:t>
            </a:r>
            <a:r>
              <a:rPr lang="en-AU" dirty="0"/>
              <a:t> Dashboard</a:t>
            </a:r>
          </a:p>
        </p:txBody>
      </p:sp>
      <p:sp>
        <p:nvSpPr>
          <p:cNvPr id="3" name="Content Placeholder 2"/>
          <p:cNvSpPr>
            <a:spLocks noGrp="1"/>
          </p:cNvSpPr>
          <p:nvPr>
            <p:ph idx="1"/>
          </p:nvPr>
        </p:nvSpPr>
        <p:spPr/>
        <p:txBody>
          <a:bodyPr>
            <a:normAutofit/>
          </a:bodyPr>
          <a:lstStyle/>
          <a:p>
            <a:r>
              <a:rPr lang="en-AU" sz="1600" dirty="0"/>
              <a:t>Australia loves its sports. </a:t>
            </a:r>
          </a:p>
          <a:p>
            <a:r>
              <a:rPr lang="en-AU" sz="1600" dirty="0"/>
              <a:t>There is some sport on all year round, and different people enjoy different types of sports.</a:t>
            </a:r>
          </a:p>
          <a:p>
            <a:r>
              <a:rPr lang="en-AU" sz="1600" dirty="0"/>
              <a:t>Different sports have different characteristics – Speed, scoring, duration, season etc. </a:t>
            </a:r>
          </a:p>
          <a:p>
            <a:r>
              <a:rPr lang="en-AU" sz="1600" dirty="0"/>
              <a:t>One perspective of observing these differences is through betting (in our case – </a:t>
            </a:r>
            <a:r>
              <a:rPr lang="en-AU" sz="1600" dirty="0" err="1"/>
              <a:t>Betfair</a:t>
            </a:r>
            <a:r>
              <a:rPr lang="en-AU" sz="1600" dirty="0"/>
              <a:t>) data</a:t>
            </a:r>
          </a:p>
          <a:p>
            <a:pPr lvl="1"/>
            <a:r>
              <a:rPr lang="en-AU" sz="1400" dirty="0"/>
              <a:t>Is there seasonality involved in sporting events? </a:t>
            </a:r>
          </a:p>
          <a:p>
            <a:pPr lvl="1"/>
            <a:r>
              <a:rPr lang="en-AU" sz="1400" dirty="0"/>
              <a:t>Are some events more important than others and do they generate more interest? </a:t>
            </a:r>
          </a:p>
          <a:p>
            <a:pPr lvl="1"/>
            <a:r>
              <a:rPr lang="en-AU" sz="1400" dirty="0"/>
              <a:t>Do people from different parts of the country prefer different sports? </a:t>
            </a:r>
          </a:p>
          <a:p>
            <a:pPr lvl="1"/>
            <a:r>
              <a:rPr lang="en-AU" sz="1400" dirty="0"/>
              <a:t>Does length of a game/match impact how much interest there is in sports? </a:t>
            </a:r>
          </a:p>
          <a:p>
            <a:pPr lvl="1"/>
            <a:r>
              <a:rPr lang="en-AU" sz="1400" dirty="0"/>
              <a:t>Story 1 – Time Series plot to get a glance at seasonality in different sports </a:t>
            </a:r>
          </a:p>
          <a:p>
            <a:pPr lvl="1"/>
            <a:r>
              <a:rPr lang="en-AU" sz="1400" dirty="0"/>
              <a:t>Story 2 – Geo Spatial mapping to get a glance of where customers interested in different sports come from</a:t>
            </a:r>
          </a:p>
          <a:p>
            <a:pPr lvl="1"/>
            <a:r>
              <a:rPr lang="en-AU" sz="1400" dirty="0"/>
              <a:t>Story 3 – How are patterns different between betting on matches pre-play (before the start of the game/match) or in-play (during the course of the game/match)? </a:t>
            </a:r>
          </a:p>
          <a:p>
            <a:pPr lvl="1"/>
            <a:endParaRPr lang="en-AU" sz="1400" dirty="0"/>
          </a:p>
          <a:p>
            <a:r>
              <a:rPr lang="en-AU" sz="1600" dirty="0"/>
              <a:t>Dashboard built to tell these stories highlighting the variety of static interactive components available that can be used apart from the regular R components like base plots, </a:t>
            </a:r>
            <a:r>
              <a:rPr lang="en-AU" sz="1600" dirty="0" err="1"/>
              <a:t>ggplot</a:t>
            </a:r>
            <a:r>
              <a:rPr lang="en-AU" sz="1600" dirty="0"/>
              <a:t>, </a:t>
            </a:r>
            <a:r>
              <a:rPr lang="en-AU" sz="1600" dirty="0" err="1"/>
              <a:t>kable</a:t>
            </a:r>
            <a:r>
              <a:rPr lang="en-AU" sz="1600" dirty="0"/>
              <a:t> and so on.</a:t>
            </a:r>
          </a:p>
          <a:p>
            <a:endParaRPr lang="en-AU" sz="1600" dirty="0"/>
          </a:p>
          <a:p>
            <a:endParaRPr lang="en-AU" sz="1600" dirty="0"/>
          </a:p>
        </p:txBody>
      </p:sp>
    </p:spTree>
    <p:extLst>
      <p:ext uri="{BB962C8B-B14F-4D97-AF65-F5344CB8AC3E}">
        <p14:creationId xmlns:p14="http://schemas.microsoft.com/office/powerpoint/2010/main" val="2507117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 Graphics and Other Components</a:t>
            </a:r>
          </a:p>
        </p:txBody>
      </p:sp>
      <p:sp>
        <p:nvSpPr>
          <p:cNvPr id="3" name="Content Placeholder 2"/>
          <p:cNvSpPr>
            <a:spLocks noGrp="1"/>
          </p:cNvSpPr>
          <p:nvPr>
            <p:ph idx="1"/>
          </p:nvPr>
        </p:nvSpPr>
        <p:spPr>
          <a:xfrm>
            <a:off x="838200" y="1825625"/>
            <a:ext cx="5205761" cy="4351338"/>
          </a:xfrm>
        </p:spPr>
        <p:txBody>
          <a:bodyPr>
            <a:normAutofit/>
          </a:bodyPr>
          <a:lstStyle/>
          <a:p>
            <a:r>
              <a:rPr lang="en-AU" sz="1600" dirty="0"/>
              <a:t>Any plot created with R graphics can be used – base, lattice, ggplot2 </a:t>
            </a:r>
            <a:r>
              <a:rPr lang="en-AU" sz="1600" dirty="0" err="1"/>
              <a:t>etc</a:t>
            </a:r>
            <a:r>
              <a:rPr lang="en-AU" sz="1600" dirty="0"/>
              <a:t> </a:t>
            </a:r>
          </a:p>
          <a:p>
            <a:r>
              <a:rPr lang="en-AU" sz="1600" dirty="0"/>
              <a:t>Tabular output can also be displayed using </a:t>
            </a:r>
            <a:r>
              <a:rPr lang="en-AU" sz="1600" dirty="0" err="1"/>
              <a:t>knitr</a:t>
            </a:r>
            <a:r>
              <a:rPr lang="en-AU" sz="1600" dirty="0"/>
              <a:t>::</a:t>
            </a:r>
            <a:r>
              <a:rPr lang="en-AU" sz="1600" dirty="0" err="1"/>
              <a:t>kable</a:t>
            </a:r>
            <a:r>
              <a:rPr lang="en-AU" sz="1600" dirty="0"/>
              <a:t>()</a:t>
            </a:r>
          </a:p>
          <a:p>
            <a:r>
              <a:rPr lang="en-AU" sz="1600" dirty="0"/>
              <a:t>While creating interactive documents (using Shiny) plots can dynamically change using </a:t>
            </a:r>
            <a:r>
              <a:rPr lang="en-AU" sz="1600" dirty="0" err="1"/>
              <a:t>renderPlot</a:t>
            </a:r>
            <a:r>
              <a:rPr lang="en-AU" sz="1600" dirty="0"/>
              <a:t>() and tables can dynamically change using </a:t>
            </a:r>
            <a:r>
              <a:rPr lang="en-AU" sz="1600" dirty="0" err="1"/>
              <a:t>renderTable</a:t>
            </a:r>
            <a:r>
              <a:rPr lang="en-AU" sz="1600" dirty="0"/>
              <a:t>()</a:t>
            </a:r>
          </a:p>
          <a:p>
            <a:r>
              <a:rPr lang="en-AU" sz="1600" dirty="0"/>
              <a:t>Value boxes can be used to display single and simple values that can convey highly summarised data.</a:t>
            </a:r>
          </a:p>
          <a:p>
            <a:r>
              <a:rPr lang="en-AU" sz="1600" dirty="0"/>
              <a:t>Gauge boxes can be used to display values on a meter when depicting ranges </a:t>
            </a:r>
          </a:p>
          <a:p>
            <a:r>
              <a:rPr lang="en-AU" sz="1600" dirty="0"/>
              <a:t>Value boxes and Gauge boxes can contain </a:t>
            </a:r>
            <a:r>
              <a:rPr lang="en-AU" sz="1600" dirty="0" err="1"/>
              <a:t>href</a:t>
            </a:r>
            <a:r>
              <a:rPr lang="en-AU" sz="1600" dirty="0"/>
              <a:t> links to other sections or pages of dashboards</a:t>
            </a:r>
          </a:p>
          <a:p>
            <a:r>
              <a:rPr lang="en-AU" sz="1600" dirty="0"/>
              <a:t>Respective function for interactive documents (using Shiny) are </a:t>
            </a:r>
            <a:r>
              <a:rPr lang="en-AU" sz="1600" dirty="0" err="1"/>
              <a:t>renderGauge</a:t>
            </a:r>
            <a:r>
              <a:rPr lang="en-AU" sz="1600" dirty="0"/>
              <a:t>() and </a:t>
            </a:r>
            <a:r>
              <a:rPr lang="en-AU" sz="1600" dirty="0" err="1"/>
              <a:t>renderValueBox</a:t>
            </a:r>
            <a:r>
              <a:rPr lang="en-AU" sz="1600" dirty="0"/>
              <a:t>()</a:t>
            </a:r>
          </a:p>
          <a:p>
            <a:endParaRPr lang="en-AU" sz="1600" dirty="0"/>
          </a:p>
        </p:txBody>
      </p:sp>
      <p:pic>
        <p:nvPicPr>
          <p:cNvPr id="4" name="Picture 3"/>
          <p:cNvPicPr>
            <a:picLocks noChangeAspect="1"/>
          </p:cNvPicPr>
          <p:nvPr/>
        </p:nvPicPr>
        <p:blipFill>
          <a:blip r:embed="rId2"/>
          <a:stretch>
            <a:fillRect/>
          </a:stretch>
        </p:blipFill>
        <p:spPr>
          <a:xfrm>
            <a:off x="6096000" y="3222286"/>
            <a:ext cx="5841265" cy="1192385"/>
          </a:xfrm>
          <a:prstGeom prst="rect">
            <a:avLst/>
          </a:prstGeom>
        </p:spPr>
      </p:pic>
      <p:pic>
        <p:nvPicPr>
          <p:cNvPr id="5" name="Picture 4"/>
          <p:cNvPicPr>
            <a:picLocks noChangeAspect="1"/>
          </p:cNvPicPr>
          <p:nvPr/>
        </p:nvPicPr>
        <p:blipFill>
          <a:blip r:embed="rId3"/>
          <a:stretch>
            <a:fillRect/>
          </a:stretch>
        </p:blipFill>
        <p:spPr>
          <a:xfrm>
            <a:off x="6096000" y="4648762"/>
            <a:ext cx="5484426" cy="1250717"/>
          </a:xfrm>
          <a:prstGeom prst="rect">
            <a:avLst/>
          </a:prstGeom>
        </p:spPr>
      </p:pic>
      <p:pic>
        <p:nvPicPr>
          <p:cNvPr id="6" name="Picture 5"/>
          <p:cNvPicPr>
            <a:picLocks noChangeAspect="1"/>
          </p:cNvPicPr>
          <p:nvPr/>
        </p:nvPicPr>
        <p:blipFill>
          <a:blip r:embed="rId4"/>
          <a:stretch>
            <a:fillRect/>
          </a:stretch>
        </p:blipFill>
        <p:spPr>
          <a:xfrm>
            <a:off x="5978438" y="1473095"/>
            <a:ext cx="6076388" cy="1632146"/>
          </a:xfrm>
          <a:prstGeom prst="rect">
            <a:avLst/>
          </a:prstGeom>
        </p:spPr>
      </p:pic>
    </p:spTree>
    <p:extLst>
      <p:ext uri="{BB962C8B-B14F-4D97-AF65-F5344CB8AC3E}">
        <p14:creationId xmlns:p14="http://schemas.microsoft.com/office/powerpoint/2010/main" val="1078063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HTML Widgets</a:t>
            </a:r>
          </a:p>
        </p:txBody>
      </p:sp>
      <p:sp>
        <p:nvSpPr>
          <p:cNvPr id="3" name="Content Placeholder 2"/>
          <p:cNvSpPr>
            <a:spLocks noGrp="1"/>
          </p:cNvSpPr>
          <p:nvPr>
            <p:ph idx="1"/>
          </p:nvPr>
        </p:nvSpPr>
        <p:spPr>
          <a:xfrm>
            <a:off x="838200" y="1825625"/>
            <a:ext cx="7134922" cy="4351338"/>
          </a:xfrm>
        </p:spPr>
        <p:txBody>
          <a:bodyPr>
            <a:noAutofit/>
          </a:bodyPr>
          <a:lstStyle/>
          <a:p>
            <a:r>
              <a:rPr lang="en-AU" sz="1600" dirty="0"/>
              <a:t>HTML Widgets are just like R plots, but they produce interactive web visualisations using </a:t>
            </a:r>
            <a:r>
              <a:rPr lang="en-AU" sz="1600" dirty="0" err="1"/>
              <a:t>Javascript</a:t>
            </a:r>
            <a:r>
              <a:rPr lang="en-AU" sz="1600" dirty="0"/>
              <a:t> that can be rendered on webpages</a:t>
            </a:r>
          </a:p>
          <a:p>
            <a:r>
              <a:rPr lang="en-AU" sz="1600" dirty="0"/>
              <a:t>Some available widgets </a:t>
            </a:r>
          </a:p>
          <a:p>
            <a:pPr lvl="1"/>
            <a:r>
              <a:rPr lang="en-AU" sz="1400" dirty="0"/>
              <a:t>Leaflet – Create dynamic maps that support panning and zooming - </a:t>
            </a:r>
            <a:r>
              <a:rPr lang="en-AU" sz="1400" dirty="0">
                <a:hlinkClick r:id="rId3"/>
              </a:rPr>
              <a:t>http://rstudio.github.io/leaflet/</a:t>
            </a:r>
            <a:endParaRPr lang="en-AU" sz="1400" dirty="0"/>
          </a:p>
          <a:p>
            <a:pPr lvl="1"/>
            <a:r>
              <a:rPr lang="en-AU" sz="1400" dirty="0" err="1"/>
              <a:t>Dygraphs</a:t>
            </a:r>
            <a:r>
              <a:rPr lang="en-AU" sz="1400" dirty="0"/>
              <a:t> – Visualise time series data with many interactive features like highlighting, zooming, panning - </a:t>
            </a:r>
            <a:r>
              <a:rPr lang="en-AU" sz="1400" dirty="0">
                <a:hlinkClick r:id="rId4"/>
              </a:rPr>
              <a:t>http://rstudio.github.io/dygraphs</a:t>
            </a:r>
            <a:endParaRPr lang="en-AU" sz="1400" dirty="0"/>
          </a:p>
          <a:p>
            <a:pPr lvl="1"/>
            <a:r>
              <a:rPr lang="en-AU" sz="1400" dirty="0" err="1"/>
              <a:t>Plotly</a:t>
            </a:r>
            <a:r>
              <a:rPr lang="en-AU" sz="1400" dirty="0"/>
              <a:t> – Translate ggplot2 objects into interactive web based objects, or develop from scratch using the </a:t>
            </a:r>
            <a:r>
              <a:rPr lang="en-AU" sz="1400" dirty="0" err="1"/>
              <a:t>plot_ly</a:t>
            </a:r>
            <a:r>
              <a:rPr lang="en-AU" sz="1400" dirty="0"/>
              <a:t> functions - </a:t>
            </a:r>
            <a:r>
              <a:rPr lang="en-AU" sz="1400" dirty="0">
                <a:hlinkClick r:id="rId5"/>
              </a:rPr>
              <a:t>https://plot.ly/r/</a:t>
            </a:r>
            <a:endParaRPr lang="en-AU" sz="1400" dirty="0"/>
          </a:p>
          <a:p>
            <a:pPr lvl="1"/>
            <a:r>
              <a:rPr lang="en-AU" sz="1400" dirty="0"/>
              <a:t>NetworkD3 – Create D3 Java Script network graphs from R - </a:t>
            </a:r>
            <a:r>
              <a:rPr lang="en-AU" sz="1400" dirty="0">
                <a:hlinkClick r:id="rId6"/>
              </a:rPr>
              <a:t>http://christophergandrud.github.io/networkD3/</a:t>
            </a:r>
            <a:endParaRPr lang="en-AU" sz="1400" dirty="0"/>
          </a:p>
          <a:p>
            <a:pPr lvl="1"/>
            <a:r>
              <a:rPr lang="en-AU" sz="1400" dirty="0"/>
              <a:t>D3heatmap – Interactive </a:t>
            </a:r>
            <a:r>
              <a:rPr lang="en-AU" sz="1400" dirty="0" err="1"/>
              <a:t>heatmaps</a:t>
            </a:r>
            <a:r>
              <a:rPr lang="en-AU" sz="1400" dirty="0"/>
              <a:t> with D3 including support for highlighting and zooming - </a:t>
            </a:r>
            <a:r>
              <a:rPr lang="en-AU" sz="1400" dirty="0">
                <a:hlinkClick r:id="rId7"/>
              </a:rPr>
              <a:t>https://github.com/rstudio/d3heatmap</a:t>
            </a:r>
            <a:endParaRPr lang="en-AU" sz="1400" dirty="0"/>
          </a:p>
          <a:p>
            <a:pPr lvl="1"/>
            <a:r>
              <a:rPr lang="en-AU" sz="1400" dirty="0" err="1"/>
              <a:t>DataTables</a:t>
            </a:r>
            <a:r>
              <a:rPr lang="en-AU" sz="1400" dirty="0"/>
              <a:t> – Display R matrices or data frames as interactive HTML tables with filtering, pagination, sorting </a:t>
            </a:r>
            <a:r>
              <a:rPr lang="en-AU" sz="1400" dirty="0" err="1"/>
              <a:t>etc</a:t>
            </a:r>
            <a:r>
              <a:rPr lang="en-AU" sz="1400" dirty="0"/>
              <a:t> - </a:t>
            </a:r>
            <a:r>
              <a:rPr lang="en-AU" sz="1400" dirty="0">
                <a:hlinkClick r:id="rId8"/>
              </a:rPr>
              <a:t>http://rstudio.github.io/DT/</a:t>
            </a:r>
            <a:endParaRPr lang="en-AU" sz="1400" dirty="0"/>
          </a:p>
          <a:p>
            <a:pPr lvl="1"/>
            <a:r>
              <a:rPr lang="en-AU" sz="1400" dirty="0" err="1"/>
              <a:t>Rhandsontable</a:t>
            </a:r>
            <a:r>
              <a:rPr lang="en-AU" sz="1400" dirty="0"/>
              <a:t> – Minimalist Excel like editor for tables - </a:t>
            </a:r>
            <a:r>
              <a:rPr lang="en-AU" sz="1400" dirty="0">
                <a:hlinkClick r:id="rId9"/>
              </a:rPr>
              <a:t>https://github.com/jrowen/rhandsontable/</a:t>
            </a:r>
            <a:endParaRPr lang="en-AU" sz="1400" dirty="0"/>
          </a:p>
          <a:p>
            <a:r>
              <a:rPr lang="en-AU" sz="1600" dirty="0"/>
              <a:t>Well documented and easy to code with just 2-3 lines to make dashboards more interactive and visually appealing. </a:t>
            </a:r>
          </a:p>
        </p:txBody>
      </p:sp>
      <p:pic>
        <p:nvPicPr>
          <p:cNvPr id="4" name="Picture 3"/>
          <p:cNvPicPr>
            <a:picLocks noChangeAspect="1"/>
          </p:cNvPicPr>
          <p:nvPr/>
        </p:nvPicPr>
        <p:blipFill>
          <a:blip r:embed="rId10"/>
          <a:stretch>
            <a:fillRect/>
          </a:stretch>
        </p:blipFill>
        <p:spPr>
          <a:xfrm>
            <a:off x="7435210" y="1237785"/>
            <a:ext cx="4541082" cy="1509015"/>
          </a:xfrm>
          <a:prstGeom prst="rect">
            <a:avLst/>
          </a:prstGeom>
        </p:spPr>
      </p:pic>
      <p:pic>
        <p:nvPicPr>
          <p:cNvPr id="5" name="Picture 4"/>
          <p:cNvPicPr>
            <a:picLocks noChangeAspect="1"/>
          </p:cNvPicPr>
          <p:nvPr/>
        </p:nvPicPr>
        <p:blipFill>
          <a:blip r:embed="rId11"/>
          <a:stretch>
            <a:fillRect/>
          </a:stretch>
        </p:blipFill>
        <p:spPr>
          <a:xfrm>
            <a:off x="9794836" y="4598552"/>
            <a:ext cx="2397164" cy="2040606"/>
          </a:xfrm>
          <a:prstGeom prst="rect">
            <a:avLst/>
          </a:prstGeom>
        </p:spPr>
      </p:pic>
      <p:pic>
        <p:nvPicPr>
          <p:cNvPr id="7" name="Picture 6"/>
          <p:cNvPicPr>
            <a:picLocks noChangeAspect="1"/>
          </p:cNvPicPr>
          <p:nvPr/>
        </p:nvPicPr>
        <p:blipFill>
          <a:blip r:embed="rId12"/>
          <a:stretch>
            <a:fillRect/>
          </a:stretch>
        </p:blipFill>
        <p:spPr>
          <a:xfrm>
            <a:off x="7827984" y="2893712"/>
            <a:ext cx="4293447" cy="1637371"/>
          </a:xfrm>
          <a:prstGeom prst="rect">
            <a:avLst/>
          </a:prstGeom>
        </p:spPr>
      </p:pic>
      <p:pic>
        <p:nvPicPr>
          <p:cNvPr id="8" name="Picture 7"/>
          <p:cNvPicPr>
            <a:picLocks noChangeAspect="1"/>
          </p:cNvPicPr>
          <p:nvPr/>
        </p:nvPicPr>
        <p:blipFill>
          <a:blip r:embed="rId13"/>
          <a:stretch>
            <a:fillRect/>
          </a:stretch>
        </p:blipFill>
        <p:spPr>
          <a:xfrm>
            <a:off x="7435210" y="4739005"/>
            <a:ext cx="2267196" cy="1230036"/>
          </a:xfrm>
          <a:prstGeom prst="rect">
            <a:avLst/>
          </a:prstGeom>
        </p:spPr>
      </p:pic>
    </p:spTree>
    <p:extLst>
      <p:ext uri="{BB962C8B-B14F-4D97-AF65-F5344CB8AC3E}">
        <p14:creationId xmlns:p14="http://schemas.microsoft.com/office/powerpoint/2010/main" val="201121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Interactivity</a:t>
            </a:r>
          </a:p>
        </p:txBody>
      </p:sp>
      <p:sp>
        <p:nvSpPr>
          <p:cNvPr id="5" name="Text Placeholder 4"/>
          <p:cNvSpPr>
            <a:spLocks noGrp="1"/>
          </p:cNvSpPr>
          <p:nvPr>
            <p:ph type="body" idx="1"/>
          </p:nvPr>
        </p:nvSpPr>
        <p:spPr/>
        <p:txBody>
          <a:bodyPr/>
          <a:lstStyle/>
          <a:p>
            <a:r>
              <a:rPr lang="en-AU" dirty="0"/>
              <a:t>What are the different options for interactivity?</a:t>
            </a:r>
          </a:p>
          <a:p>
            <a:r>
              <a:rPr lang="en-AU" dirty="0"/>
              <a:t>How to build an interactive dashboard</a:t>
            </a:r>
          </a:p>
          <a:p>
            <a:r>
              <a:rPr lang="en-AU" dirty="0"/>
              <a:t>Features offered by Shiny</a:t>
            </a:r>
          </a:p>
        </p:txBody>
      </p:sp>
    </p:spTree>
    <p:extLst>
      <p:ext uri="{BB962C8B-B14F-4D97-AF65-F5344CB8AC3E}">
        <p14:creationId xmlns:p14="http://schemas.microsoft.com/office/powerpoint/2010/main" val="1051088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Interactivity – Melbourne Cup Dashboard</a:t>
            </a:r>
          </a:p>
        </p:txBody>
      </p:sp>
      <p:sp>
        <p:nvSpPr>
          <p:cNvPr id="3" name="Content Placeholder 2"/>
          <p:cNvSpPr>
            <a:spLocks noGrp="1"/>
          </p:cNvSpPr>
          <p:nvPr>
            <p:ph idx="1"/>
          </p:nvPr>
        </p:nvSpPr>
        <p:spPr>
          <a:xfrm>
            <a:off x="838200" y="1825625"/>
            <a:ext cx="9822366" cy="4351338"/>
          </a:xfrm>
        </p:spPr>
        <p:txBody>
          <a:bodyPr>
            <a:normAutofit/>
          </a:bodyPr>
          <a:lstStyle/>
          <a:p>
            <a:r>
              <a:rPr lang="en-AU" sz="1600" dirty="0"/>
              <a:t>Melbourne Cup – The race that stops the nation, is one of the biggest horse races in the world. Horse racing and betting are synonymous, and without a doubt it is a huge market on </a:t>
            </a:r>
            <a:r>
              <a:rPr lang="en-AU" sz="1600" dirty="0" err="1"/>
              <a:t>Betfair</a:t>
            </a:r>
            <a:r>
              <a:rPr lang="en-AU" sz="1600" dirty="0"/>
              <a:t> too. </a:t>
            </a:r>
          </a:p>
          <a:p>
            <a:r>
              <a:rPr lang="en-AU" sz="1600" dirty="0"/>
              <a:t>Horse racing markets typically are slow to form</a:t>
            </a:r>
          </a:p>
          <a:p>
            <a:pPr lvl="1"/>
            <a:r>
              <a:rPr lang="en-AU" sz="1400" dirty="0"/>
              <a:t>90+% of activity in the last 10 minutes </a:t>
            </a:r>
          </a:p>
          <a:p>
            <a:pPr lvl="1"/>
            <a:r>
              <a:rPr lang="en-AU" sz="1400" dirty="0"/>
              <a:t>Nobody wants to reveal their hand early</a:t>
            </a:r>
          </a:p>
          <a:p>
            <a:pPr lvl="1"/>
            <a:r>
              <a:rPr lang="en-AU" sz="1400" dirty="0"/>
              <a:t>Network builds slowly</a:t>
            </a:r>
          </a:p>
          <a:p>
            <a:pPr lvl="1"/>
            <a:r>
              <a:rPr lang="en-AU" sz="1400" dirty="0"/>
              <a:t>People tend to follow the weight of money, hence it’s a chicken and egg problem</a:t>
            </a:r>
          </a:p>
          <a:p>
            <a:pPr lvl="1"/>
            <a:r>
              <a:rPr lang="en-AU" sz="1400" dirty="0"/>
              <a:t>Peak efficiency reached very late</a:t>
            </a:r>
          </a:p>
          <a:p>
            <a:r>
              <a:rPr lang="en-AU" sz="1600" dirty="0"/>
              <a:t>Melbourne Cup bucks the trend on most of these marks </a:t>
            </a:r>
          </a:p>
          <a:p>
            <a:r>
              <a:rPr lang="en-AU" sz="1600" dirty="0"/>
              <a:t>Dashboard to view market formation at any point of time X leading up to the Melbourne Cup</a:t>
            </a:r>
          </a:p>
          <a:p>
            <a:pPr lvl="1"/>
            <a:r>
              <a:rPr lang="en-AU" sz="1400" dirty="0"/>
              <a:t>What does the network effect look like at point X? </a:t>
            </a:r>
          </a:p>
          <a:p>
            <a:pPr lvl="1"/>
            <a:r>
              <a:rPr lang="en-AU" sz="1400" dirty="0"/>
              <a:t>How much money is matched at point X?</a:t>
            </a:r>
          </a:p>
          <a:p>
            <a:pPr lvl="1"/>
            <a:r>
              <a:rPr lang="en-AU" sz="1400" dirty="0"/>
              <a:t>How many customers have placed bets at point X? </a:t>
            </a:r>
          </a:p>
          <a:p>
            <a:pPr lvl="1"/>
            <a:r>
              <a:rPr lang="en-AU" sz="1400" dirty="0"/>
              <a:t>Which horses are favoured according to the weight of money?  </a:t>
            </a:r>
          </a:p>
          <a:p>
            <a:pPr lvl="1"/>
            <a:endParaRPr lang="en-AU" sz="1400" dirty="0"/>
          </a:p>
          <a:p>
            <a:endParaRPr lang="en-AU" sz="1600" dirty="0"/>
          </a:p>
        </p:txBody>
      </p:sp>
    </p:spTree>
    <p:extLst>
      <p:ext uri="{BB962C8B-B14F-4D97-AF65-F5344CB8AC3E}">
        <p14:creationId xmlns:p14="http://schemas.microsoft.com/office/powerpoint/2010/main" val="1362202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Overview</a:t>
            </a:r>
          </a:p>
        </p:txBody>
      </p:sp>
      <p:sp>
        <p:nvSpPr>
          <p:cNvPr id="3" name="Content Placeholder 2"/>
          <p:cNvSpPr>
            <a:spLocks noGrp="1"/>
          </p:cNvSpPr>
          <p:nvPr>
            <p:ph idx="1"/>
          </p:nvPr>
        </p:nvSpPr>
        <p:spPr>
          <a:xfrm>
            <a:off x="759901" y="1848162"/>
            <a:ext cx="4993888" cy="2208036"/>
          </a:xfrm>
        </p:spPr>
        <p:txBody>
          <a:bodyPr>
            <a:normAutofit/>
          </a:bodyPr>
          <a:lstStyle/>
          <a:p>
            <a:r>
              <a:rPr lang="en-AU" sz="1800" dirty="0"/>
              <a:t>Add Shiny features to include interactivity in dashboards by specifying runtime: shiny in the YAML header</a:t>
            </a:r>
          </a:p>
          <a:p>
            <a:endParaRPr lang="en-AU" sz="1800" dirty="0"/>
          </a:p>
          <a:p>
            <a:r>
              <a:rPr lang="en-AU" sz="1800" dirty="0"/>
              <a:t>Interactive dashboards need to be deployed to a Shiny Server to be shared (unlike static dashboards that can be passed on as .html files)</a:t>
            </a:r>
          </a:p>
        </p:txBody>
      </p:sp>
      <p:pic>
        <p:nvPicPr>
          <p:cNvPr id="7" name="Picture 6"/>
          <p:cNvPicPr>
            <a:picLocks noChangeAspect="1"/>
          </p:cNvPicPr>
          <p:nvPr/>
        </p:nvPicPr>
        <p:blipFill>
          <a:blip r:embed="rId2"/>
          <a:stretch>
            <a:fillRect/>
          </a:stretch>
        </p:blipFill>
        <p:spPr>
          <a:xfrm>
            <a:off x="6013295" y="4056198"/>
            <a:ext cx="5831900" cy="2634534"/>
          </a:xfrm>
          <a:prstGeom prst="rect">
            <a:avLst/>
          </a:prstGeom>
        </p:spPr>
      </p:pic>
      <p:pic>
        <p:nvPicPr>
          <p:cNvPr id="11" name="Picture 10"/>
          <p:cNvPicPr>
            <a:picLocks noChangeAspect="1"/>
          </p:cNvPicPr>
          <p:nvPr/>
        </p:nvPicPr>
        <p:blipFill>
          <a:blip r:embed="rId3"/>
          <a:stretch>
            <a:fillRect/>
          </a:stretch>
        </p:blipFill>
        <p:spPr>
          <a:xfrm>
            <a:off x="6927695" y="1690688"/>
            <a:ext cx="3141856" cy="2116480"/>
          </a:xfrm>
          <a:prstGeom prst="rect">
            <a:avLst/>
          </a:prstGeom>
        </p:spPr>
      </p:pic>
      <p:sp>
        <p:nvSpPr>
          <p:cNvPr id="6" name="Content Placeholder 2"/>
          <p:cNvSpPr txBox="1">
            <a:spLocks/>
          </p:cNvSpPr>
          <p:nvPr/>
        </p:nvSpPr>
        <p:spPr>
          <a:xfrm>
            <a:off x="759901" y="4866126"/>
            <a:ext cx="4993888" cy="1226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1800" dirty="0"/>
              <a:t>Add {.sidebar} attribute to the first column of the dashboard to make it a host of Shiny inputs like – </a:t>
            </a:r>
            <a:r>
              <a:rPr lang="en-AU" sz="1800" dirty="0" err="1"/>
              <a:t>selectInput</a:t>
            </a:r>
            <a:r>
              <a:rPr lang="en-AU" sz="1800" dirty="0"/>
              <a:t>, </a:t>
            </a:r>
            <a:r>
              <a:rPr lang="en-AU" sz="1800" dirty="0" err="1"/>
              <a:t>sliderInput</a:t>
            </a:r>
            <a:r>
              <a:rPr lang="en-AU" sz="1800" dirty="0"/>
              <a:t>, </a:t>
            </a:r>
            <a:r>
              <a:rPr lang="en-AU" sz="1800" dirty="0" err="1"/>
              <a:t>radioButtons</a:t>
            </a:r>
            <a:r>
              <a:rPr lang="en-AU" sz="1800" dirty="0"/>
              <a:t> etc. </a:t>
            </a:r>
          </a:p>
          <a:p>
            <a:pPr marL="0" indent="0">
              <a:buFont typeface="Arial" panose="020B0604020202020204" pitchFamily="34" charset="0"/>
              <a:buNone/>
            </a:pPr>
            <a:endParaRPr lang="en-AU" sz="1800" dirty="0"/>
          </a:p>
        </p:txBody>
      </p:sp>
    </p:spTree>
    <p:extLst>
      <p:ext uri="{BB962C8B-B14F-4D97-AF65-F5344CB8AC3E}">
        <p14:creationId xmlns:p14="http://schemas.microsoft.com/office/powerpoint/2010/main" val="182176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Overview</a:t>
            </a:r>
          </a:p>
        </p:txBody>
      </p:sp>
      <p:sp>
        <p:nvSpPr>
          <p:cNvPr id="3" name="Content Placeholder 2"/>
          <p:cNvSpPr>
            <a:spLocks noGrp="1"/>
          </p:cNvSpPr>
          <p:nvPr>
            <p:ph idx="1"/>
          </p:nvPr>
        </p:nvSpPr>
        <p:spPr>
          <a:xfrm>
            <a:off x="704385" y="1937466"/>
            <a:ext cx="4993888" cy="839601"/>
          </a:xfrm>
        </p:spPr>
        <p:txBody>
          <a:bodyPr>
            <a:normAutofit/>
          </a:bodyPr>
          <a:lstStyle/>
          <a:p>
            <a:r>
              <a:rPr lang="en-AU" sz="1800" dirty="0"/>
              <a:t>Use reactive function to change underlying data based on input parameters</a:t>
            </a:r>
          </a:p>
          <a:p>
            <a:endParaRPr lang="en-AU" sz="1800" dirty="0"/>
          </a:p>
        </p:txBody>
      </p:sp>
      <p:sp>
        <p:nvSpPr>
          <p:cNvPr id="5" name="Content Placeholder 2"/>
          <p:cNvSpPr txBox="1">
            <a:spLocks/>
          </p:cNvSpPr>
          <p:nvPr/>
        </p:nvSpPr>
        <p:spPr>
          <a:xfrm>
            <a:off x="704385" y="3884088"/>
            <a:ext cx="4993888" cy="23015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1800" dirty="0"/>
              <a:t>Use the render* style functions to display components based on reactive objects. For example – </a:t>
            </a:r>
            <a:r>
              <a:rPr lang="en-AU" sz="1800" dirty="0" err="1"/>
              <a:t>renderPlot</a:t>
            </a:r>
            <a:r>
              <a:rPr lang="en-AU" sz="1800" dirty="0"/>
              <a:t>, </a:t>
            </a:r>
            <a:r>
              <a:rPr lang="en-AU" sz="1800" dirty="0" err="1"/>
              <a:t>renderTable</a:t>
            </a:r>
            <a:r>
              <a:rPr lang="en-AU" sz="1800" dirty="0"/>
              <a:t> etc.</a:t>
            </a:r>
          </a:p>
          <a:p>
            <a:endParaRPr lang="en-AU" sz="1800" dirty="0"/>
          </a:p>
          <a:p>
            <a:r>
              <a:rPr lang="en-AU" sz="1800" dirty="0"/>
              <a:t>For dashboards with multiple pages, a </a:t>
            </a:r>
            <a:r>
              <a:rPr lang="en-AU" sz="1800" dirty="0" err="1"/>
              <a:t>globar</a:t>
            </a:r>
            <a:r>
              <a:rPr lang="en-AU" sz="1800" dirty="0"/>
              <a:t> sidebar can be built by specifying it also like a page</a:t>
            </a:r>
          </a:p>
        </p:txBody>
      </p:sp>
      <p:pic>
        <p:nvPicPr>
          <p:cNvPr id="4" name="Picture 3"/>
          <p:cNvPicPr>
            <a:picLocks noChangeAspect="1"/>
          </p:cNvPicPr>
          <p:nvPr/>
        </p:nvPicPr>
        <p:blipFill>
          <a:blip r:embed="rId2"/>
          <a:stretch>
            <a:fillRect/>
          </a:stretch>
        </p:blipFill>
        <p:spPr>
          <a:xfrm>
            <a:off x="6119812" y="1754807"/>
            <a:ext cx="4998756" cy="1812482"/>
          </a:xfrm>
          <a:prstGeom prst="rect">
            <a:avLst/>
          </a:prstGeom>
        </p:spPr>
      </p:pic>
      <p:pic>
        <p:nvPicPr>
          <p:cNvPr id="6" name="Picture 5"/>
          <p:cNvPicPr>
            <a:picLocks noChangeAspect="1"/>
          </p:cNvPicPr>
          <p:nvPr/>
        </p:nvPicPr>
        <p:blipFill>
          <a:blip r:embed="rId3"/>
          <a:stretch>
            <a:fillRect/>
          </a:stretch>
        </p:blipFill>
        <p:spPr>
          <a:xfrm>
            <a:off x="6220177" y="3884088"/>
            <a:ext cx="5244129" cy="1963555"/>
          </a:xfrm>
          <a:prstGeom prst="rect">
            <a:avLst/>
          </a:prstGeom>
        </p:spPr>
      </p:pic>
    </p:spTree>
    <p:extLst>
      <p:ext uri="{BB962C8B-B14F-4D97-AF65-F5344CB8AC3E}">
        <p14:creationId xmlns:p14="http://schemas.microsoft.com/office/powerpoint/2010/main" val="63291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Introduction to Shiny Objects</a:t>
            </a:r>
          </a:p>
        </p:txBody>
      </p:sp>
      <p:sp>
        <p:nvSpPr>
          <p:cNvPr id="3" name="Content Placeholder 2"/>
          <p:cNvSpPr>
            <a:spLocks noGrp="1"/>
          </p:cNvSpPr>
          <p:nvPr>
            <p:ph idx="1"/>
          </p:nvPr>
        </p:nvSpPr>
        <p:spPr>
          <a:xfrm>
            <a:off x="838200" y="1825625"/>
            <a:ext cx="5618356" cy="4351338"/>
          </a:xfrm>
        </p:spPr>
        <p:txBody>
          <a:bodyPr>
            <a:normAutofit lnSpcReduction="10000"/>
          </a:bodyPr>
          <a:lstStyle/>
          <a:p>
            <a:r>
              <a:rPr lang="en-AU" sz="1600" dirty="0"/>
              <a:t>Shiny is a web application framework that lets you turn analyses into interactive web applications using R (without HTML, CSS, </a:t>
            </a:r>
            <a:r>
              <a:rPr lang="en-AU" sz="1600" dirty="0" err="1"/>
              <a:t>Javascript</a:t>
            </a:r>
            <a:r>
              <a:rPr lang="en-AU" sz="1600" dirty="0"/>
              <a:t>)</a:t>
            </a:r>
          </a:p>
          <a:p>
            <a:r>
              <a:rPr lang="en-AU" sz="1600" dirty="0"/>
              <a:t>Shiny offers several widgets to use as input/output options</a:t>
            </a:r>
          </a:p>
          <a:p>
            <a:r>
              <a:rPr lang="en-AU" sz="1600" dirty="0"/>
              <a:t>Input widgets </a:t>
            </a:r>
          </a:p>
          <a:p>
            <a:pPr lvl="1"/>
            <a:r>
              <a:rPr lang="en-AU" sz="1400" dirty="0" err="1"/>
              <a:t>checkboxInput</a:t>
            </a:r>
            <a:endParaRPr lang="en-AU" sz="1400" dirty="0"/>
          </a:p>
          <a:p>
            <a:pPr lvl="1"/>
            <a:r>
              <a:rPr lang="en-AU" sz="1400" dirty="0" err="1"/>
              <a:t>radioButton</a:t>
            </a:r>
            <a:endParaRPr lang="en-AU" sz="1400" dirty="0"/>
          </a:p>
          <a:p>
            <a:pPr lvl="1"/>
            <a:r>
              <a:rPr lang="en-AU" sz="1400" dirty="0" err="1"/>
              <a:t>selectInput</a:t>
            </a:r>
            <a:endParaRPr lang="en-AU" sz="1400" dirty="0"/>
          </a:p>
          <a:p>
            <a:pPr lvl="1"/>
            <a:r>
              <a:rPr lang="en-AU" sz="1400" dirty="0" err="1"/>
              <a:t>sliderInput</a:t>
            </a:r>
            <a:endParaRPr lang="en-AU" sz="1400" dirty="0"/>
          </a:p>
          <a:p>
            <a:r>
              <a:rPr lang="en-AU" sz="1600" dirty="0"/>
              <a:t>Other widgets </a:t>
            </a:r>
          </a:p>
          <a:p>
            <a:pPr lvl="1"/>
            <a:r>
              <a:rPr lang="en-AU" sz="1400" dirty="0" err="1"/>
              <a:t>actionButton</a:t>
            </a:r>
            <a:endParaRPr lang="en-AU" sz="1400" dirty="0"/>
          </a:p>
          <a:p>
            <a:pPr lvl="1"/>
            <a:r>
              <a:rPr lang="en-AU" sz="1400" dirty="0" err="1"/>
              <a:t>downloadButton</a:t>
            </a:r>
            <a:endParaRPr lang="en-AU" sz="1400" dirty="0"/>
          </a:p>
          <a:p>
            <a:pPr lvl="1"/>
            <a:r>
              <a:rPr lang="en-AU" sz="1400" dirty="0" err="1"/>
              <a:t>fileInput</a:t>
            </a:r>
            <a:endParaRPr lang="en-AU" sz="1400" dirty="0"/>
          </a:p>
          <a:p>
            <a:r>
              <a:rPr lang="en-AU" sz="1600" dirty="0"/>
              <a:t>Input widgets generate an input vector that contains all the parameters entered by the user – </a:t>
            </a:r>
            <a:r>
              <a:rPr lang="en-AU" sz="1600" dirty="0" err="1"/>
              <a:t>input$select</a:t>
            </a:r>
            <a:r>
              <a:rPr lang="en-AU" sz="1600" dirty="0"/>
              <a:t>; </a:t>
            </a:r>
            <a:r>
              <a:rPr lang="en-AU" sz="1600" dirty="0" err="1"/>
              <a:t>input$checkbox</a:t>
            </a:r>
            <a:r>
              <a:rPr lang="en-AU" sz="1600" dirty="0"/>
              <a:t>; </a:t>
            </a:r>
            <a:r>
              <a:rPr lang="en-AU" sz="1600" dirty="0" err="1"/>
              <a:t>input$radio</a:t>
            </a:r>
            <a:endParaRPr lang="en-AU" sz="1600" dirty="0"/>
          </a:p>
          <a:p>
            <a:endParaRPr lang="en-AU" sz="1600" dirty="0"/>
          </a:p>
          <a:p>
            <a:endParaRPr lang="en-AU" sz="1600" dirty="0"/>
          </a:p>
        </p:txBody>
      </p:sp>
      <p:pic>
        <p:nvPicPr>
          <p:cNvPr id="4" name="Picture 3"/>
          <p:cNvPicPr>
            <a:picLocks noChangeAspect="1"/>
          </p:cNvPicPr>
          <p:nvPr/>
        </p:nvPicPr>
        <p:blipFill>
          <a:blip r:embed="rId2"/>
          <a:stretch>
            <a:fillRect/>
          </a:stretch>
        </p:blipFill>
        <p:spPr>
          <a:xfrm>
            <a:off x="6240965" y="1825625"/>
            <a:ext cx="5486400" cy="2505075"/>
          </a:xfrm>
          <a:prstGeom prst="rect">
            <a:avLst/>
          </a:prstGeom>
        </p:spPr>
      </p:pic>
      <p:pic>
        <p:nvPicPr>
          <p:cNvPr id="5" name="Picture 4"/>
          <p:cNvPicPr>
            <a:picLocks noChangeAspect="1"/>
          </p:cNvPicPr>
          <p:nvPr/>
        </p:nvPicPr>
        <p:blipFill>
          <a:blip r:embed="rId3"/>
          <a:stretch>
            <a:fillRect/>
          </a:stretch>
        </p:blipFill>
        <p:spPr>
          <a:xfrm>
            <a:off x="6192643" y="4653755"/>
            <a:ext cx="5771602" cy="509259"/>
          </a:xfrm>
          <a:prstGeom prst="rect">
            <a:avLst/>
          </a:prstGeom>
        </p:spPr>
      </p:pic>
      <p:pic>
        <p:nvPicPr>
          <p:cNvPr id="6" name="Picture 5"/>
          <p:cNvPicPr>
            <a:picLocks noChangeAspect="1"/>
          </p:cNvPicPr>
          <p:nvPr/>
        </p:nvPicPr>
        <p:blipFill>
          <a:blip r:embed="rId4"/>
          <a:stretch>
            <a:fillRect/>
          </a:stretch>
        </p:blipFill>
        <p:spPr>
          <a:xfrm>
            <a:off x="6240964" y="5398526"/>
            <a:ext cx="5470535" cy="243991"/>
          </a:xfrm>
          <a:prstGeom prst="rect">
            <a:avLst/>
          </a:prstGeom>
        </p:spPr>
      </p:pic>
      <p:pic>
        <p:nvPicPr>
          <p:cNvPr id="7" name="Picture 6"/>
          <p:cNvPicPr>
            <a:picLocks noChangeAspect="1"/>
          </p:cNvPicPr>
          <p:nvPr/>
        </p:nvPicPr>
        <p:blipFill>
          <a:blip r:embed="rId5"/>
          <a:stretch>
            <a:fillRect/>
          </a:stretch>
        </p:blipFill>
        <p:spPr>
          <a:xfrm>
            <a:off x="6240964" y="5897253"/>
            <a:ext cx="5951036" cy="537594"/>
          </a:xfrm>
          <a:prstGeom prst="rect">
            <a:avLst/>
          </a:prstGeom>
        </p:spPr>
      </p:pic>
    </p:spTree>
    <p:extLst>
      <p:ext uri="{BB962C8B-B14F-4D97-AF65-F5344CB8AC3E}">
        <p14:creationId xmlns:p14="http://schemas.microsoft.com/office/powerpoint/2010/main" val="323989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Introduction to Shiny Objects</a:t>
            </a:r>
          </a:p>
        </p:txBody>
      </p:sp>
      <p:sp>
        <p:nvSpPr>
          <p:cNvPr id="3" name="Content Placeholder 2"/>
          <p:cNvSpPr>
            <a:spLocks noGrp="1"/>
          </p:cNvSpPr>
          <p:nvPr>
            <p:ph idx="1"/>
          </p:nvPr>
        </p:nvSpPr>
        <p:spPr>
          <a:xfrm>
            <a:off x="630600" y="1825624"/>
            <a:ext cx="5919439" cy="4775897"/>
          </a:xfrm>
        </p:spPr>
        <p:txBody>
          <a:bodyPr>
            <a:normAutofit/>
          </a:bodyPr>
          <a:lstStyle/>
          <a:p>
            <a:r>
              <a:rPr lang="en-AU" sz="1600" dirty="0"/>
              <a:t>Reactive functions listen for input vector changes and adjust objects accordingly </a:t>
            </a:r>
          </a:p>
          <a:p>
            <a:r>
              <a:rPr lang="en-AU" sz="1600" dirty="0"/>
              <a:t>Output functions react to changes and need to render code to display the updated output. Shiny provides multiple render functions</a:t>
            </a:r>
          </a:p>
          <a:p>
            <a:pPr lvl="1"/>
            <a:r>
              <a:rPr lang="en-AU" sz="1400" dirty="0" err="1"/>
              <a:t>renderTable</a:t>
            </a:r>
            <a:endParaRPr lang="en-AU" sz="1400" dirty="0"/>
          </a:p>
          <a:p>
            <a:pPr lvl="1"/>
            <a:r>
              <a:rPr lang="en-AU" sz="1400" dirty="0" err="1"/>
              <a:t>renderPlot</a:t>
            </a:r>
            <a:endParaRPr lang="en-AU" sz="1400" dirty="0"/>
          </a:p>
          <a:p>
            <a:pPr lvl="1"/>
            <a:r>
              <a:rPr lang="en-AU" sz="1400" dirty="0" err="1"/>
              <a:t>renderText</a:t>
            </a:r>
            <a:endParaRPr lang="en-AU" sz="1400" dirty="0"/>
          </a:p>
          <a:p>
            <a:pPr lvl="1"/>
            <a:r>
              <a:rPr lang="en-AU" sz="1400" dirty="0" err="1"/>
              <a:t>renderPlotly</a:t>
            </a:r>
            <a:endParaRPr lang="en-AU" sz="1400" dirty="0"/>
          </a:p>
          <a:p>
            <a:r>
              <a:rPr lang="en-AU" sz="1600" dirty="0"/>
              <a:t>Interactive documents must be deployed to a shiny server (or shinyapps.io) the same way that shiny applications are. Instead of </a:t>
            </a:r>
            <a:r>
              <a:rPr lang="en-AU" sz="1600" dirty="0" err="1"/>
              <a:t>ui.R</a:t>
            </a:r>
            <a:r>
              <a:rPr lang="en-AU" sz="1600" dirty="0"/>
              <a:t> &amp; </a:t>
            </a:r>
            <a:r>
              <a:rPr lang="en-AU" sz="1600" dirty="0" err="1"/>
              <a:t>server.R</a:t>
            </a:r>
            <a:r>
              <a:rPr lang="en-AU" sz="1600" dirty="0"/>
              <a:t> you deploy your </a:t>
            </a:r>
            <a:r>
              <a:rPr lang="en-AU" sz="1600" dirty="0" err="1"/>
              <a:t>filename.Rmd</a:t>
            </a:r>
            <a:endParaRPr lang="en-AU" sz="1600" dirty="0"/>
          </a:p>
          <a:p>
            <a:r>
              <a:rPr lang="en-AU" sz="1600" dirty="0"/>
              <a:t>Location of the dashboard will be </a:t>
            </a:r>
            <a:r>
              <a:rPr lang="en-AU" sz="1600" dirty="0" err="1"/>
              <a:t>shinyserver.location:port</a:t>
            </a:r>
            <a:r>
              <a:rPr lang="en-AU" sz="1600" dirty="0"/>
              <a:t>/</a:t>
            </a:r>
            <a:r>
              <a:rPr lang="en-AU" sz="1600" dirty="0" err="1"/>
              <a:t>filename.Rmd</a:t>
            </a:r>
            <a:endParaRPr lang="en-AU" sz="1600" dirty="0"/>
          </a:p>
          <a:p>
            <a:r>
              <a:rPr lang="en-AU" sz="1600" dirty="0"/>
              <a:t>Advanced topics</a:t>
            </a:r>
          </a:p>
          <a:p>
            <a:pPr lvl="1"/>
            <a:r>
              <a:rPr lang="en-AU" sz="1400" dirty="0"/>
              <a:t>Inputs and Outputs in a single </a:t>
            </a:r>
            <a:r>
              <a:rPr lang="en-AU" sz="1400" dirty="0" err="1"/>
              <a:t>flexdashboard</a:t>
            </a:r>
            <a:r>
              <a:rPr lang="en-AU" sz="1400" dirty="0"/>
              <a:t> panel</a:t>
            </a:r>
          </a:p>
          <a:p>
            <a:pPr lvl="1"/>
            <a:r>
              <a:rPr lang="en-AU" sz="1400" dirty="0"/>
              <a:t>Create shiny modules that can be used in multiple dashboards</a:t>
            </a:r>
          </a:p>
        </p:txBody>
      </p:sp>
      <p:pic>
        <p:nvPicPr>
          <p:cNvPr id="4" name="Picture 3"/>
          <p:cNvPicPr>
            <a:picLocks noChangeAspect="1"/>
          </p:cNvPicPr>
          <p:nvPr/>
        </p:nvPicPr>
        <p:blipFill>
          <a:blip r:embed="rId2"/>
          <a:stretch>
            <a:fillRect/>
          </a:stretch>
        </p:blipFill>
        <p:spPr>
          <a:xfrm>
            <a:off x="6470397" y="1825624"/>
            <a:ext cx="5417319" cy="1166462"/>
          </a:xfrm>
          <a:prstGeom prst="rect">
            <a:avLst/>
          </a:prstGeom>
        </p:spPr>
      </p:pic>
      <p:pic>
        <p:nvPicPr>
          <p:cNvPr id="5" name="Picture 4"/>
          <p:cNvPicPr>
            <a:picLocks noChangeAspect="1"/>
          </p:cNvPicPr>
          <p:nvPr/>
        </p:nvPicPr>
        <p:blipFill>
          <a:blip r:embed="rId3"/>
          <a:stretch>
            <a:fillRect/>
          </a:stretch>
        </p:blipFill>
        <p:spPr>
          <a:xfrm>
            <a:off x="6470397" y="3127022"/>
            <a:ext cx="5238312" cy="3474499"/>
          </a:xfrm>
          <a:prstGeom prst="rect">
            <a:avLst/>
          </a:prstGeom>
        </p:spPr>
      </p:pic>
    </p:spTree>
    <p:extLst>
      <p:ext uri="{BB962C8B-B14F-4D97-AF65-F5344CB8AC3E}">
        <p14:creationId xmlns:p14="http://schemas.microsoft.com/office/powerpoint/2010/main" val="1099776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Conclusion – A </a:t>
            </a:r>
            <a:r>
              <a:rPr lang="en-AU" dirty="0" err="1"/>
              <a:t>cheatsheet</a:t>
            </a:r>
            <a:endParaRPr lang="en-AU" dirty="0"/>
          </a:p>
        </p:txBody>
      </p:sp>
      <p:sp>
        <p:nvSpPr>
          <p:cNvPr id="3" name="Content Placeholder 2"/>
          <p:cNvSpPr>
            <a:spLocks noGrp="1"/>
          </p:cNvSpPr>
          <p:nvPr>
            <p:ph idx="1"/>
          </p:nvPr>
        </p:nvSpPr>
        <p:spPr/>
        <p:txBody>
          <a:bodyPr>
            <a:normAutofit fontScale="92500" lnSpcReduction="10000"/>
          </a:bodyPr>
          <a:lstStyle/>
          <a:p>
            <a:r>
              <a:rPr lang="en-AU" sz="1600" dirty="0" err="1"/>
              <a:t>Flexdashboards</a:t>
            </a:r>
            <a:r>
              <a:rPr lang="en-AU" sz="1600" dirty="0"/>
              <a:t> use R Markdown to publish groups of related visualisations as a dashboard </a:t>
            </a:r>
          </a:p>
          <a:p>
            <a:r>
              <a:rPr lang="en-AU" sz="1600" dirty="0"/>
              <a:t>Install from CRAN -&gt; Create new R Markdown document from </a:t>
            </a:r>
            <a:r>
              <a:rPr lang="en-AU" sz="1600" dirty="0" err="1"/>
              <a:t>flexdashboard</a:t>
            </a:r>
            <a:r>
              <a:rPr lang="en-AU" sz="1600" dirty="0"/>
              <a:t> template</a:t>
            </a:r>
          </a:p>
          <a:p>
            <a:endParaRPr lang="en-AU" sz="1600" dirty="0"/>
          </a:p>
          <a:p>
            <a:r>
              <a:rPr lang="en-AU" sz="1600" dirty="0"/>
              <a:t>Easy to specify layout in YAML header – Rows or Columns; Fill or Scroll; </a:t>
            </a:r>
          </a:p>
          <a:p>
            <a:r>
              <a:rPr lang="en-AU" sz="1600" dirty="0"/>
              <a:t>Fill content in boxes specified by ###; Escape row/column with layouts or storyboards; Add multiple pages with ====</a:t>
            </a:r>
          </a:p>
          <a:p>
            <a:endParaRPr lang="en-AU" sz="1600" dirty="0"/>
          </a:p>
          <a:p>
            <a:r>
              <a:rPr lang="en-AU" sz="1600" dirty="0"/>
              <a:t>Include any R graphics to fill boxes – base, lattice, </a:t>
            </a:r>
            <a:r>
              <a:rPr lang="en-AU" sz="1600" dirty="0" err="1"/>
              <a:t>ggplot</a:t>
            </a:r>
            <a:r>
              <a:rPr lang="en-AU" sz="1600" dirty="0"/>
              <a:t>, </a:t>
            </a:r>
            <a:r>
              <a:rPr lang="en-AU" sz="1600" dirty="0" err="1"/>
              <a:t>kable</a:t>
            </a:r>
            <a:r>
              <a:rPr lang="en-AU" sz="1600" dirty="0"/>
              <a:t>, text </a:t>
            </a:r>
          </a:p>
          <a:p>
            <a:r>
              <a:rPr lang="en-AU" sz="1600" dirty="0"/>
              <a:t>Static interactivity can be introduced by using HTML Widgets for graphics </a:t>
            </a:r>
          </a:p>
          <a:p>
            <a:r>
              <a:rPr lang="en-AU" sz="1600" dirty="0"/>
              <a:t>Value boxes, gauges, text annotations </a:t>
            </a:r>
            <a:r>
              <a:rPr lang="en-AU" sz="1600" dirty="0" err="1"/>
              <a:t>etc</a:t>
            </a:r>
            <a:r>
              <a:rPr lang="en-AU" sz="1600" dirty="0"/>
              <a:t> provide additional components to include in </a:t>
            </a:r>
            <a:r>
              <a:rPr lang="en-AU" sz="1600" dirty="0" err="1"/>
              <a:t>dashoards</a:t>
            </a:r>
            <a:r>
              <a:rPr lang="en-AU" sz="1600" dirty="0"/>
              <a:t> </a:t>
            </a:r>
          </a:p>
          <a:p>
            <a:endParaRPr lang="en-AU" sz="1600" dirty="0"/>
          </a:p>
          <a:p>
            <a:r>
              <a:rPr lang="en-AU" sz="1600" dirty="0"/>
              <a:t>Dynamic interactivity can be introduced by specifying runtime as shiny in YAML header </a:t>
            </a:r>
          </a:p>
          <a:p>
            <a:r>
              <a:rPr lang="en-AU" sz="1600" dirty="0"/>
              <a:t>First column by default as sidebar to take in user inputs; Global sidebar for multi page dashboard specified as a page</a:t>
            </a:r>
          </a:p>
          <a:p>
            <a:r>
              <a:rPr lang="en-AU" sz="1600" dirty="0"/>
              <a:t>Shiny input widgets used for capturing user input; Render functions capture reactive inputs and adjust outputs accordingly</a:t>
            </a:r>
          </a:p>
          <a:p>
            <a:r>
              <a:rPr lang="en-AU" sz="1600" dirty="0"/>
              <a:t>Interactive dashboards must be published to shiny server to be shared; Static dashboards can be shared as .html files</a:t>
            </a:r>
          </a:p>
          <a:p>
            <a:endParaRPr lang="en-AU" sz="1600" dirty="0"/>
          </a:p>
        </p:txBody>
      </p:sp>
    </p:spTree>
    <p:extLst>
      <p:ext uri="{BB962C8B-B14F-4D97-AF65-F5344CB8AC3E}">
        <p14:creationId xmlns:p14="http://schemas.microsoft.com/office/powerpoint/2010/main" val="3568785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Data Science Venn Diagram</a:t>
            </a:r>
          </a:p>
        </p:txBody>
      </p:sp>
      <p:sp>
        <p:nvSpPr>
          <p:cNvPr id="4" name="Oval 3"/>
          <p:cNvSpPr/>
          <p:nvPr/>
        </p:nvSpPr>
        <p:spPr>
          <a:xfrm>
            <a:off x="3495050" y="1797061"/>
            <a:ext cx="3110368" cy="31588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Oval 4"/>
          <p:cNvSpPr/>
          <p:nvPr/>
        </p:nvSpPr>
        <p:spPr>
          <a:xfrm>
            <a:off x="5326780" y="1797061"/>
            <a:ext cx="3110368" cy="31588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Oval 5"/>
          <p:cNvSpPr/>
          <p:nvPr/>
        </p:nvSpPr>
        <p:spPr>
          <a:xfrm>
            <a:off x="4472461" y="3241931"/>
            <a:ext cx="3110368" cy="3158869"/>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p:cNvSpPr txBox="1"/>
          <p:nvPr/>
        </p:nvSpPr>
        <p:spPr>
          <a:xfrm>
            <a:off x="3618142" y="2731559"/>
            <a:ext cx="1809303" cy="954107"/>
          </a:xfrm>
          <a:prstGeom prst="rect">
            <a:avLst/>
          </a:prstGeom>
          <a:noFill/>
        </p:spPr>
        <p:txBody>
          <a:bodyPr wrap="square" rtlCol="0">
            <a:spAutoFit/>
          </a:bodyPr>
          <a:lstStyle/>
          <a:p>
            <a:r>
              <a:rPr lang="en-AU" sz="1400" dirty="0"/>
              <a:t>Computer Science – Programming, Data </a:t>
            </a:r>
            <a:r>
              <a:rPr lang="en-AU" sz="1400" dirty="0" err="1"/>
              <a:t>Engg</a:t>
            </a:r>
            <a:r>
              <a:rPr lang="en-AU" sz="1400" dirty="0"/>
              <a:t>, Data Ingestion </a:t>
            </a:r>
            <a:r>
              <a:rPr lang="en-AU" sz="1400" dirty="0" err="1"/>
              <a:t>etc</a:t>
            </a:r>
            <a:endParaRPr lang="en-AU" sz="1400" dirty="0"/>
          </a:p>
        </p:txBody>
      </p:sp>
      <p:sp>
        <p:nvSpPr>
          <p:cNvPr id="9" name="TextBox 8"/>
          <p:cNvSpPr txBox="1"/>
          <p:nvPr/>
        </p:nvSpPr>
        <p:spPr>
          <a:xfrm>
            <a:off x="6728510" y="2731559"/>
            <a:ext cx="1731209" cy="738664"/>
          </a:xfrm>
          <a:prstGeom prst="rect">
            <a:avLst/>
          </a:prstGeom>
          <a:noFill/>
        </p:spPr>
        <p:txBody>
          <a:bodyPr wrap="square" rtlCol="0">
            <a:spAutoFit/>
          </a:bodyPr>
          <a:lstStyle/>
          <a:p>
            <a:r>
              <a:rPr lang="en-AU" sz="1400" dirty="0"/>
              <a:t>Mathematics – Probability, Statistics, Machine Learning</a:t>
            </a:r>
          </a:p>
        </p:txBody>
      </p:sp>
      <p:sp>
        <p:nvSpPr>
          <p:cNvPr id="10" name="TextBox 9"/>
          <p:cNvSpPr txBox="1"/>
          <p:nvPr/>
        </p:nvSpPr>
        <p:spPr>
          <a:xfrm>
            <a:off x="5050234" y="5096970"/>
            <a:ext cx="2160995" cy="738664"/>
          </a:xfrm>
          <a:prstGeom prst="rect">
            <a:avLst/>
          </a:prstGeom>
          <a:noFill/>
        </p:spPr>
        <p:txBody>
          <a:bodyPr wrap="square" rtlCol="0">
            <a:spAutoFit/>
          </a:bodyPr>
          <a:lstStyle/>
          <a:p>
            <a:r>
              <a:rPr lang="en-AU" sz="1400" dirty="0"/>
              <a:t>Communication – Domain knowledge, visualisations, end user products</a:t>
            </a:r>
          </a:p>
        </p:txBody>
      </p:sp>
    </p:spTree>
    <p:extLst>
      <p:ext uri="{BB962C8B-B14F-4D97-AF65-F5344CB8AC3E}">
        <p14:creationId xmlns:p14="http://schemas.microsoft.com/office/powerpoint/2010/main" val="1426674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Thank you!</a:t>
            </a:r>
          </a:p>
        </p:txBody>
      </p:sp>
      <p:sp>
        <p:nvSpPr>
          <p:cNvPr id="5" name="Text Placeholder 4"/>
          <p:cNvSpPr>
            <a:spLocks noGrp="1"/>
          </p:cNvSpPr>
          <p:nvPr>
            <p:ph type="body" idx="1"/>
          </p:nvPr>
        </p:nvSpPr>
        <p:spPr>
          <a:xfrm>
            <a:off x="831850" y="4589463"/>
            <a:ext cx="10515600" cy="1922849"/>
          </a:xfrm>
        </p:spPr>
        <p:txBody>
          <a:bodyPr>
            <a:normAutofit fontScale="92500" lnSpcReduction="20000"/>
          </a:bodyPr>
          <a:lstStyle/>
          <a:p>
            <a:r>
              <a:rPr lang="en-AU" dirty="0"/>
              <a:t>Kaushik Lakshman</a:t>
            </a:r>
          </a:p>
          <a:p>
            <a:r>
              <a:rPr lang="en-AU" dirty="0">
                <a:hlinkClick r:id="rId2"/>
              </a:rPr>
              <a:t>kaushiklakshman@gmail.com</a:t>
            </a:r>
            <a:endParaRPr lang="en-AU" dirty="0"/>
          </a:p>
          <a:p>
            <a:endParaRPr lang="en-AU" dirty="0"/>
          </a:p>
          <a:p>
            <a:r>
              <a:rPr lang="en-AU" dirty="0"/>
              <a:t>Documentation - </a:t>
            </a:r>
            <a:r>
              <a:rPr lang="en-AU" dirty="0">
                <a:hlinkClick r:id="rId3"/>
              </a:rPr>
              <a:t>http://rmarkdown.rstudio.com/flexdashboard/</a:t>
            </a:r>
            <a:endParaRPr lang="en-AU" dirty="0"/>
          </a:p>
          <a:p>
            <a:r>
              <a:rPr lang="en-AU" dirty="0"/>
              <a:t>Code and Examples - </a:t>
            </a:r>
            <a:r>
              <a:rPr lang="en-AU" dirty="0">
                <a:hlinkClick r:id="rId4"/>
              </a:rPr>
              <a:t>https://github.com/kaushiklakshman/melbURN-flexdashboard</a:t>
            </a:r>
            <a:endParaRPr lang="en-AU" dirty="0"/>
          </a:p>
          <a:p>
            <a:endParaRPr lang="en-AU" dirty="0"/>
          </a:p>
        </p:txBody>
      </p:sp>
    </p:spTree>
    <p:extLst>
      <p:ext uri="{BB962C8B-B14F-4D97-AF65-F5344CB8AC3E}">
        <p14:creationId xmlns:p14="http://schemas.microsoft.com/office/powerpoint/2010/main" val="2405106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Journey towards </a:t>
            </a:r>
            <a:r>
              <a:rPr lang="en-AU" dirty="0" err="1"/>
              <a:t>flexdashboard</a:t>
            </a:r>
            <a:endParaRPr lang="en-AU" dirty="0"/>
          </a:p>
        </p:txBody>
      </p:sp>
      <p:sp>
        <p:nvSpPr>
          <p:cNvPr id="3" name="Content Placeholder 2"/>
          <p:cNvSpPr>
            <a:spLocks noGrp="1"/>
          </p:cNvSpPr>
          <p:nvPr>
            <p:ph idx="1"/>
          </p:nvPr>
        </p:nvSpPr>
        <p:spPr>
          <a:xfrm>
            <a:off x="838199" y="1825625"/>
            <a:ext cx="9889273" cy="4653234"/>
          </a:xfrm>
        </p:spPr>
        <p:txBody>
          <a:bodyPr>
            <a:normAutofit/>
          </a:bodyPr>
          <a:lstStyle/>
          <a:p>
            <a:r>
              <a:rPr lang="en-AU" sz="2100" dirty="0"/>
              <a:t>Exploratory Analysis</a:t>
            </a:r>
          </a:p>
          <a:p>
            <a:pPr lvl="1"/>
            <a:r>
              <a:rPr lang="en-AU" sz="1600" dirty="0"/>
              <a:t>Understanding Problem -&gt; Data Wrangling -&gt; Analysis -&gt; Visualisations -&gt; Pitch back to business/end users</a:t>
            </a:r>
          </a:p>
          <a:p>
            <a:pPr lvl="1"/>
            <a:r>
              <a:rPr lang="en-AU" sz="1600" dirty="0"/>
              <a:t>Putting things back into power point was double work &amp; inconvenient </a:t>
            </a:r>
          </a:p>
          <a:p>
            <a:pPr lvl="1"/>
            <a:r>
              <a:rPr lang="en-AU" sz="1600" dirty="0"/>
              <a:t>R Markdown output did the job, but it felt more like an academic report – not the most convenient for business users</a:t>
            </a:r>
          </a:p>
          <a:p>
            <a:r>
              <a:rPr lang="en-AU" sz="2100" dirty="0"/>
              <a:t>Operational Models</a:t>
            </a:r>
          </a:p>
          <a:p>
            <a:pPr lvl="1"/>
            <a:r>
              <a:rPr lang="en-AU" sz="1600" dirty="0"/>
              <a:t>Data Ingestion -&gt; Data Wrangling -&gt; Feature Engineering -&gt; Predictive Model -&gt; Delivery to business/end user</a:t>
            </a:r>
          </a:p>
          <a:p>
            <a:pPr lvl="1"/>
            <a:r>
              <a:rPr lang="en-AU" sz="1600" dirty="0"/>
              <a:t>Result Tracking needed on periodical basis again – </a:t>
            </a:r>
            <a:r>
              <a:rPr lang="en-AU" sz="1600" dirty="0" err="1"/>
              <a:t>Rmarkdown</a:t>
            </a:r>
            <a:r>
              <a:rPr lang="en-AU" sz="1600" dirty="0"/>
              <a:t> once again did the job, but wasn’t crisp enough</a:t>
            </a:r>
          </a:p>
          <a:p>
            <a:pPr lvl="1"/>
            <a:endParaRPr lang="en-AU" sz="1600" dirty="0"/>
          </a:p>
          <a:p>
            <a:r>
              <a:rPr lang="en-AU" sz="2000" dirty="0"/>
              <a:t>Existing Options like Tableau/</a:t>
            </a:r>
            <a:r>
              <a:rPr lang="en-AU" sz="2000" dirty="0" err="1"/>
              <a:t>Qlik</a:t>
            </a:r>
            <a:endParaRPr lang="en-AU" sz="2000" dirty="0"/>
          </a:p>
          <a:p>
            <a:pPr lvl="1"/>
            <a:r>
              <a:rPr lang="en-AU" sz="1600" dirty="0"/>
              <a:t>Cost and effort involved in setting up, licenses etc.</a:t>
            </a:r>
          </a:p>
          <a:p>
            <a:pPr lvl="1"/>
            <a:r>
              <a:rPr lang="en-AU" sz="1600" dirty="0"/>
              <a:t>Code portability across systems </a:t>
            </a:r>
          </a:p>
          <a:p>
            <a:pPr lvl="1"/>
            <a:endParaRPr lang="en-AU" sz="1600" dirty="0"/>
          </a:p>
          <a:p>
            <a:r>
              <a:rPr lang="en-AU" sz="2100" dirty="0"/>
              <a:t>Enter - </a:t>
            </a:r>
            <a:r>
              <a:rPr lang="en-AU" sz="2100" dirty="0" err="1"/>
              <a:t>flexdashboard</a:t>
            </a:r>
            <a:endParaRPr lang="en-AU" sz="2100" dirty="0"/>
          </a:p>
        </p:txBody>
      </p:sp>
    </p:spTree>
    <p:extLst>
      <p:ext uri="{BB962C8B-B14F-4D97-AF65-F5344CB8AC3E}">
        <p14:creationId xmlns:p14="http://schemas.microsoft.com/office/powerpoint/2010/main" val="3191895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is </a:t>
            </a:r>
            <a:r>
              <a:rPr lang="en-AU" dirty="0" err="1"/>
              <a:t>flexdashboard</a:t>
            </a:r>
            <a:r>
              <a:rPr lang="en-AU" dirty="0"/>
              <a:t>?</a:t>
            </a:r>
          </a:p>
        </p:txBody>
      </p:sp>
      <p:sp>
        <p:nvSpPr>
          <p:cNvPr id="3" name="Content Placeholder 2"/>
          <p:cNvSpPr>
            <a:spLocks noGrp="1"/>
          </p:cNvSpPr>
          <p:nvPr>
            <p:ph idx="1"/>
          </p:nvPr>
        </p:nvSpPr>
        <p:spPr>
          <a:xfrm>
            <a:off x="838200" y="1825625"/>
            <a:ext cx="10435683" cy="4351338"/>
          </a:xfrm>
        </p:spPr>
        <p:txBody>
          <a:bodyPr>
            <a:normAutofit/>
          </a:bodyPr>
          <a:lstStyle/>
          <a:p>
            <a:r>
              <a:rPr lang="en-AU" sz="2000" dirty="0"/>
              <a:t>R Package (Thanks </a:t>
            </a:r>
            <a:r>
              <a:rPr lang="en-AU" sz="2000" dirty="0" err="1"/>
              <a:t>RStudio</a:t>
            </a:r>
            <a:r>
              <a:rPr lang="en-AU" sz="2000" dirty="0"/>
              <a:t>!) designed to produce simple, flexible, elegant dashboards easily</a:t>
            </a:r>
          </a:p>
          <a:p>
            <a:r>
              <a:rPr lang="en-AU" sz="2000" dirty="0"/>
              <a:t>Underlying structure using R Markdown</a:t>
            </a:r>
          </a:p>
          <a:p>
            <a:pPr lvl="1"/>
            <a:r>
              <a:rPr lang="en-AU" sz="1600" dirty="0"/>
              <a:t>Use markdown to describe boxes and space division to specify layout</a:t>
            </a:r>
          </a:p>
          <a:p>
            <a:pPr lvl="1"/>
            <a:r>
              <a:rPr lang="en-AU" sz="1600" dirty="0"/>
              <a:t>Specify content to fill these boxes</a:t>
            </a:r>
          </a:p>
          <a:p>
            <a:pPr lvl="1"/>
            <a:r>
              <a:rPr lang="en-AU" sz="1600" dirty="0"/>
              <a:t>Create combinations of boxes and set them into rows or columns</a:t>
            </a:r>
          </a:p>
          <a:p>
            <a:pPr lvl="1"/>
            <a:r>
              <a:rPr lang="en-AU" sz="1600" dirty="0"/>
              <a:t>Go one level higher by putting </a:t>
            </a:r>
            <a:r>
              <a:rPr lang="en-AU" sz="1600" dirty="0" err="1"/>
              <a:t>colums</a:t>
            </a:r>
            <a:r>
              <a:rPr lang="en-AU" sz="1600" dirty="0"/>
              <a:t>/rows into tabs and pages</a:t>
            </a:r>
          </a:p>
          <a:p>
            <a:pPr lvl="1"/>
            <a:r>
              <a:rPr lang="en-AU" sz="1600" dirty="0"/>
              <a:t>Layout adjusts automatically based on browser/mobile </a:t>
            </a:r>
            <a:r>
              <a:rPr lang="en-AU" sz="1600" dirty="0" err="1"/>
              <a:t>etc</a:t>
            </a:r>
            <a:endParaRPr lang="en-AU" sz="1600" dirty="0"/>
          </a:p>
          <a:p>
            <a:r>
              <a:rPr lang="en-AU" sz="2000" dirty="0"/>
              <a:t>All R Graphics (including HTML Widgets) can be included</a:t>
            </a:r>
          </a:p>
          <a:p>
            <a:pPr lvl="1"/>
            <a:r>
              <a:rPr lang="en-AU" sz="1600" dirty="0"/>
              <a:t>Ggplot2, </a:t>
            </a:r>
            <a:r>
              <a:rPr lang="en-AU" sz="1600" dirty="0" err="1"/>
              <a:t>knitr</a:t>
            </a:r>
            <a:r>
              <a:rPr lang="en-AU" sz="1600" dirty="0"/>
              <a:t> </a:t>
            </a:r>
            <a:r>
              <a:rPr lang="en-AU" sz="1600" dirty="0" err="1"/>
              <a:t>kable</a:t>
            </a:r>
            <a:r>
              <a:rPr lang="en-AU" sz="1600" dirty="0"/>
              <a:t> </a:t>
            </a:r>
            <a:r>
              <a:rPr lang="en-AU" sz="1600" dirty="0" err="1"/>
              <a:t>etc</a:t>
            </a:r>
            <a:r>
              <a:rPr lang="en-AU" sz="1600" dirty="0"/>
              <a:t> can all go into boxes</a:t>
            </a:r>
          </a:p>
          <a:p>
            <a:pPr lvl="1"/>
            <a:r>
              <a:rPr lang="en-AU" sz="1600" dirty="0"/>
              <a:t>Interactive HTML Widgets (</a:t>
            </a:r>
            <a:r>
              <a:rPr lang="en-AU" sz="1600" dirty="0" err="1"/>
              <a:t>plotly</a:t>
            </a:r>
            <a:r>
              <a:rPr lang="en-AU" sz="1600" dirty="0"/>
              <a:t>, leaflet </a:t>
            </a:r>
            <a:r>
              <a:rPr lang="en-AU" sz="1600" dirty="0" err="1"/>
              <a:t>etc</a:t>
            </a:r>
            <a:r>
              <a:rPr lang="en-AU" sz="1600" dirty="0"/>
              <a:t>) also can be used in static host end products (html files)</a:t>
            </a:r>
          </a:p>
          <a:p>
            <a:r>
              <a:rPr lang="en-AU" sz="2000" dirty="0"/>
              <a:t>Interactivity allowed with Shiny commands</a:t>
            </a:r>
          </a:p>
          <a:p>
            <a:pPr lvl="1"/>
            <a:r>
              <a:rPr lang="en-AU" sz="1600" dirty="0"/>
              <a:t>Needs to be deployed on a shiny server</a:t>
            </a:r>
          </a:p>
          <a:p>
            <a:pPr lvl="1"/>
            <a:r>
              <a:rPr lang="en-AU" sz="1600" dirty="0"/>
              <a:t>Difference with </a:t>
            </a:r>
            <a:r>
              <a:rPr lang="en-AU" sz="1600" dirty="0" err="1"/>
              <a:t>shinydashboard</a:t>
            </a:r>
            <a:r>
              <a:rPr lang="en-AU" sz="1600" dirty="0"/>
              <a:t> – simplicity v complexity but constraints v flexibility</a:t>
            </a:r>
          </a:p>
          <a:p>
            <a:endParaRPr lang="en-AU" sz="2000" dirty="0"/>
          </a:p>
        </p:txBody>
      </p:sp>
    </p:spTree>
    <p:extLst>
      <p:ext uri="{BB962C8B-B14F-4D97-AF65-F5344CB8AC3E}">
        <p14:creationId xmlns:p14="http://schemas.microsoft.com/office/powerpoint/2010/main" val="626311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Getting started	</a:t>
            </a:r>
          </a:p>
        </p:txBody>
      </p:sp>
      <p:sp>
        <p:nvSpPr>
          <p:cNvPr id="5" name="Text Placeholder 4"/>
          <p:cNvSpPr>
            <a:spLocks noGrp="1"/>
          </p:cNvSpPr>
          <p:nvPr>
            <p:ph type="body" idx="1"/>
          </p:nvPr>
        </p:nvSpPr>
        <p:spPr/>
        <p:txBody>
          <a:bodyPr/>
          <a:lstStyle/>
          <a:p>
            <a:r>
              <a:rPr lang="en-AU" dirty="0"/>
              <a:t>What flex dashboards look like?</a:t>
            </a:r>
          </a:p>
          <a:p>
            <a:r>
              <a:rPr lang="en-AU" dirty="0"/>
              <a:t>How to get started in building them</a:t>
            </a:r>
          </a:p>
          <a:p>
            <a:endParaRPr lang="en-AU" dirty="0"/>
          </a:p>
        </p:txBody>
      </p:sp>
    </p:spTree>
    <p:extLst>
      <p:ext uri="{BB962C8B-B14F-4D97-AF65-F5344CB8AC3E}">
        <p14:creationId xmlns:p14="http://schemas.microsoft.com/office/powerpoint/2010/main" val="4108762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An example </a:t>
            </a:r>
            <a:r>
              <a:rPr lang="en-AU" dirty="0" err="1"/>
              <a:t>flexdashboard</a:t>
            </a:r>
            <a:endParaRPr lang="en-AU" dirty="0"/>
          </a:p>
        </p:txBody>
      </p:sp>
      <p:pic>
        <p:nvPicPr>
          <p:cNvPr id="3" name="Picture 2"/>
          <p:cNvPicPr>
            <a:picLocks noChangeAspect="1"/>
          </p:cNvPicPr>
          <p:nvPr/>
        </p:nvPicPr>
        <p:blipFill>
          <a:blip r:embed="rId2"/>
          <a:stretch>
            <a:fillRect/>
          </a:stretch>
        </p:blipFill>
        <p:spPr>
          <a:xfrm>
            <a:off x="1252839" y="1358167"/>
            <a:ext cx="9441180" cy="5207113"/>
          </a:xfrm>
          <a:prstGeom prst="rect">
            <a:avLst/>
          </a:prstGeom>
        </p:spPr>
      </p:pic>
    </p:spTree>
    <p:extLst>
      <p:ext uri="{BB962C8B-B14F-4D97-AF65-F5344CB8AC3E}">
        <p14:creationId xmlns:p14="http://schemas.microsoft.com/office/powerpoint/2010/main" val="3568203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Building our first </a:t>
            </a:r>
            <a:r>
              <a:rPr lang="en-AU" dirty="0" err="1"/>
              <a:t>flexdashboard</a:t>
            </a:r>
            <a:endParaRPr lang="en-AU" dirty="0"/>
          </a:p>
        </p:txBody>
      </p:sp>
      <p:sp>
        <p:nvSpPr>
          <p:cNvPr id="3" name="Content Placeholder 2"/>
          <p:cNvSpPr>
            <a:spLocks noGrp="1"/>
          </p:cNvSpPr>
          <p:nvPr>
            <p:ph idx="1"/>
          </p:nvPr>
        </p:nvSpPr>
        <p:spPr>
          <a:xfrm>
            <a:off x="838200" y="1825624"/>
            <a:ext cx="3588834" cy="381000"/>
          </a:xfrm>
        </p:spPr>
        <p:txBody>
          <a:bodyPr>
            <a:normAutofit/>
          </a:bodyPr>
          <a:lstStyle/>
          <a:p>
            <a:pPr marL="0" indent="0">
              <a:buNone/>
            </a:pPr>
            <a:r>
              <a:rPr lang="en-AU" sz="1800" dirty="0"/>
              <a:t>1. Install the package from CRAN</a:t>
            </a:r>
          </a:p>
          <a:p>
            <a:pPr marL="342900" indent="-342900">
              <a:buFont typeface="+mj-lt"/>
              <a:buAutoNum type="arabicPeriod"/>
            </a:pPr>
            <a:endParaRPr lang="en-AU" sz="1800" dirty="0"/>
          </a:p>
          <a:p>
            <a:pPr marL="342900" indent="-342900">
              <a:buFont typeface="+mj-lt"/>
              <a:buAutoNum type="arabicPeriod"/>
            </a:pPr>
            <a:endParaRPr lang="en-AU" sz="1800" dirty="0"/>
          </a:p>
          <a:p>
            <a:pPr marL="342900" indent="-342900">
              <a:buFont typeface="+mj-lt"/>
              <a:buAutoNum type="arabicPeriod"/>
            </a:pPr>
            <a:endParaRPr lang="en-AU" sz="1800" dirty="0"/>
          </a:p>
          <a:p>
            <a:pPr marL="342900" indent="-342900">
              <a:buFont typeface="+mj-lt"/>
              <a:buAutoNum type="arabicPeriod"/>
            </a:pPr>
            <a:endParaRPr lang="en-AU" sz="1800" dirty="0"/>
          </a:p>
          <a:p>
            <a:pPr marL="342900" indent="-342900">
              <a:buFont typeface="+mj-lt"/>
              <a:buAutoNum type="arabicPeriod"/>
            </a:pPr>
            <a:endParaRPr lang="en-AU" sz="1800" dirty="0"/>
          </a:p>
          <a:p>
            <a:pPr marL="342900" indent="-342900">
              <a:buFont typeface="+mj-lt"/>
              <a:buAutoNum type="arabicPeriod"/>
            </a:pPr>
            <a:endParaRPr lang="en-AU" sz="1800" dirty="0"/>
          </a:p>
        </p:txBody>
      </p:sp>
      <p:pic>
        <p:nvPicPr>
          <p:cNvPr id="4" name="Picture 3"/>
          <p:cNvPicPr>
            <a:picLocks noChangeAspect="1"/>
          </p:cNvPicPr>
          <p:nvPr/>
        </p:nvPicPr>
        <p:blipFill>
          <a:blip r:embed="rId2"/>
          <a:stretch>
            <a:fillRect/>
          </a:stretch>
        </p:blipFill>
        <p:spPr>
          <a:xfrm>
            <a:off x="6720468" y="2702698"/>
            <a:ext cx="4510420" cy="1571839"/>
          </a:xfrm>
          <a:prstGeom prst="rect">
            <a:avLst/>
          </a:prstGeom>
        </p:spPr>
      </p:pic>
      <p:pic>
        <p:nvPicPr>
          <p:cNvPr id="5" name="Picture 4"/>
          <p:cNvPicPr>
            <a:picLocks noChangeAspect="1"/>
          </p:cNvPicPr>
          <p:nvPr/>
        </p:nvPicPr>
        <p:blipFill>
          <a:blip r:embed="rId3"/>
          <a:stretch>
            <a:fillRect/>
          </a:stretch>
        </p:blipFill>
        <p:spPr>
          <a:xfrm>
            <a:off x="6720468" y="1777843"/>
            <a:ext cx="5265640" cy="529210"/>
          </a:xfrm>
          <a:prstGeom prst="rect">
            <a:avLst/>
          </a:prstGeom>
        </p:spPr>
      </p:pic>
      <p:pic>
        <p:nvPicPr>
          <p:cNvPr id="6" name="Picture 5"/>
          <p:cNvPicPr>
            <a:picLocks noChangeAspect="1"/>
          </p:cNvPicPr>
          <p:nvPr/>
        </p:nvPicPr>
        <p:blipFill>
          <a:blip r:embed="rId4"/>
          <a:stretch>
            <a:fillRect/>
          </a:stretch>
        </p:blipFill>
        <p:spPr>
          <a:xfrm>
            <a:off x="6720468" y="4785979"/>
            <a:ext cx="4439164" cy="1374027"/>
          </a:xfrm>
          <a:prstGeom prst="rect">
            <a:avLst/>
          </a:prstGeom>
        </p:spPr>
      </p:pic>
      <p:sp>
        <p:nvSpPr>
          <p:cNvPr id="10" name="Content Placeholder 2"/>
          <p:cNvSpPr txBox="1">
            <a:spLocks/>
          </p:cNvSpPr>
          <p:nvPr/>
        </p:nvSpPr>
        <p:spPr>
          <a:xfrm>
            <a:off x="834203" y="2984700"/>
            <a:ext cx="374894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1800" dirty="0"/>
              <a:t>2. New R Markdown -&gt; From Template</a:t>
            </a:r>
          </a:p>
          <a:p>
            <a:pPr marL="342900" indent="-342900">
              <a:buFont typeface="+mj-lt"/>
              <a:buAutoNum type="arabicPeriod"/>
            </a:pPr>
            <a:endParaRPr lang="en-AU" sz="1800" dirty="0"/>
          </a:p>
          <a:p>
            <a:pPr marL="342900" indent="-342900">
              <a:buFont typeface="+mj-lt"/>
              <a:buAutoNum type="arabicPeriod"/>
            </a:pPr>
            <a:endParaRPr lang="en-AU" sz="1800" dirty="0"/>
          </a:p>
          <a:p>
            <a:pPr marL="342900" indent="-342900">
              <a:buFont typeface="+mj-lt"/>
              <a:buAutoNum type="arabicPeriod"/>
            </a:pPr>
            <a:endParaRPr lang="en-AU" sz="1800" dirty="0"/>
          </a:p>
          <a:p>
            <a:pPr marL="342900" indent="-342900">
              <a:buFont typeface="+mj-lt"/>
              <a:buAutoNum type="arabicPeriod"/>
            </a:pPr>
            <a:endParaRPr lang="en-AU" sz="1800" dirty="0"/>
          </a:p>
          <a:p>
            <a:pPr marL="342900" indent="-342900">
              <a:buFont typeface="+mj-lt"/>
              <a:buAutoNum type="arabicPeriod"/>
            </a:pPr>
            <a:endParaRPr lang="en-AU" sz="1800" dirty="0"/>
          </a:p>
        </p:txBody>
      </p:sp>
      <p:sp>
        <p:nvSpPr>
          <p:cNvPr id="11" name="Content Placeholder 2"/>
          <p:cNvSpPr txBox="1">
            <a:spLocks/>
          </p:cNvSpPr>
          <p:nvPr/>
        </p:nvSpPr>
        <p:spPr>
          <a:xfrm>
            <a:off x="834204" y="4469212"/>
            <a:ext cx="3916216"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1800" dirty="0"/>
              <a:t>3. YAML Header (just like R Markdown)</a:t>
            </a:r>
          </a:p>
          <a:p>
            <a:pPr marL="342900" indent="-342900">
              <a:buFont typeface="+mj-lt"/>
              <a:buAutoNum type="arabicPeriod"/>
            </a:pPr>
            <a:endParaRPr lang="en-AU" sz="1800" dirty="0"/>
          </a:p>
          <a:p>
            <a:pPr marL="342900" indent="-342900">
              <a:buFont typeface="+mj-lt"/>
              <a:buAutoNum type="arabicPeriod"/>
            </a:pPr>
            <a:endParaRPr lang="en-AU" sz="1800" dirty="0"/>
          </a:p>
          <a:p>
            <a:pPr marL="342900" indent="-342900">
              <a:buFont typeface="+mj-lt"/>
              <a:buAutoNum type="arabicPeriod"/>
            </a:pPr>
            <a:endParaRPr lang="en-AU" sz="1800" dirty="0"/>
          </a:p>
          <a:p>
            <a:pPr marL="342900" indent="-342900">
              <a:buFont typeface="+mj-lt"/>
              <a:buAutoNum type="arabicPeriod"/>
            </a:pPr>
            <a:endParaRPr lang="en-AU" sz="1800" dirty="0"/>
          </a:p>
          <a:p>
            <a:pPr marL="342900" indent="-342900">
              <a:buFont typeface="+mj-lt"/>
              <a:buAutoNum type="arabicPeriod"/>
            </a:pPr>
            <a:endParaRPr lang="en-AU" sz="1800" dirty="0"/>
          </a:p>
        </p:txBody>
      </p:sp>
      <p:sp>
        <p:nvSpPr>
          <p:cNvPr id="9" name="Content Placeholder 2"/>
          <p:cNvSpPr txBox="1">
            <a:spLocks/>
          </p:cNvSpPr>
          <p:nvPr/>
        </p:nvSpPr>
        <p:spPr>
          <a:xfrm>
            <a:off x="834204" y="5629410"/>
            <a:ext cx="3916216" cy="109477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1800" dirty="0"/>
              <a:t>4. Specify layouts or orientations </a:t>
            </a:r>
          </a:p>
          <a:p>
            <a:pPr marL="800100" lvl="1" indent="-342900"/>
            <a:r>
              <a:rPr lang="en-AU" sz="1400" dirty="0"/>
              <a:t>rows or columns</a:t>
            </a:r>
          </a:p>
          <a:p>
            <a:pPr marL="800100" lvl="1" indent="-342900"/>
            <a:r>
              <a:rPr lang="en-AU" sz="1400" dirty="0" err="1"/>
              <a:t>tabset</a:t>
            </a:r>
            <a:endParaRPr lang="en-AU" sz="1400" dirty="0"/>
          </a:p>
          <a:p>
            <a:pPr marL="800100" lvl="1" indent="-342900"/>
            <a:r>
              <a:rPr lang="en-AU" sz="1400" dirty="0"/>
              <a:t>fill or scroll</a:t>
            </a:r>
          </a:p>
          <a:p>
            <a:pPr marL="0" indent="0">
              <a:buNone/>
            </a:pPr>
            <a:endParaRPr lang="en-AU" sz="1600" dirty="0"/>
          </a:p>
          <a:p>
            <a:pPr marL="342900" indent="-342900">
              <a:buFont typeface="+mj-lt"/>
              <a:buAutoNum type="arabicPeriod"/>
            </a:pPr>
            <a:endParaRPr lang="en-AU" sz="1600" dirty="0"/>
          </a:p>
          <a:p>
            <a:pPr marL="342900" indent="-342900">
              <a:buFont typeface="+mj-lt"/>
              <a:buAutoNum type="arabicPeriod"/>
            </a:pPr>
            <a:endParaRPr lang="en-AU" sz="1600" dirty="0"/>
          </a:p>
          <a:p>
            <a:pPr marL="342900" indent="-342900">
              <a:buFont typeface="+mj-lt"/>
              <a:buAutoNum type="arabicPeriod"/>
            </a:pPr>
            <a:endParaRPr lang="en-AU" sz="1600" dirty="0"/>
          </a:p>
          <a:p>
            <a:pPr marL="342900" indent="-342900">
              <a:buFont typeface="+mj-lt"/>
              <a:buAutoNum type="arabicPeriod"/>
            </a:pPr>
            <a:endParaRPr lang="en-AU" sz="1600" dirty="0"/>
          </a:p>
          <a:p>
            <a:pPr marL="342900" indent="-342900">
              <a:buFont typeface="+mj-lt"/>
              <a:buAutoNum type="arabicPeriod"/>
            </a:pPr>
            <a:endParaRPr lang="en-AU" sz="1600" dirty="0"/>
          </a:p>
        </p:txBody>
      </p:sp>
    </p:spTree>
    <p:extLst>
      <p:ext uri="{BB962C8B-B14F-4D97-AF65-F5344CB8AC3E}">
        <p14:creationId xmlns:p14="http://schemas.microsoft.com/office/powerpoint/2010/main" val="3007430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11"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Building our first </a:t>
            </a:r>
            <a:r>
              <a:rPr lang="en-AU" dirty="0" err="1"/>
              <a:t>flexdashboard</a:t>
            </a:r>
            <a:endParaRPr lang="en-AU" dirty="0"/>
          </a:p>
        </p:txBody>
      </p:sp>
      <p:sp>
        <p:nvSpPr>
          <p:cNvPr id="7" name="TextBox 6"/>
          <p:cNvSpPr txBox="1"/>
          <p:nvPr/>
        </p:nvSpPr>
        <p:spPr>
          <a:xfrm>
            <a:off x="838200" y="2214796"/>
            <a:ext cx="4739268" cy="3354765"/>
          </a:xfrm>
          <a:prstGeom prst="rect">
            <a:avLst/>
          </a:prstGeom>
          <a:noFill/>
        </p:spPr>
        <p:txBody>
          <a:bodyPr wrap="square" rtlCol="0">
            <a:spAutoFit/>
          </a:bodyPr>
          <a:lstStyle/>
          <a:p>
            <a:r>
              <a:rPr lang="en-AU" sz="1600" dirty="0"/>
              <a:t> </a:t>
            </a:r>
            <a:r>
              <a:rPr lang="en-AU" dirty="0"/>
              <a:t>5. Specify content using markdown headers</a:t>
            </a:r>
          </a:p>
          <a:p>
            <a:pPr marL="800100" lvl="1" indent="-342900">
              <a:buFont typeface="Arial" panose="020B0604020202020204" pitchFamily="34" charset="0"/>
              <a:buChar char="•"/>
            </a:pPr>
            <a:r>
              <a:rPr lang="en-AU" sz="1400" dirty="0"/>
              <a:t>======= for pages</a:t>
            </a:r>
          </a:p>
          <a:p>
            <a:pPr marL="800100" lvl="1" indent="-342900">
              <a:buFont typeface="Arial" panose="020B0604020202020204" pitchFamily="34" charset="0"/>
              <a:buChar char="•"/>
            </a:pPr>
            <a:r>
              <a:rPr lang="en-AU" sz="1400" dirty="0"/>
              <a:t>----------- for columns </a:t>
            </a:r>
          </a:p>
          <a:p>
            <a:pPr marL="800100" lvl="1" indent="-342900">
              <a:buFont typeface="Arial" panose="020B0604020202020204" pitchFamily="34" charset="0"/>
              <a:buChar char="•"/>
            </a:pPr>
            <a:r>
              <a:rPr lang="en-AU" sz="1400" dirty="0"/>
              <a:t>### for boxes </a:t>
            </a:r>
          </a:p>
          <a:p>
            <a:pPr marL="800100" lvl="1" indent="-342900">
              <a:buFont typeface="Arial" panose="020B0604020202020204" pitchFamily="34" charset="0"/>
              <a:buChar char="•"/>
            </a:pPr>
            <a:r>
              <a:rPr lang="en-AU" sz="1400" dirty="0"/>
              <a:t>*** for storyboards </a:t>
            </a:r>
          </a:p>
          <a:p>
            <a:pPr marL="800100" lvl="1" indent="-342900">
              <a:buFont typeface="Arial" panose="020B0604020202020204" pitchFamily="34" charset="0"/>
              <a:buChar char="•"/>
            </a:pPr>
            <a:r>
              <a:rPr lang="en-AU" sz="1400" dirty="0"/>
              <a:t>&gt; for text notes</a:t>
            </a:r>
          </a:p>
          <a:p>
            <a:pPr marL="800100" lvl="1" indent="-342900">
              <a:buFont typeface="Arial" panose="020B0604020202020204" pitchFamily="34" charset="0"/>
              <a:buChar char="•"/>
            </a:pPr>
            <a:endParaRPr lang="en-AU" sz="1400" dirty="0"/>
          </a:p>
          <a:p>
            <a:endParaRPr lang="en-AU" sz="1400" dirty="0"/>
          </a:p>
          <a:p>
            <a:pPr marL="800100" lvl="1" indent="-342900">
              <a:buFont typeface="Arial" panose="020B0604020202020204" pitchFamily="34" charset="0"/>
              <a:buChar char="•"/>
            </a:pPr>
            <a:endParaRPr lang="en-AU" sz="1600" dirty="0"/>
          </a:p>
          <a:p>
            <a:pPr marL="800100" lvl="1" indent="-342900">
              <a:buFont typeface="Arial" panose="020B0604020202020204" pitchFamily="34" charset="0"/>
              <a:buChar char="•"/>
            </a:pPr>
            <a:endParaRPr lang="en-AU" sz="1600" dirty="0"/>
          </a:p>
          <a:p>
            <a:pPr marL="800100" lvl="1" indent="-342900">
              <a:buFont typeface="Arial" panose="020B0604020202020204" pitchFamily="34" charset="0"/>
              <a:buChar char="•"/>
            </a:pPr>
            <a:endParaRPr lang="en-AU" sz="1600" dirty="0"/>
          </a:p>
          <a:p>
            <a:pPr marL="800100" lvl="1" indent="-342900">
              <a:buFont typeface="Arial" panose="020B0604020202020204" pitchFamily="34" charset="0"/>
              <a:buChar char="•"/>
            </a:pPr>
            <a:endParaRPr lang="en-AU" sz="1600" dirty="0"/>
          </a:p>
          <a:p>
            <a:pPr marL="800100" lvl="1" indent="-342900">
              <a:buFont typeface="Arial" panose="020B0604020202020204" pitchFamily="34" charset="0"/>
              <a:buChar char="•"/>
            </a:pPr>
            <a:endParaRPr lang="en-AU" sz="1600" dirty="0"/>
          </a:p>
          <a:p>
            <a:pPr marL="342900" indent="-342900">
              <a:buFont typeface="+mj-lt"/>
              <a:buAutoNum type="arabicPeriod" startAt="4"/>
            </a:pPr>
            <a:endParaRPr lang="en-AU" sz="1600" dirty="0"/>
          </a:p>
        </p:txBody>
      </p:sp>
      <p:pic>
        <p:nvPicPr>
          <p:cNvPr id="8" name="Picture 7"/>
          <p:cNvPicPr>
            <a:picLocks noChangeAspect="1"/>
          </p:cNvPicPr>
          <p:nvPr/>
        </p:nvPicPr>
        <p:blipFill>
          <a:blip r:embed="rId2"/>
          <a:stretch>
            <a:fillRect/>
          </a:stretch>
        </p:blipFill>
        <p:spPr>
          <a:xfrm>
            <a:off x="6001214" y="1895764"/>
            <a:ext cx="4402873" cy="4568300"/>
          </a:xfrm>
          <a:prstGeom prst="rect">
            <a:avLst/>
          </a:prstGeom>
        </p:spPr>
      </p:pic>
      <p:sp>
        <p:nvSpPr>
          <p:cNvPr id="10" name="TextBox 9"/>
          <p:cNvSpPr txBox="1"/>
          <p:nvPr/>
        </p:nvSpPr>
        <p:spPr>
          <a:xfrm>
            <a:off x="760141" y="4500796"/>
            <a:ext cx="4739268" cy="1015663"/>
          </a:xfrm>
          <a:prstGeom prst="rect">
            <a:avLst/>
          </a:prstGeom>
          <a:noFill/>
        </p:spPr>
        <p:txBody>
          <a:bodyPr wrap="square" rtlCol="0">
            <a:spAutoFit/>
          </a:bodyPr>
          <a:lstStyle/>
          <a:p>
            <a:r>
              <a:rPr lang="en-AU" dirty="0"/>
              <a:t>6. Code and Content</a:t>
            </a:r>
          </a:p>
          <a:p>
            <a:pPr marL="742950" lvl="1" indent="-285750">
              <a:buFont typeface="Arial" panose="020B0604020202020204" pitchFamily="34" charset="0"/>
              <a:buChar char="•"/>
            </a:pPr>
            <a:r>
              <a:rPr lang="en-AU" sz="1400" dirty="0"/>
              <a:t>Text after ### is title of the box</a:t>
            </a:r>
          </a:p>
          <a:p>
            <a:pPr marL="742950" lvl="1" indent="-285750">
              <a:buFont typeface="Arial" panose="020B0604020202020204" pitchFamily="34" charset="0"/>
              <a:buChar char="•"/>
            </a:pPr>
            <a:r>
              <a:rPr lang="en-AU" sz="1400" dirty="0"/>
              <a:t>Code inside R chunk produces output in that box</a:t>
            </a:r>
          </a:p>
          <a:p>
            <a:pPr marL="742950" lvl="1" indent="-285750">
              <a:buFont typeface="Arial" panose="020B0604020202020204" pitchFamily="34" charset="0"/>
              <a:buChar char="•"/>
            </a:pPr>
            <a:r>
              <a:rPr lang="en-AU" sz="1400" dirty="0"/>
              <a:t>Text outside code chunks appears as plain text</a:t>
            </a:r>
          </a:p>
        </p:txBody>
      </p:sp>
    </p:spTree>
    <p:extLst>
      <p:ext uri="{BB962C8B-B14F-4D97-AF65-F5344CB8AC3E}">
        <p14:creationId xmlns:p14="http://schemas.microsoft.com/office/powerpoint/2010/main" val="1822214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1661</TotalTime>
  <Words>2400</Words>
  <Application>Microsoft Office PowerPoint</Application>
  <PresentationFormat>Widescreen</PresentationFormat>
  <Paragraphs>267</Paragraphs>
  <Slides>30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flexdashboard</vt:lpstr>
      <vt:lpstr>Motivation</vt:lpstr>
      <vt:lpstr>The Data Science Venn Diagram</vt:lpstr>
      <vt:lpstr>Journey towards flexdashboard</vt:lpstr>
      <vt:lpstr>What is flexdashboard?</vt:lpstr>
      <vt:lpstr>Getting started </vt:lpstr>
      <vt:lpstr>An example flexdashboard</vt:lpstr>
      <vt:lpstr>Building our first flexdashboard</vt:lpstr>
      <vt:lpstr>Building our first flexdashboard</vt:lpstr>
      <vt:lpstr>Layouts</vt:lpstr>
      <vt:lpstr>Introduction to Betfair</vt:lpstr>
      <vt:lpstr>Layouts – The Brexit Dashboard</vt:lpstr>
      <vt:lpstr>Layouts – The Brexit Dashboard</vt:lpstr>
      <vt:lpstr>Rows, Columns and Tabsets</vt:lpstr>
      <vt:lpstr>Rows, Columns and Tabsets</vt:lpstr>
      <vt:lpstr>Rows, Columns and Tabsets</vt:lpstr>
      <vt:lpstr>Pages and Storyboards</vt:lpstr>
      <vt:lpstr>Pages and Storyboards</vt:lpstr>
      <vt:lpstr>Components</vt:lpstr>
      <vt:lpstr>Components – Sports on Betfair Dashboard</vt:lpstr>
      <vt:lpstr>R Graphics and Other Components</vt:lpstr>
      <vt:lpstr>HTML Widgets</vt:lpstr>
      <vt:lpstr>Interactivity</vt:lpstr>
      <vt:lpstr>Interactivity – Melbourne Cup Dashboard</vt:lpstr>
      <vt:lpstr>Overview</vt:lpstr>
      <vt:lpstr>Overview</vt:lpstr>
      <vt:lpstr>Introduction to Shiny Objects</vt:lpstr>
      <vt:lpstr>Introduction to Shiny Objects</vt:lpstr>
      <vt:lpstr>Conclusion – A cheatsheet</vt:lpstr>
      <vt:lpstr>Thank you!</vt:lpstr>
    </vt:vector>
  </TitlesOfParts>
  <Company>Betfair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flexdashboard</dc:title>
  <dc:creator>Kaushik Lakshman</dc:creator>
  <cp:lastModifiedBy>Kaushik Lakshman</cp:lastModifiedBy>
  <cp:revision>197</cp:revision>
  <dcterms:created xsi:type="dcterms:W3CDTF">2016-07-07T04:52:47Z</dcterms:created>
  <dcterms:modified xsi:type="dcterms:W3CDTF">2016-08-15T14:01:06Z</dcterms:modified>
</cp:coreProperties>
</file>