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00"/>
    <a:srgbClr val="010002"/>
    <a:srgbClr val="03FC00"/>
    <a:srgbClr val="A62A2A"/>
    <a:srgbClr val="F4F4D8"/>
    <a:srgbClr val="F70302"/>
    <a:srgbClr val="00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45F4-2C86-4183-AF5E-58E11F73A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6D240-FE04-4E86-84AF-C54EB6274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9B10-0E77-4521-A674-74A6CC9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88430-6607-43C7-BE8D-51C21B9C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833F-D245-42B1-AE4C-2DD6C912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F4DE-7373-4CB1-A63E-5CBB209D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7773F-052D-4CA0-8615-9DE78476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0C71-5E9B-47C3-9334-8059B627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2645-37D0-44AA-A26C-3DC4FBF5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C542-69AC-414D-8C5A-9D8AFE8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BD92B-2075-4547-A270-E617372C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A302-F302-44F1-B51E-378C2A30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933D-83BA-474D-BDA6-87F54028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B42A-0E85-4731-A42C-B6A984CA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E754-74D5-40D3-BD90-5698BC86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4998-FE9C-41D7-BEE1-261C57FE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F3B1-3A7C-462C-9A0D-FA8BC195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5C4E-B7EB-4404-94E9-6EDB0FC1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AE78-1BBC-4C53-A266-5A19198C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743B-5947-43CB-B4DA-62BCFE9B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5C05-1DD6-43B3-AC3C-8461C6F0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6885-A8A7-4B0C-8819-E3EF6AAB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3E5C-E0B9-48E3-A0BD-3A1D9517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02C6-0DCB-4280-9EB6-1C7E4165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8544-415A-44A8-B5C0-E6A32A30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C77A-B98A-4E82-B584-2F3ED74E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CD07-394F-42E1-8753-46C3615AB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CFBC-D8BD-4F8F-8853-BE5AF8F8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4C27A-5159-433B-9C0E-C9353C19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FB272-5FCA-4BE9-975C-8BF3162B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2D667-D6A0-434D-8CCE-25C0019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232-4355-40CE-987A-54E2B7AF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6764-21B8-4E60-BCCF-2429CFF3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D1DD-3B27-4EE5-A496-A7B296D6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80972-B776-4BE3-BB25-7C12485DD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1D29E-8382-42D8-A9EF-8D3362AC8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36672-BBA9-433C-A2D9-323EEAD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2873E-8388-4E59-9AE1-4F158640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0364A-03C0-4F28-A72B-3205B51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1675-F72A-4FD5-9BB6-3B3CB81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40352-C4D4-4C5D-B62F-EB56F71E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76C0C-22BA-4DBF-88B9-06FF6ABB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00E69-FE5C-4788-A9BB-B494FE51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20B31-3930-4938-9F5B-921231B0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A55F1-5072-4C24-A183-C98FDB68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5AF1C-45E1-46B6-8BAF-F3DE3D29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0D90-AD35-494B-9763-3F1187E4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A1D7-7BB6-405B-8D28-B93C6E92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54271-B859-4CF5-B057-9E23BB68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F407-5721-4045-A989-85FA0020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1AB8-2877-4EB7-96D1-E933C9BE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02EF4-D2CC-4B0D-9D20-40490CEE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CDB4-8B5C-4F7A-9651-A2B1220C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617C7-5F29-4066-A31F-6BA20FCCA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2550-37EB-4CD4-820D-E5BE8987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4E461-BD51-4402-9EDD-C46D431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4D08-4159-4D7D-BC97-A28F6113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24865-B462-4CF1-B3B4-7FC5750B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BC852-EAA6-49CE-A274-843CF123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92EC-86D4-41D8-850D-7C257AE3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7D66-D806-4CD9-BC16-7B86FB00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37EE-4BDA-45D3-ABB3-DB291E9CB5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B7A1-BB77-4B96-B47C-ADE1106DA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604D-4D81-4E0F-9C65-7D046EE3E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89D3-67E9-4681-BDA8-7EB7C1FB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0507-025B-455A-9BC7-5492ABC95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Classification of the Golan Height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37205-5691-46C8-87BD-8607802D6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Olsen</a:t>
            </a:r>
          </a:p>
        </p:txBody>
      </p:sp>
    </p:spTree>
    <p:extLst>
      <p:ext uri="{BB962C8B-B14F-4D97-AF65-F5344CB8AC3E}">
        <p14:creationId xmlns:p14="http://schemas.microsoft.com/office/powerpoint/2010/main" val="421124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0940-5067-4F4C-B8C6-7027E4F3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this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2777-01E6-47C8-9478-E878931D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Desert area that has ongoing development.</a:t>
            </a:r>
          </a:p>
          <a:p>
            <a:r>
              <a:rPr lang="en-US" dirty="0"/>
              <a:t>Conflict area.</a:t>
            </a:r>
          </a:p>
        </p:txBody>
      </p:sp>
    </p:spTree>
    <p:extLst>
      <p:ext uri="{BB962C8B-B14F-4D97-AF65-F5344CB8AC3E}">
        <p14:creationId xmlns:p14="http://schemas.microsoft.com/office/powerpoint/2010/main" val="195776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AEFF-0947-4633-AD4A-B0063755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Historical highlights of the Golan Heights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DD55-7959-4D66-88E7-178C325B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1923 - Paulet-Newcombe Agreement established border between Palestine and Iraq.</a:t>
            </a:r>
          </a:p>
          <a:p>
            <a:r>
              <a:rPr lang="en-US" dirty="0"/>
              <a:t>14 May 1948 - British Palestine declares independence forming the state of Israel.</a:t>
            </a:r>
          </a:p>
          <a:p>
            <a:r>
              <a:rPr lang="en-US" dirty="0"/>
              <a:t>15 May 1948 – Start of First Arab-Israeli war, ends 10 March 1949</a:t>
            </a:r>
          </a:p>
          <a:p>
            <a:r>
              <a:rPr lang="en-US" dirty="0"/>
              <a:t>5-10 June 1967 – Six Day War, Israeli invades and occupies the Golan Heights region, gaining ~1150km² of territory from Syria.</a:t>
            </a:r>
          </a:p>
          <a:p>
            <a:r>
              <a:rPr lang="en-US" dirty="0"/>
              <a:t>17 December 1981 – UN resolution 497 declare the Israeli Golan Heights Law that annexed the Golan Heights illegal and calls for Israel to rescind the action, i.e. cede the territory back to Syria</a:t>
            </a:r>
          </a:p>
          <a:p>
            <a:r>
              <a:rPr lang="en-US" dirty="0"/>
              <a:t>Ongoing – Israeli builds illegal settlements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422023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29C06-FA80-4ED4-808F-645E36299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77" y="0"/>
            <a:ext cx="3986115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99C4F-C867-46B9-8521-AEA223FEA4A3}"/>
              </a:ext>
            </a:extLst>
          </p:cNvPr>
          <p:cNvSpPr txBox="1"/>
          <p:nvPr/>
        </p:nvSpPr>
        <p:spPr>
          <a:xfrm>
            <a:off x="0" y="0"/>
            <a:ext cx="39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Golan Heights</a:t>
            </a:r>
            <a:br>
              <a:rPr lang="en-US" dirty="0"/>
            </a:br>
            <a:r>
              <a:rPr lang="en-US" dirty="0" err="1"/>
              <a:t>LandSat</a:t>
            </a:r>
            <a:r>
              <a:rPr lang="en-US" dirty="0"/>
              <a:t> 7 image take 6-9-01</a:t>
            </a:r>
          </a:p>
          <a:p>
            <a:r>
              <a:rPr lang="en-US" dirty="0"/>
              <a:t>True color</a:t>
            </a:r>
          </a:p>
        </p:txBody>
      </p:sp>
    </p:spTree>
    <p:extLst>
      <p:ext uri="{BB962C8B-B14F-4D97-AF65-F5344CB8AC3E}">
        <p14:creationId xmlns:p14="http://schemas.microsoft.com/office/powerpoint/2010/main" val="341892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C99C4F-C867-46B9-8521-AEA223FEA4A3}"/>
              </a:ext>
            </a:extLst>
          </p:cNvPr>
          <p:cNvSpPr txBox="1"/>
          <p:nvPr/>
        </p:nvSpPr>
        <p:spPr>
          <a:xfrm>
            <a:off x="0" y="0"/>
            <a:ext cx="39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Golan Heights</a:t>
            </a:r>
            <a:br>
              <a:rPr lang="en-US" dirty="0"/>
            </a:br>
            <a:r>
              <a:rPr lang="en-US" dirty="0" err="1"/>
              <a:t>LandSat</a:t>
            </a:r>
            <a:r>
              <a:rPr lang="en-US" dirty="0"/>
              <a:t> 8 image take 6-8-01</a:t>
            </a:r>
          </a:p>
          <a:p>
            <a:r>
              <a:rPr lang="en-US" dirty="0"/>
              <a:t>True color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82190-CBB4-4FD0-A5AF-3B4C2C12B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3" y="0"/>
            <a:ext cx="398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C99C4F-C867-46B9-8521-AEA223FEA4A3}"/>
              </a:ext>
            </a:extLst>
          </p:cNvPr>
          <p:cNvSpPr txBox="1"/>
          <p:nvPr/>
        </p:nvSpPr>
        <p:spPr>
          <a:xfrm>
            <a:off x="0" y="0"/>
            <a:ext cx="3986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Golan Heights</a:t>
            </a:r>
            <a:br>
              <a:rPr lang="en-US" dirty="0"/>
            </a:br>
            <a:r>
              <a:rPr lang="en-US" dirty="0" err="1"/>
              <a:t>LandSat</a:t>
            </a:r>
            <a:r>
              <a:rPr lang="en-US" dirty="0"/>
              <a:t> 7 image taken 6-8-01</a:t>
            </a:r>
          </a:p>
          <a:p>
            <a:r>
              <a:rPr lang="en-US" dirty="0"/>
              <a:t>Supervised classification</a:t>
            </a:r>
          </a:p>
          <a:p>
            <a:endParaRPr lang="en-US" dirty="0"/>
          </a:p>
          <a:p>
            <a:r>
              <a:rPr lang="en-US" dirty="0"/>
              <a:t>Classes:</a:t>
            </a:r>
          </a:p>
          <a:p>
            <a:r>
              <a:rPr lang="en-US" dirty="0"/>
              <a:t>	Water</a:t>
            </a:r>
          </a:p>
          <a:p>
            <a:r>
              <a:rPr lang="en-US" dirty="0"/>
              <a:t>	Built-up area</a:t>
            </a:r>
          </a:p>
          <a:p>
            <a:r>
              <a:rPr lang="en-US" dirty="0"/>
              <a:t>	Barren land</a:t>
            </a:r>
          </a:p>
          <a:p>
            <a:r>
              <a:rPr lang="en-US" dirty="0"/>
              <a:t>	Range land</a:t>
            </a:r>
          </a:p>
          <a:p>
            <a:r>
              <a:rPr lang="en-US" dirty="0"/>
              <a:t>	Agriculture</a:t>
            </a:r>
          </a:p>
          <a:p>
            <a:r>
              <a:rPr lang="en-US" dirty="0"/>
              <a:t>	Burned land</a:t>
            </a:r>
          </a:p>
          <a:p>
            <a:r>
              <a:rPr lang="en-US" dirty="0"/>
              <a:t>	Wetland</a:t>
            </a: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E108590-B20A-42AE-8A96-72D60380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3" y="0"/>
            <a:ext cx="398611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D6E6F-E7DC-413F-86C5-E0930EA75632}"/>
              </a:ext>
            </a:extLst>
          </p:cNvPr>
          <p:cNvSpPr/>
          <p:nvPr/>
        </p:nvSpPr>
        <p:spPr>
          <a:xfrm>
            <a:off x="537365" y="1490662"/>
            <a:ext cx="349250" cy="134143"/>
          </a:xfrm>
          <a:prstGeom prst="rect">
            <a:avLst/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945EC-F014-4846-9E8C-C0714D093665}"/>
              </a:ext>
            </a:extLst>
          </p:cNvPr>
          <p:cNvSpPr/>
          <p:nvPr/>
        </p:nvSpPr>
        <p:spPr>
          <a:xfrm>
            <a:off x="537365" y="1759743"/>
            <a:ext cx="349250" cy="134143"/>
          </a:xfrm>
          <a:prstGeom prst="rect">
            <a:avLst/>
          </a:prstGeom>
          <a:solidFill>
            <a:srgbClr val="F703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2247D-0943-49D5-9C28-CEA214AAAAAB}"/>
              </a:ext>
            </a:extLst>
          </p:cNvPr>
          <p:cNvSpPr/>
          <p:nvPr/>
        </p:nvSpPr>
        <p:spPr>
          <a:xfrm>
            <a:off x="537365" y="2041534"/>
            <a:ext cx="349250" cy="134143"/>
          </a:xfrm>
          <a:prstGeom prst="rect">
            <a:avLst/>
          </a:prstGeom>
          <a:solidFill>
            <a:srgbClr val="F4F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86930-26E5-4957-BD01-44D2BF85F5AD}"/>
              </a:ext>
            </a:extLst>
          </p:cNvPr>
          <p:cNvSpPr/>
          <p:nvPr/>
        </p:nvSpPr>
        <p:spPr>
          <a:xfrm>
            <a:off x="537365" y="2323325"/>
            <a:ext cx="349250" cy="134143"/>
          </a:xfrm>
          <a:prstGeom prst="rect">
            <a:avLst/>
          </a:prstGeom>
          <a:solidFill>
            <a:srgbClr val="A62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89B1B-A01E-4F1E-999D-719BC7AA5033}"/>
              </a:ext>
            </a:extLst>
          </p:cNvPr>
          <p:cNvSpPr/>
          <p:nvPr/>
        </p:nvSpPr>
        <p:spPr>
          <a:xfrm>
            <a:off x="537365" y="2605116"/>
            <a:ext cx="349250" cy="134143"/>
          </a:xfrm>
          <a:prstGeom prst="rect">
            <a:avLst/>
          </a:prstGeom>
          <a:solidFill>
            <a:srgbClr val="03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1E317-72F4-4B2D-9DE7-FECC25E25494}"/>
              </a:ext>
            </a:extLst>
          </p:cNvPr>
          <p:cNvSpPr/>
          <p:nvPr/>
        </p:nvSpPr>
        <p:spPr>
          <a:xfrm>
            <a:off x="537365" y="2865472"/>
            <a:ext cx="349250" cy="134143"/>
          </a:xfrm>
          <a:prstGeom prst="rect">
            <a:avLst/>
          </a:prstGeom>
          <a:solidFill>
            <a:srgbClr val="01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492C9-32D3-48D5-A3B8-1DA7BBF54171}"/>
              </a:ext>
            </a:extLst>
          </p:cNvPr>
          <p:cNvSpPr/>
          <p:nvPr/>
        </p:nvSpPr>
        <p:spPr>
          <a:xfrm>
            <a:off x="537365" y="3140896"/>
            <a:ext cx="349250" cy="134143"/>
          </a:xfrm>
          <a:prstGeom prst="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C99C4F-C867-46B9-8521-AEA223FEA4A3}"/>
              </a:ext>
            </a:extLst>
          </p:cNvPr>
          <p:cNvSpPr txBox="1"/>
          <p:nvPr/>
        </p:nvSpPr>
        <p:spPr>
          <a:xfrm>
            <a:off x="0" y="0"/>
            <a:ext cx="3986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Golan Heights</a:t>
            </a:r>
            <a:br>
              <a:rPr lang="en-US" dirty="0"/>
            </a:br>
            <a:r>
              <a:rPr lang="en-US" dirty="0" err="1"/>
              <a:t>LandSat</a:t>
            </a:r>
            <a:r>
              <a:rPr lang="en-US" dirty="0"/>
              <a:t> 8 image taken 6-9-21</a:t>
            </a:r>
          </a:p>
          <a:p>
            <a:r>
              <a:rPr lang="en-US" dirty="0"/>
              <a:t>Supervised classification</a:t>
            </a:r>
          </a:p>
          <a:p>
            <a:endParaRPr lang="en-US" dirty="0"/>
          </a:p>
          <a:p>
            <a:r>
              <a:rPr lang="en-US" dirty="0"/>
              <a:t>Classes:</a:t>
            </a:r>
          </a:p>
          <a:p>
            <a:r>
              <a:rPr lang="en-US" dirty="0"/>
              <a:t>	Water</a:t>
            </a:r>
          </a:p>
          <a:p>
            <a:r>
              <a:rPr lang="en-US" dirty="0"/>
              <a:t>	Built-up area</a:t>
            </a:r>
          </a:p>
          <a:p>
            <a:r>
              <a:rPr lang="en-US" dirty="0"/>
              <a:t>	Barren land</a:t>
            </a:r>
          </a:p>
          <a:p>
            <a:r>
              <a:rPr lang="en-US" dirty="0"/>
              <a:t>	Range land</a:t>
            </a:r>
          </a:p>
          <a:p>
            <a:r>
              <a:rPr lang="en-US" dirty="0"/>
              <a:t>	Agriculture</a:t>
            </a:r>
          </a:p>
          <a:p>
            <a:r>
              <a:rPr lang="en-US" dirty="0"/>
              <a:t>	Burned land</a:t>
            </a:r>
          </a:p>
          <a:p>
            <a:r>
              <a:rPr lang="en-US" dirty="0"/>
              <a:t>	Wetland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D6E6F-E7DC-413F-86C5-E0930EA75632}"/>
              </a:ext>
            </a:extLst>
          </p:cNvPr>
          <p:cNvSpPr/>
          <p:nvPr/>
        </p:nvSpPr>
        <p:spPr>
          <a:xfrm>
            <a:off x="537365" y="1490662"/>
            <a:ext cx="349250" cy="134143"/>
          </a:xfrm>
          <a:prstGeom prst="rect">
            <a:avLst/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945EC-F014-4846-9E8C-C0714D093665}"/>
              </a:ext>
            </a:extLst>
          </p:cNvPr>
          <p:cNvSpPr/>
          <p:nvPr/>
        </p:nvSpPr>
        <p:spPr>
          <a:xfrm>
            <a:off x="537365" y="1759743"/>
            <a:ext cx="349250" cy="134143"/>
          </a:xfrm>
          <a:prstGeom prst="rect">
            <a:avLst/>
          </a:prstGeom>
          <a:solidFill>
            <a:srgbClr val="F703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2247D-0943-49D5-9C28-CEA214AAAAAB}"/>
              </a:ext>
            </a:extLst>
          </p:cNvPr>
          <p:cNvSpPr/>
          <p:nvPr/>
        </p:nvSpPr>
        <p:spPr>
          <a:xfrm>
            <a:off x="537365" y="2041534"/>
            <a:ext cx="349250" cy="134143"/>
          </a:xfrm>
          <a:prstGeom prst="rect">
            <a:avLst/>
          </a:prstGeom>
          <a:solidFill>
            <a:srgbClr val="F4F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86930-26E5-4957-BD01-44D2BF85F5AD}"/>
              </a:ext>
            </a:extLst>
          </p:cNvPr>
          <p:cNvSpPr/>
          <p:nvPr/>
        </p:nvSpPr>
        <p:spPr>
          <a:xfrm>
            <a:off x="537365" y="2323325"/>
            <a:ext cx="349250" cy="134143"/>
          </a:xfrm>
          <a:prstGeom prst="rect">
            <a:avLst/>
          </a:prstGeom>
          <a:solidFill>
            <a:srgbClr val="A62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89B1B-A01E-4F1E-999D-719BC7AA5033}"/>
              </a:ext>
            </a:extLst>
          </p:cNvPr>
          <p:cNvSpPr/>
          <p:nvPr/>
        </p:nvSpPr>
        <p:spPr>
          <a:xfrm>
            <a:off x="537365" y="2605116"/>
            <a:ext cx="349250" cy="134143"/>
          </a:xfrm>
          <a:prstGeom prst="rect">
            <a:avLst/>
          </a:prstGeom>
          <a:solidFill>
            <a:srgbClr val="03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1E317-72F4-4B2D-9DE7-FECC25E25494}"/>
              </a:ext>
            </a:extLst>
          </p:cNvPr>
          <p:cNvSpPr/>
          <p:nvPr/>
        </p:nvSpPr>
        <p:spPr>
          <a:xfrm>
            <a:off x="537365" y="2865472"/>
            <a:ext cx="349250" cy="134143"/>
          </a:xfrm>
          <a:prstGeom prst="rect">
            <a:avLst/>
          </a:prstGeom>
          <a:solidFill>
            <a:srgbClr val="01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492C9-32D3-48D5-A3B8-1DA7BBF54171}"/>
              </a:ext>
            </a:extLst>
          </p:cNvPr>
          <p:cNvSpPr/>
          <p:nvPr/>
        </p:nvSpPr>
        <p:spPr>
          <a:xfrm>
            <a:off x="537365" y="3140896"/>
            <a:ext cx="349250" cy="134143"/>
          </a:xfrm>
          <a:prstGeom prst="rect">
            <a:avLst/>
          </a:prstGeom>
          <a:solidFill>
            <a:srgbClr val="005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E321C11-A5D2-465E-9C0E-8795FF2EE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3" y="0"/>
            <a:ext cx="398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F9D7-AB58-4590-A43D-CD7628ED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 of classification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18AA-82F7-42B8-8FFB-5EF947D6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area is desert, classification of urbanized/built-up areas can be difficult due to collection of dust on flat surfaces (buildings, roads, etc.)</a:t>
            </a:r>
          </a:p>
          <a:p>
            <a:r>
              <a:rPr lang="en-US" dirty="0"/>
              <a:t>I chose too large of an area to be very detailed in </a:t>
            </a:r>
            <a:r>
              <a:rPr lang="en-US"/>
              <a:t>training classes (</a:t>
            </a:r>
            <a:r>
              <a:rPr lang="en-US" dirty="0"/>
              <a:t>35.35km </a:t>
            </a:r>
            <a:r>
              <a:rPr lang="en-US"/>
              <a:t>x 60.83km).</a:t>
            </a:r>
            <a:endParaRPr lang="en-US" dirty="0"/>
          </a:p>
          <a:p>
            <a:r>
              <a:rPr lang="en-US" dirty="0"/>
              <a:t>I used too few classes.</a:t>
            </a:r>
          </a:p>
        </p:txBody>
      </p:sp>
    </p:spTree>
    <p:extLst>
      <p:ext uri="{BB962C8B-B14F-4D97-AF65-F5344CB8AC3E}">
        <p14:creationId xmlns:p14="http://schemas.microsoft.com/office/powerpoint/2010/main" val="352550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E904-9015-4075-A7AB-B0D40ACA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3905-E923-4084-A892-807361CB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been extensive agricultural development in the Golan Heights region even though the supervised classification was faulty.</a:t>
            </a:r>
          </a:p>
          <a:p>
            <a:r>
              <a:rPr lang="en-US" dirty="0"/>
              <a:t>It is extremely likely that Israel will continue to illegally develop the region </a:t>
            </a:r>
            <a:r>
              <a:rPr lang="en-US"/>
              <a:t>for agriculture.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0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Supervised Classification of the Golan Height</vt:lpstr>
      <vt:lpstr>Why this area?</vt:lpstr>
      <vt:lpstr>Historical highlights of the Golan Heights region</vt:lpstr>
      <vt:lpstr>PowerPoint Presentation</vt:lpstr>
      <vt:lpstr>PowerPoint Presentation</vt:lpstr>
      <vt:lpstr>PowerPoint Presentation</vt:lpstr>
      <vt:lpstr>PowerPoint Presentation</vt:lpstr>
      <vt:lpstr>Disadvantage of classification method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Classification of the Golan Height</dc:title>
  <dc:creator>Ryan Olsen</dc:creator>
  <cp:lastModifiedBy>Ryan Olsen</cp:lastModifiedBy>
  <cp:revision>3</cp:revision>
  <dcterms:created xsi:type="dcterms:W3CDTF">2021-12-17T09:34:24Z</dcterms:created>
  <dcterms:modified xsi:type="dcterms:W3CDTF">2021-12-17T20:03:06Z</dcterms:modified>
</cp:coreProperties>
</file>