
<file path=[Content_Types].xml><?xml version="1.0" encoding="utf-8"?>
<Types xmlns="http://schemas.openxmlformats.org/package/2006/content-types">
  <Default Extension="png" ContentType="image/png"/>
  <Default Extension="svg" ContentType="image/sv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70" r:id="rId8"/>
    <p:sldId id="269" r:id="rId9"/>
    <p:sldId id="263"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U" initials="MU" lastIdx="1" clrIdx="0">
    <p:extLst>
      <p:ext uri="{19B8F6BF-5375-455C-9EA6-DF929625EA0E}">
        <p15:presenceInfo xmlns:p15="http://schemas.microsoft.com/office/powerpoint/2012/main" userId="M 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7" d="100"/>
          <a:sy n="77" d="100"/>
        </p:scale>
        <p:origin x="1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209262-B721-49BC-9171-3F156623EB6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245040C2-0EEF-4504-8303-009414A62CCD}">
      <dgm:prSet phldr="0"/>
      <dgm:spPr/>
      <dgm:t>
        <a:bodyPr/>
        <a:lstStyle/>
        <a:p>
          <a:pPr>
            <a:defRPr cap="all"/>
          </a:pPr>
          <a:r>
            <a:rPr lang="en-US" dirty="0">
              <a:latin typeface="Calibri Light" panose="020F0302020204030204"/>
            </a:rPr>
            <a:t>EXAMPLE</a:t>
          </a:r>
          <a:endParaRPr lang="en-US" dirty="0"/>
        </a:p>
      </dgm:t>
    </dgm:pt>
    <dgm:pt modelId="{16482D66-BFB3-4AA6-BFED-F457BA6BFA86}" type="parTrans" cxnId="{8BF89B6D-195D-4C7D-9B5A-1A8E0B8A1460}">
      <dgm:prSet/>
      <dgm:spPr/>
      <dgm:t>
        <a:bodyPr/>
        <a:lstStyle/>
        <a:p>
          <a:endParaRPr lang="en-US"/>
        </a:p>
      </dgm:t>
    </dgm:pt>
    <dgm:pt modelId="{8FCD334E-1198-4771-BA05-C70E9279B6C1}" type="sibTrans" cxnId="{8BF89B6D-195D-4C7D-9B5A-1A8E0B8A1460}">
      <dgm:prSet/>
      <dgm:spPr/>
      <dgm:t>
        <a:bodyPr/>
        <a:lstStyle/>
        <a:p>
          <a:endParaRPr lang="en-US"/>
        </a:p>
      </dgm:t>
    </dgm:pt>
    <dgm:pt modelId="{72332EC3-DADB-4DEA-965E-925FD389E166}">
      <dgm:prSet/>
      <dgm:spPr/>
      <dgm:t>
        <a:bodyPr/>
        <a:lstStyle/>
        <a:p>
          <a:pPr>
            <a:defRPr cap="all"/>
          </a:pPr>
          <a:r>
            <a:rPr lang="en-US" b="0" dirty="0"/>
            <a:t>WORKING MODEL</a:t>
          </a:r>
        </a:p>
      </dgm:t>
    </dgm:pt>
    <dgm:pt modelId="{064C3F65-C620-41B5-A242-82481519FB07}" type="parTrans" cxnId="{A93B0B29-3ECA-402B-93FC-D71F4DB25B5F}">
      <dgm:prSet/>
      <dgm:spPr/>
      <dgm:t>
        <a:bodyPr/>
        <a:lstStyle/>
        <a:p>
          <a:endParaRPr lang="en-US"/>
        </a:p>
      </dgm:t>
    </dgm:pt>
    <dgm:pt modelId="{7E766A6F-8893-4EE8-90C7-33BCD267A7BE}" type="sibTrans" cxnId="{A93B0B29-3ECA-402B-93FC-D71F4DB25B5F}">
      <dgm:prSet/>
      <dgm:spPr/>
      <dgm:t>
        <a:bodyPr/>
        <a:lstStyle/>
        <a:p>
          <a:endParaRPr lang="en-US"/>
        </a:p>
      </dgm:t>
    </dgm:pt>
    <dgm:pt modelId="{CEC1F0FF-A5D9-4322-A2A0-6263124E11A2}">
      <dgm:prSet phldr="0"/>
      <dgm:spPr/>
      <dgm:t>
        <a:bodyPr/>
        <a:lstStyle/>
        <a:p>
          <a:pPr>
            <a:defRPr cap="all"/>
          </a:pPr>
          <a:r>
            <a:rPr lang="en-US" dirty="0">
              <a:latin typeface="Calibri Light" panose="020F0302020204030204"/>
            </a:rPr>
            <a:t>RULES</a:t>
          </a:r>
        </a:p>
      </dgm:t>
    </dgm:pt>
    <dgm:pt modelId="{36238048-EFA4-4BCE-86B8-B560FB7550A8}" type="parTrans" cxnId="{2F47E1C6-2629-41AA-BCFC-CA8E58268C16}">
      <dgm:prSet/>
      <dgm:spPr/>
      <dgm:t>
        <a:bodyPr/>
        <a:lstStyle/>
        <a:p>
          <a:endParaRPr lang="en-US"/>
        </a:p>
      </dgm:t>
    </dgm:pt>
    <dgm:pt modelId="{C0D09829-BD78-4FC5-9FC4-E5EF9EDFE9D1}" type="sibTrans" cxnId="{2F47E1C6-2629-41AA-BCFC-CA8E58268C16}">
      <dgm:prSet/>
      <dgm:spPr/>
      <dgm:t>
        <a:bodyPr/>
        <a:lstStyle/>
        <a:p>
          <a:endParaRPr lang="en-US"/>
        </a:p>
      </dgm:t>
    </dgm:pt>
    <dgm:pt modelId="{760544AB-A807-404C-A127-FE8125B03E58}">
      <dgm:prSet phldr="0"/>
      <dgm:spPr/>
      <dgm:t>
        <a:bodyPr/>
        <a:lstStyle/>
        <a:p>
          <a:pPr>
            <a:defRPr cap="all"/>
          </a:pPr>
          <a:r>
            <a:rPr lang="en-US" dirty="0" smtClean="0">
              <a:latin typeface="Calibri Light" panose="020F0302020204030204"/>
            </a:rPr>
            <a:t>ALGORITHM</a:t>
          </a:r>
          <a:endParaRPr lang="en-US" dirty="0">
            <a:latin typeface="Calibri Light" panose="020F0302020204030204"/>
          </a:endParaRPr>
        </a:p>
      </dgm:t>
    </dgm:pt>
    <dgm:pt modelId="{1432D133-2840-4059-B110-E4909386CF33}" type="parTrans" cxnId="{7F15ACCA-1491-4049-9DBC-1230A2E5CACA}">
      <dgm:prSet/>
      <dgm:spPr/>
      <dgm:t>
        <a:bodyPr/>
        <a:lstStyle/>
        <a:p>
          <a:endParaRPr lang="en-US"/>
        </a:p>
      </dgm:t>
    </dgm:pt>
    <dgm:pt modelId="{E0AE8077-DB06-4282-8D74-249DF6371A13}" type="sibTrans" cxnId="{7F15ACCA-1491-4049-9DBC-1230A2E5CACA}">
      <dgm:prSet/>
      <dgm:spPr/>
      <dgm:t>
        <a:bodyPr/>
        <a:lstStyle/>
        <a:p>
          <a:endParaRPr lang="en-US"/>
        </a:p>
      </dgm:t>
    </dgm:pt>
    <dgm:pt modelId="{B3B192D8-0702-414D-80A3-BD6C5250D501}" type="pres">
      <dgm:prSet presAssocID="{43209262-B721-49BC-9171-3F156623EB63}" presName="hierChild1" presStyleCnt="0">
        <dgm:presLayoutVars>
          <dgm:chPref val="1"/>
          <dgm:dir/>
          <dgm:animOne val="branch"/>
          <dgm:animLvl val="lvl"/>
          <dgm:resizeHandles/>
        </dgm:presLayoutVars>
      </dgm:prSet>
      <dgm:spPr/>
      <dgm:t>
        <a:bodyPr/>
        <a:lstStyle/>
        <a:p>
          <a:endParaRPr lang="en-US"/>
        </a:p>
      </dgm:t>
    </dgm:pt>
    <dgm:pt modelId="{827CCFBE-799E-4719-98AF-4BE6EFE0EE4D}" type="pres">
      <dgm:prSet presAssocID="{760544AB-A807-404C-A127-FE8125B03E58}" presName="hierRoot1" presStyleCnt="0"/>
      <dgm:spPr/>
    </dgm:pt>
    <dgm:pt modelId="{11B5059C-794E-49D1-9BF0-479BD0641C29}" type="pres">
      <dgm:prSet presAssocID="{760544AB-A807-404C-A127-FE8125B03E58}" presName="composite" presStyleCnt="0"/>
      <dgm:spPr/>
    </dgm:pt>
    <dgm:pt modelId="{B52CD013-6219-472F-B6D3-E3FB19123AA3}" type="pres">
      <dgm:prSet presAssocID="{760544AB-A807-404C-A127-FE8125B03E58}" presName="background" presStyleLbl="node0" presStyleIdx="0" presStyleCnt="4"/>
      <dgm:spPr/>
    </dgm:pt>
    <dgm:pt modelId="{C7ABE173-863F-4CAE-A647-C68B7F06F35E}" type="pres">
      <dgm:prSet presAssocID="{760544AB-A807-404C-A127-FE8125B03E58}" presName="text" presStyleLbl="fgAcc0" presStyleIdx="0" presStyleCnt="4">
        <dgm:presLayoutVars>
          <dgm:chPref val="3"/>
        </dgm:presLayoutVars>
      </dgm:prSet>
      <dgm:spPr/>
      <dgm:t>
        <a:bodyPr/>
        <a:lstStyle/>
        <a:p>
          <a:endParaRPr lang="en-US"/>
        </a:p>
      </dgm:t>
    </dgm:pt>
    <dgm:pt modelId="{3D28FA79-10E4-46C0-9DDB-4E533812DAE2}" type="pres">
      <dgm:prSet presAssocID="{760544AB-A807-404C-A127-FE8125B03E58}" presName="hierChild2" presStyleCnt="0"/>
      <dgm:spPr/>
    </dgm:pt>
    <dgm:pt modelId="{BBB60534-AE67-4405-AE19-0509F7CDBBFB}" type="pres">
      <dgm:prSet presAssocID="{CEC1F0FF-A5D9-4322-A2A0-6263124E11A2}" presName="hierRoot1" presStyleCnt="0"/>
      <dgm:spPr/>
    </dgm:pt>
    <dgm:pt modelId="{4F0EC586-CBE2-4E18-8E88-FFF103D37ECC}" type="pres">
      <dgm:prSet presAssocID="{CEC1F0FF-A5D9-4322-A2A0-6263124E11A2}" presName="composite" presStyleCnt="0"/>
      <dgm:spPr/>
    </dgm:pt>
    <dgm:pt modelId="{C0F8F4C4-AEB5-48F3-AC03-CEF78E342686}" type="pres">
      <dgm:prSet presAssocID="{CEC1F0FF-A5D9-4322-A2A0-6263124E11A2}" presName="background" presStyleLbl="node0" presStyleIdx="1" presStyleCnt="4"/>
      <dgm:spPr/>
    </dgm:pt>
    <dgm:pt modelId="{42F329E2-1E09-44E0-A5D4-80C9BD424170}" type="pres">
      <dgm:prSet presAssocID="{CEC1F0FF-A5D9-4322-A2A0-6263124E11A2}" presName="text" presStyleLbl="fgAcc0" presStyleIdx="1" presStyleCnt="4">
        <dgm:presLayoutVars>
          <dgm:chPref val="3"/>
        </dgm:presLayoutVars>
      </dgm:prSet>
      <dgm:spPr/>
      <dgm:t>
        <a:bodyPr/>
        <a:lstStyle/>
        <a:p>
          <a:endParaRPr lang="en-US"/>
        </a:p>
      </dgm:t>
    </dgm:pt>
    <dgm:pt modelId="{1BCC245D-BE2E-486A-BCEF-BA1AD17E7EBD}" type="pres">
      <dgm:prSet presAssocID="{CEC1F0FF-A5D9-4322-A2A0-6263124E11A2}" presName="hierChild2" presStyleCnt="0"/>
      <dgm:spPr/>
    </dgm:pt>
    <dgm:pt modelId="{78CEEA91-0FBF-44CB-84FF-6D256A1F7E85}" type="pres">
      <dgm:prSet presAssocID="{245040C2-0EEF-4504-8303-009414A62CCD}" presName="hierRoot1" presStyleCnt="0"/>
      <dgm:spPr/>
    </dgm:pt>
    <dgm:pt modelId="{01CB2781-40BE-42C7-861B-317110F07544}" type="pres">
      <dgm:prSet presAssocID="{245040C2-0EEF-4504-8303-009414A62CCD}" presName="composite" presStyleCnt="0"/>
      <dgm:spPr/>
    </dgm:pt>
    <dgm:pt modelId="{B1B38FF6-18BE-49A9-87E1-B943CBD17F85}" type="pres">
      <dgm:prSet presAssocID="{245040C2-0EEF-4504-8303-009414A62CCD}" presName="background" presStyleLbl="node0" presStyleIdx="2" presStyleCnt="4"/>
      <dgm:spPr/>
    </dgm:pt>
    <dgm:pt modelId="{B97BE174-36D1-462D-B3B6-92F307BD69C0}" type="pres">
      <dgm:prSet presAssocID="{245040C2-0EEF-4504-8303-009414A62CCD}" presName="text" presStyleLbl="fgAcc0" presStyleIdx="2" presStyleCnt="4">
        <dgm:presLayoutVars>
          <dgm:chPref val="3"/>
        </dgm:presLayoutVars>
      </dgm:prSet>
      <dgm:spPr/>
      <dgm:t>
        <a:bodyPr/>
        <a:lstStyle/>
        <a:p>
          <a:endParaRPr lang="en-US"/>
        </a:p>
      </dgm:t>
    </dgm:pt>
    <dgm:pt modelId="{2309272E-0229-4F1C-9FF3-9F0A1DF51DBA}" type="pres">
      <dgm:prSet presAssocID="{245040C2-0EEF-4504-8303-009414A62CCD}" presName="hierChild2" presStyleCnt="0"/>
      <dgm:spPr/>
    </dgm:pt>
    <dgm:pt modelId="{39057746-05CC-4342-B474-42597BD6F56D}" type="pres">
      <dgm:prSet presAssocID="{72332EC3-DADB-4DEA-965E-925FD389E166}" presName="hierRoot1" presStyleCnt="0"/>
      <dgm:spPr/>
    </dgm:pt>
    <dgm:pt modelId="{25DDBACE-E48C-44C7-908B-22317D49B559}" type="pres">
      <dgm:prSet presAssocID="{72332EC3-DADB-4DEA-965E-925FD389E166}" presName="composite" presStyleCnt="0"/>
      <dgm:spPr/>
    </dgm:pt>
    <dgm:pt modelId="{A2ACAEC4-DBBF-44A0-A699-E1EBC977AF92}" type="pres">
      <dgm:prSet presAssocID="{72332EC3-DADB-4DEA-965E-925FD389E166}" presName="background" presStyleLbl="node0" presStyleIdx="3" presStyleCnt="4"/>
      <dgm:spPr/>
    </dgm:pt>
    <dgm:pt modelId="{A3E23F2D-EFCB-4A60-9B26-9EF0AA9BBB73}" type="pres">
      <dgm:prSet presAssocID="{72332EC3-DADB-4DEA-965E-925FD389E166}" presName="text" presStyleLbl="fgAcc0" presStyleIdx="3" presStyleCnt="4">
        <dgm:presLayoutVars>
          <dgm:chPref val="3"/>
        </dgm:presLayoutVars>
      </dgm:prSet>
      <dgm:spPr/>
      <dgm:t>
        <a:bodyPr/>
        <a:lstStyle/>
        <a:p>
          <a:endParaRPr lang="en-US"/>
        </a:p>
      </dgm:t>
    </dgm:pt>
    <dgm:pt modelId="{7EE62BA7-95EA-4266-B905-A25A2FFB0FE9}" type="pres">
      <dgm:prSet presAssocID="{72332EC3-DADB-4DEA-965E-925FD389E166}" presName="hierChild2" presStyleCnt="0"/>
      <dgm:spPr/>
    </dgm:pt>
  </dgm:ptLst>
  <dgm:cxnLst>
    <dgm:cxn modelId="{2F47E1C6-2629-41AA-BCFC-CA8E58268C16}" srcId="{43209262-B721-49BC-9171-3F156623EB63}" destId="{CEC1F0FF-A5D9-4322-A2A0-6263124E11A2}" srcOrd="1" destOrd="0" parTransId="{36238048-EFA4-4BCE-86B8-B560FB7550A8}" sibTransId="{C0D09829-BD78-4FC5-9FC4-E5EF9EDFE9D1}"/>
    <dgm:cxn modelId="{7F15ACCA-1491-4049-9DBC-1230A2E5CACA}" srcId="{43209262-B721-49BC-9171-3F156623EB63}" destId="{760544AB-A807-404C-A127-FE8125B03E58}" srcOrd="0" destOrd="0" parTransId="{1432D133-2840-4059-B110-E4909386CF33}" sibTransId="{E0AE8077-DB06-4282-8D74-249DF6371A13}"/>
    <dgm:cxn modelId="{B6518A7B-4262-4850-81CE-3284ABD0143C}" type="presOf" srcId="{760544AB-A807-404C-A127-FE8125B03E58}" destId="{C7ABE173-863F-4CAE-A647-C68B7F06F35E}" srcOrd="0" destOrd="0" presId="urn:microsoft.com/office/officeart/2005/8/layout/hierarchy1"/>
    <dgm:cxn modelId="{84C1F411-F189-48F8-8275-DDC1C768941C}" type="presOf" srcId="{CEC1F0FF-A5D9-4322-A2A0-6263124E11A2}" destId="{42F329E2-1E09-44E0-A5D4-80C9BD424170}" srcOrd="0" destOrd="0" presId="urn:microsoft.com/office/officeart/2005/8/layout/hierarchy1"/>
    <dgm:cxn modelId="{A93B0B29-3ECA-402B-93FC-D71F4DB25B5F}" srcId="{43209262-B721-49BC-9171-3F156623EB63}" destId="{72332EC3-DADB-4DEA-965E-925FD389E166}" srcOrd="3" destOrd="0" parTransId="{064C3F65-C620-41B5-A242-82481519FB07}" sibTransId="{7E766A6F-8893-4EE8-90C7-33BCD267A7BE}"/>
    <dgm:cxn modelId="{8BF89B6D-195D-4C7D-9B5A-1A8E0B8A1460}" srcId="{43209262-B721-49BC-9171-3F156623EB63}" destId="{245040C2-0EEF-4504-8303-009414A62CCD}" srcOrd="2" destOrd="0" parTransId="{16482D66-BFB3-4AA6-BFED-F457BA6BFA86}" sibTransId="{8FCD334E-1198-4771-BA05-C70E9279B6C1}"/>
    <dgm:cxn modelId="{685E7B27-D98F-4528-976B-0F870430108A}" type="presOf" srcId="{43209262-B721-49BC-9171-3F156623EB63}" destId="{B3B192D8-0702-414D-80A3-BD6C5250D501}" srcOrd="0" destOrd="0" presId="urn:microsoft.com/office/officeart/2005/8/layout/hierarchy1"/>
    <dgm:cxn modelId="{3D49A0A2-79E4-4169-A5A9-671BFD196F5D}" type="presOf" srcId="{72332EC3-DADB-4DEA-965E-925FD389E166}" destId="{A3E23F2D-EFCB-4A60-9B26-9EF0AA9BBB73}" srcOrd="0" destOrd="0" presId="urn:microsoft.com/office/officeart/2005/8/layout/hierarchy1"/>
    <dgm:cxn modelId="{1EBF0C61-8EF4-45D0-9CF8-9C7CD4D55797}" type="presOf" srcId="{245040C2-0EEF-4504-8303-009414A62CCD}" destId="{B97BE174-36D1-462D-B3B6-92F307BD69C0}" srcOrd="0" destOrd="0" presId="urn:microsoft.com/office/officeart/2005/8/layout/hierarchy1"/>
    <dgm:cxn modelId="{9E5AD166-AA15-46C8-A676-6AC382154F86}" type="presParOf" srcId="{B3B192D8-0702-414D-80A3-BD6C5250D501}" destId="{827CCFBE-799E-4719-98AF-4BE6EFE0EE4D}" srcOrd="0" destOrd="0" presId="urn:microsoft.com/office/officeart/2005/8/layout/hierarchy1"/>
    <dgm:cxn modelId="{943B028D-A001-4A12-9F27-6BDA2A8475C3}" type="presParOf" srcId="{827CCFBE-799E-4719-98AF-4BE6EFE0EE4D}" destId="{11B5059C-794E-49D1-9BF0-479BD0641C29}" srcOrd="0" destOrd="0" presId="urn:microsoft.com/office/officeart/2005/8/layout/hierarchy1"/>
    <dgm:cxn modelId="{3CD687A1-E5E7-40AC-8A67-42D21F91570A}" type="presParOf" srcId="{11B5059C-794E-49D1-9BF0-479BD0641C29}" destId="{B52CD013-6219-472F-B6D3-E3FB19123AA3}" srcOrd="0" destOrd="0" presId="urn:microsoft.com/office/officeart/2005/8/layout/hierarchy1"/>
    <dgm:cxn modelId="{ABEA1193-DE22-4C98-B21E-16AF5D7F27A7}" type="presParOf" srcId="{11B5059C-794E-49D1-9BF0-479BD0641C29}" destId="{C7ABE173-863F-4CAE-A647-C68B7F06F35E}" srcOrd="1" destOrd="0" presId="urn:microsoft.com/office/officeart/2005/8/layout/hierarchy1"/>
    <dgm:cxn modelId="{95B4D6DE-5BFE-400B-ACBE-7303425253DC}" type="presParOf" srcId="{827CCFBE-799E-4719-98AF-4BE6EFE0EE4D}" destId="{3D28FA79-10E4-46C0-9DDB-4E533812DAE2}" srcOrd="1" destOrd="0" presId="urn:microsoft.com/office/officeart/2005/8/layout/hierarchy1"/>
    <dgm:cxn modelId="{EDADE508-E635-4C6C-99CC-29EE501CEA1A}" type="presParOf" srcId="{B3B192D8-0702-414D-80A3-BD6C5250D501}" destId="{BBB60534-AE67-4405-AE19-0509F7CDBBFB}" srcOrd="1" destOrd="0" presId="urn:microsoft.com/office/officeart/2005/8/layout/hierarchy1"/>
    <dgm:cxn modelId="{1BED4641-2D70-433C-9441-DC31FDFC3DF2}" type="presParOf" srcId="{BBB60534-AE67-4405-AE19-0509F7CDBBFB}" destId="{4F0EC586-CBE2-4E18-8E88-FFF103D37ECC}" srcOrd="0" destOrd="0" presId="urn:microsoft.com/office/officeart/2005/8/layout/hierarchy1"/>
    <dgm:cxn modelId="{7ED90ED2-6600-4CD5-9596-812ED433DE83}" type="presParOf" srcId="{4F0EC586-CBE2-4E18-8E88-FFF103D37ECC}" destId="{C0F8F4C4-AEB5-48F3-AC03-CEF78E342686}" srcOrd="0" destOrd="0" presId="urn:microsoft.com/office/officeart/2005/8/layout/hierarchy1"/>
    <dgm:cxn modelId="{E4EA666A-87D9-4BED-82E8-668A7DF2C0BA}" type="presParOf" srcId="{4F0EC586-CBE2-4E18-8E88-FFF103D37ECC}" destId="{42F329E2-1E09-44E0-A5D4-80C9BD424170}" srcOrd="1" destOrd="0" presId="urn:microsoft.com/office/officeart/2005/8/layout/hierarchy1"/>
    <dgm:cxn modelId="{D28067CF-751A-4E39-9EF5-2214EA37FDC0}" type="presParOf" srcId="{BBB60534-AE67-4405-AE19-0509F7CDBBFB}" destId="{1BCC245D-BE2E-486A-BCEF-BA1AD17E7EBD}" srcOrd="1" destOrd="0" presId="urn:microsoft.com/office/officeart/2005/8/layout/hierarchy1"/>
    <dgm:cxn modelId="{B0D940AE-1824-4D22-9951-E7E0871BB751}" type="presParOf" srcId="{B3B192D8-0702-414D-80A3-BD6C5250D501}" destId="{78CEEA91-0FBF-44CB-84FF-6D256A1F7E85}" srcOrd="2" destOrd="0" presId="urn:microsoft.com/office/officeart/2005/8/layout/hierarchy1"/>
    <dgm:cxn modelId="{4BA63A76-574B-44CE-81F9-4815DB4D56A4}" type="presParOf" srcId="{78CEEA91-0FBF-44CB-84FF-6D256A1F7E85}" destId="{01CB2781-40BE-42C7-861B-317110F07544}" srcOrd="0" destOrd="0" presId="urn:microsoft.com/office/officeart/2005/8/layout/hierarchy1"/>
    <dgm:cxn modelId="{606E8394-5BCB-414A-9AB5-811B8E225FEC}" type="presParOf" srcId="{01CB2781-40BE-42C7-861B-317110F07544}" destId="{B1B38FF6-18BE-49A9-87E1-B943CBD17F85}" srcOrd="0" destOrd="0" presId="urn:microsoft.com/office/officeart/2005/8/layout/hierarchy1"/>
    <dgm:cxn modelId="{1152C4D6-930B-407D-B831-2E422290BB22}" type="presParOf" srcId="{01CB2781-40BE-42C7-861B-317110F07544}" destId="{B97BE174-36D1-462D-B3B6-92F307BD69C0}" srcOrd="1" destOrd="0" presId="urn:microsoft.com/office/officeart/2005/8/layout/hierarchy1"/>
    <dgm:cxn modelId="{48AF74BB-ADE9-475D-A6F9-8079AE784AFA}" type="presParOf" srcId="{78CEEA91-0FBF-44CB-84FF-6D256A1F7E85}" destId="{2309272E-0229-4F1C-9FF3-9F0A1DF51DBA}" srcOrd="1" destOrd="0" presId="urn:microsoft.com/office/officeart/2005/8/layout/hierarchy1"/>
    <dgm:cxn modelId="{1D40A454-DD6A-405D-B99F-7935AF5962F4}" type="presParOf" srcId="{B3B192D8-0702-414D-80A3-BD6C5250D501}" destId="{39057746-05CC-4342-B474-42597BD6F56D}" srcOrd="3" destOrd="0" presId="urn:microsoft.com/office/officeart/2005/8/layout/hierarchy1"/>
    <dgm:cxn modelId="{F5481F87-E1C7-4266-B9FA-D808F50E89C9}" type="presParOf" srcId="{39057746-05CC-4342-B474-42597BD6F56D}" destId="{25DDBACE-E48C-44C7-908B-22317D49B559}" srcOrd="0" destOrd="0" presId="urn:microsoft.com/office/officeart/2005/8/layout/hierarchy1"/>
    <dgm:cxn modelId="{D8B9014D-D86C-4C27-BD67-846EC21F8795}" type="presParOf" srcId="{25DDBACE-E48C-44C7-908B-22317D49B559}" destId="{A2ACAEC4-DBBF-44A0-A699-E1EBC977AF92}" srcOrd="0" destOrd="0" presId="urn:microsoft.com/office/officeart/2005/8/layout/hierarchy1"/>
    <dgm:cxn modelId="{C6FE072A-8CBC-4B31-B150-41E1ED5D3C6C}" type="presParOf" srcId="{25DDBACE-E48C-44C7-908B-22317D49B559}" destId="{A3E23F2D-EFCB-4A60-9B26-9EF0AA9BBB73}" srcOrd="1" destOrd="0" presId="urn:microsoft.com/office/officeart/2005/8/layout/hierarchy1"/>
    <dgm:cxn modelId="{6F80D078-F6AB-4B5A-9064-E81F6DCB22EA}" type="presParOf" srcId="{39057746-05CC-4342-B474-42597BD6F56D}" destId="{7EE62BA7-95EA-4266-B905-A25A2FFB0FE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1EE025-C71E-4372-9CBD-E05A5E9845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57CB011-8E2C-40A1-8EC7-58198DEECC11}">
      <dgm:prSet/>
      <dgm:spPr/>
      <dgm:t>
        <a:bodyPr/>
        <a:lstStyle/>
        <a:p>
          <a:pPr>
            <a:lnSpc>
              <a:spcPct val="100000"/>
            </a:lnSpc>
          </a:pPr>
          <a:r>
            <a:rPr lang="en-US" dirty="0" smtClean="0"/>
            <a:t>The Manhattan distance is a distance metric used in machine learning and data science to measure the distance between two points in a coordinate system.</a:t>
          </a:r>
          <a:endParaRPr lang="en-US" dirty="0"/>
        </a:p>
      </dgm:t>
    </dgm:pt>
    <dgm:pt modelId="{780C80CD-9771-4729-96C3-D58676CFDD2B}" type="parTrans" cxnId="{F73997A2-3442-49E0-A5DF-B14A74777AE1}">
      <dgm:prSet/>
      <dgm:spPr/>
      <dgm:t>
        <a:bodyPr/>
        <a:lstStyle/>
        <a:p>
          <a:endParaRPr lang="en-US"/>
        </a:p>
      </dgm:t>
    </dgm:pt>
    <dgm:pt modelId="{F060E719-626F-4E28-BC61-CA9EFE85C8CF}" type="sibTrans" cxnId="{F73997A2-3442-49E0-A5DF-B14A74777AE1}">
      <dgm:prSet/>
      <dgm:spPr/>
      <dgm:t>
        <a:bodyPr/>
        <a:lstStyle/>
        <a:p>
          <a:endParaRPr lang="en-US"/>
        </a:p>
      </dgm:t>
    </dgm:pt>
    <dgm:pt modelId="{A90ABF67-BD4B-4FA9-80F5-48F58C3E60E7}">
      <dgm:prSet/>
      <dgm:spPr/>
      <dgm:t>
        <a:bodyPr/>
        <a:lstStyle/>
        <a:p>
          <a:pPr>
            <a:lnSpc>
              <a:spcPct val="100000"/>
            </a:lnSpc>
          </a:pPr>
          <a:r>
            <a:rPr lang="en-US" smtClean="0"/>
            <a:t>A </a:t>
          </a:r>
          <a:r>
            <a:rPr lang="en-US"/>
            <a:t>lot of games and web-based maps use this algorithm for finding the shortest path efficiently.</a:t>
          </a:r>
        </a:p>
      </dgm:t>
    </dgm:pt>
    <dgm:pt modelId="{3870F3F4-E4ED-4C42-B55C-7F93CD5803D1}" type="parTrans" cxnId="{D9DC8DFB-0B9B-4A0D-9CA6-8807A0485E1E}">
      <dgm:prSet/>
      <dgm:spPr/>
      <dgm:t>
        <a:bodyPr/>
        <a:lstStyle/>
        <a:p>
          <a:endParaRPr lang="en-US"/>
        </a:p>
      </dgm:t>
    </dgm:pt>
    <dgm:pt modelId="{8EA8DCD0-7BBA-484F-9653-D9CE51C37B8F}" type="sibTrans" cxnId="{D9DC8DFB-0B9B-4A0D-9CA6-8807A0485E1E}">
      <dgm:prSet/>
      <dgm:spPr/>
      <dgm:t>
        <a:bodyPr/>
        <a:lstStyle/>
        <a:p>
          <a:endParaRPr lang="en-US"/>
        </a:p>
      </dgm:t>
    </dgm:pt>
    <dgm:pt modelId="{F42C0E00-5D9E-42E0-86ED-6BF68A55CF12}">
      <dgm:prSet/>
      <dgm:spPr/>
      <dgm:t>
        <a:bodyPr/>
        <a:lstStyle/>
        <a:p>
          <a:pPr>
            <a:lnSpc>
              <a:spcPct val="100000"/>
            </a:lnSpc>
          </a:pPr>
          <a:r>
            <a:rPr lang="en-US" smtClean="0"/>
            <a:t>It is also known as taxicab distance, city block distance, or L1 distance.</a:t>
          </a:r>
          <a:endParaRPr lang="en-US"/>
        </a:p>
      </dgm:t>
    </dgm:pt>
    <dgm:pt modelId="{C32D6C71-B45E-4E89-A2BF-CCF841A77DDC}" type="parTrans" cxnId="{622EB8B8-02B0-4A48-A293-FAAC38EE5D18}">
      <dgm:prSet/>
      <dgm:spPr/>
      <dgm:t>
        <a:bodyPr/>
        <a:lstStyle/>
        <a:p>
          <a:endParaRPr lang="en-US"/>
        </a:p>
      </dgm:t>
    </dgm:pt>
    <dgm:pt modelId="{28E1D55A-7657-49C3-B9A4-E8FDFBB94C87}" type="sibTrans" cxnId="{622EB8B8-02B0-4A48-A293-FAAC38EE5D18}">
      <dgm:prSet/>
      <dgm:spPr/>
      <dgm:t>
        <a:bodyPr/>
        <a:lstStyle/>
        <a:p>
          <a:endParaRPr lang="en-US"/>
        </a:p>
      </dgm:t>
    </dgm:pt>
    <dgm:pt modelId="{7068A6AB-2888-477A-8310-FC86BEACA899}" type="pres">
      <dgm:prSet presAssocID="{C21EE025-C71E-4372-9CBD-E05A5E98454B}" presName="root" presStyleCnt="0">
        <dgm:presLayoutVars>
          <dgm:dir/>
          <dgm:resizeHandles val="exact"/>
        </dgm:presLayoutVars>
      </dgm:prSet>
      <dgm:spPr/>
      <dgm:t>
        <a:bodyPr/>
        <a:lstStyle/>
        <a:p>
          <a:endParaRPr lang="en-US"/>
        </a:p>
      </dgm:t>
    </dgm:pt>
    <dgm:pt modelId="{4B8F2CAD-D3AB-41CA-85A3-8B9965962602}" type="pres">
      <dgm:prSet presAssocID="{757CB011-8E2C-40A1-8EC7-58198DEECC11}" presName="compNode" presStyleCnt="0"/>
      <dgm:spPr/>
    </dgm:pt>
    <dgm:pt modelId="{91B7813E-8A2E-4B0A-8047-00E6EA8E2BE6}" type="pres">
      <dgm:prSet presAssocID="{757CB011-8E2C-40A1-8EC7-58198DEECC11}" presName="bgRect" presStyleLbl="bgShp" presStyleIdx="0" presStyleCnt="3"/>
      <dgm:spPr/>
    </dgm:pt>
    <dgm:pt modelId="{DA0AFDA1-5ABA-4830-8336-248798451EB1}" type="pres">
      <dgm:prSet presAssocID="{757CB011-8E2C-40A1-8EC7-58198DEECC11}"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Maze"/>
        </a:ext>
      </dgm:extLst>
    </dgm:pt>
    <dgm:pt modelId="{E5F929ED-CED1-4952-8FC1-DFC1B5BB5028}" type="pres">
      <dgm:prSet presAssocID="{757CB011-8E2C-40A1-8EC7-58198DEECC11}" presName="spaceRect" presStyleCnt="0"/>
      <dgm:spPr/>
    </dgm:pt>
    <dgm:pt modelId="{94970EF5-BA34-44B6-9E67-C9D6008D3E22}" type="pres">
      <dgm:prSet presAssocID="{757CB011-8E2C-40A1-8EC7-58198DEECC11}" presName="parTx" presStyleLbl="revTx" presStyleIdx="0" presStyleCnt="3">
        <dgm:presLayoutVars>
          <dgm:chMax val="0"/>
          <dgm:chPref val="0"/>
        </dgm:presLayoutVars>
      </dgm:prSet>
      <dgm:spPr/>
      <dgm:t>
        <a:bodyPr/>
        <a:lstStyle/>
        <a:p>
          <a:endParaRPr lang="en-US"/>
        </a:p>
      </dgm:t>
    </dgm:pt>
    <dgm:pt modelId="{43E32CEE-8C03-4F87-8A51-B43BF54FF6A2}" type="pres">
      <dgm:prSet presAssocID="{F060E719-626F-4E28-BC61-CA9EFE85C8CF}" presName="sibTrans" presStyleCnt="0"/>
      <dgm:spPr/>
    </dgm:pt>
    <dgm:pt modelId="{17C3182B-4780-4AC1-90A1-9784ECD0CEED}" type="pres">
      <dgm:prSet presAssocID="{A90ABF67-BD4B-4FA9-80F5-48F58C3E60E7}" presName="compNode" presStyleCnt="0"/>
      <dgm:spPr/>
    </dgm:pt>
    <dgm:pt modelId="{43FAF820-5EB8-4139-A5AC-F5E32AFBF859}" type="pres">
      <dgm:prSet presAssocID="{A90ABF67-BD4B-4FA9-80F5-48F58C3E60E7}" presName="bgRect" presStyleLbl="bgShp" presStyleIdx="1" presStyleCnt="3"/>
      <dgm:spPr/>
    </dgm:pt>
    <dgm:pt modelId="{9CD8FF95-F5C4-40C2-AA50-268627FB4732}" type="pres">
      <dgm:prSet presAssocID="{A90ABF67-BD4B-4FA9-80F5-48F58C3E60E7}" presName="iconRect" presStyleLbl="node1" presStyleIdx="1" presStyleCnt="3"/>
      <dgm:spPr/>
    </dgm:pt>
    <dgm:pt modelId="{62AFD13C-61ED-4B79-93D3-4B137B9B6F19}" type="pres">
      <dgm:prSet presAssocID="{A90ABF67-BD4B-4FA9-80F5-48F58C3E60E7}" presName="spaceRect" presStyleCnt="0"/>
      <dgm:spPr/>
    </dgm:pt>
    <dgm:pt modelId="{B338B724-298C-493C-9EF5-6BF6F09714DA}" type="pres">
      <dgm:prSet presAssocID="{A90ABF67-BD4B-4FA9-80F5-48F58C3E60E7}" presName="parTx" presStyleLbl="revTx" presStyleIdx="1" presStyleCnt="3">
        <dgm:presLayoutVars>
          <dgm:chMax val="0"/>
          <dgm:chPref val="0"/>
        </dgm:presLayoutVars>
      </dgm:prSet>
      <dgm:spPr/>
      <dgm:t>
        <a:bodyPr/>
        <a:lstStyle/>
        <a:p>
          <a:endParaRPr lang="en-US"/>
        </a:p>
      </dgm:t>
    </dgm:pt>
    <dgm:pt modelId="{A80651A4-7C25-43F0-B918-26F96F6C9CA1}" type="pres">
      <dgm:prSet presAssocID="{8EA8DCD0-7BBA-484F-9653-D9CE51C37B8F}" presName="sibTrans" presStyleCnt="0"/>
      <dgm:spPr/>
    </dgm:pt>
    <dgm:pt modelId="{DCEC009D-C243-48AD-92A6-FC5BAED21521}" type="pres">
      <dgm:prSet presAssocID="{F42C0E00-5D9E-42E0-86ED-6BF68A55CF12}" presName="compNode" presStyleCnt="0"/>
      <dgm:spPr/>
    </dgm:pt>
    <dgm:pt modelId="{B1C671E6-AB2B-4863-8842-651AF9B9DD39}" type="pres">
      <dgm:prSet presAssocID="{F42C0E00-5D9E-42E0-86ED-6BF68A55CF12}" presName="bgRect" presStyleLbl="bgShp" presStyleIdx="2" presStyleCnt="3"/>
      <dgm:spPr/>
    </dgm:pt>
    <dgm:pt modelId="{E54FD13F-0C05-41F2-BB59-78B898B90743}" type="pres">
      <dgm:prSet presAssocID="{F42C0E00-5D9E-42E0-86ED-6BF68A55CF12}" presName="iconRect" presStyleLbl="node1" presStyleIdx="2" presStyleCnt="3"/>
      <dgm:spPr/>
    </dgm:pt>
    <dgm:pt modelId="{B2ACE3E1-5C93-4BC3-9C8C-CD383910F3E6}" type="pres">
      <dgm:prSet presAssocID="{F42C0E00-5D9E-42E0-86ED-6BF68A55CF12}" presName="spaceRect" presStyleCnt="0"/>
      <dgm:spPr/>
    </dgm:pt>
    <dgm:pt modelId="{FDD95C08-9255-4834-8610-76245EDFDBF8}" type="pres">
      <dgm:prSet presAssocID="{F42C0E00-5D9E-42E0-86ED-6BF68A55CF12}" presName="parTx" presStyleLbl="revTx" presStyleIdx="2" presStyleCnt="3">
        <dgm:presLayoutVars>
          <dgm:chMax val="0"/>
          <dgm:chPref val="0"/>
        </dgm:presLayoutVars>
      </dgm:prSet>
      <dgm:spPr/>
      <dgm:t>
        <a:bodyPr/>
        <a:lstStyle/>
        <a:p>
          <a:endParaRPr lang="en-US"/>
        </a:p>
      </dgm:t>
    </dgm:pt>
  </dgm:ptLst>
  <dgm:cxnLst>
    <dgm:cxn modelId="{1626F465-9E65-4816-8712-BA810AD2B8B5}" type="presOf" srcId="{F42C0E00-5D9E-42E0-86ED-6BF68A55CF12}" destId="{FDD95C08-9255-4834-8610-76245EDFDBF8}" srcOrd="0" destOrd="0" presId="urn:microsoft.com/office/officeart/2018/2/layout/IconVerticalSolidList"/>
    <dgm:cxn modelId="{73B1CA7F-3B9A-4CAA-A81B-37A5BB89E8E1}" type="presOf" srcId="{A90ABF67-BD4B-4FA9-80F5-48F58C3E60E7}" destId="{B338B724-298C-493C-9EF5-6BF6F09714DA}" srcOrd="0" destOrd="0" presId="urn:microsoft.com/office/officeart/2018/2/layout/IconVerticalSolidList"/>
    <dgm:cxn modelId="{AD208E9D-9709-448F-9934-C6A77B472273}" type="presOf" srcId="{757CB011-8E2C-40A1-8EC7-58198DEECC11}" destId="{94970EF5-BA34-44B6-9E67-C9D6008D3E22}" srcOrd="0" destOrd="0" presId="urn:microsoft.com/office/officeart/2018/2/layout/IconVerticalSolidList"/>
    <dgm:cxn modelId="{63E746E3-E33D-48D7-8C61-B2ED71508E4E}" type="presOf" srcId="{C21EE025-C71E-4372-9CBD-E05A5E98454B}" destId="{7068A6AB-2888-477A-8310-FC86BEACA899}" srcOrd="0" destOrd="0" presId="urn:microsoft.com/office/officeart/2018/2/layout/IconVerticalSolidList"/>
    <dgm:cxn modelId="{D9DC8DFB-0B9B-4A0D-9CA6-8807A0485E1E}" srcId="{C21EE025-C71E-4372-9CBD-E05A5E98454B}" destId="{A90ABF67-BD4B-4FA9-80F5-48F58C3E60E7}" srcOrd="1" destOrd="0" parTransId="{3870F3F4-E4ED-4C42-B55C-7F93CD5803D1}" sibTransId="{8EA8DCD0-7BBA-484F-9653-D9CE51C37B8F}"/>
    <dgm:cxn modelId="{622EB8B8-02B0-4A48-A293-FAAC38EE5D18}" srcId="{C21EE025-C71E-4372-9CBD-E05A5E98454B}" destId="{F42C0E00-5D9E-42E0-86ED-6BF68A55CF12}" srcOrd="2" destOrd="0" parTransId="{C32D6C71-B45E-4E89-A2BF-CCF841A77DDC}" sibTransId="{28E1D55A-7657-49C3-B9A4-E8FDFBB94C87}"/>
    <dgm:cxn modelId="{F73997A2-3442-49E0-A5DF-B14A74777AE1}" srcId="{C21EE025-C71E-4372-9CBD-E05A5E98454B}" destId="{757CB011-8E2C-40A1-8EC7-58198DEECC11}" srcOrd="0" destOrd="0" parTransId="{780C80CD-9771-4729-96C3-D58676CFDD2B}" sibTransId="{F060E719-626F-4E28-BC61-CA9EFE85C8CF}"/>
    <dgm:cxn modelId="{79F05081-4569-4A78-94FF-0A4066ABDC78}" type="presParOf" srcId="{7068A6AB-2888-477A-8310-FC86BEACA899}" destId="{4B8F2CAD-D3AB-41CA-85A3-8B9965962602}" srcOrd="0" destOrd="0" presId="urn:microsoft.com/office/officeart/2018/2/layout/IconVerticalSolidList"/>
    <dgm:cxn modelId="{48EA9D29-7AF2-4673-B716-4E18B3E0ABE9}" type="presParOf" srcId="{4B8F2CAD-D3AB-41CA-85A3-8B9965962602}" destId="{91B7813E-8A2E-4B0A-8047-00E6EA8E2BE6}" srcOrd="0" destOrd="0" presId="urn:microsoft.com/office/officeart/2018/2/layout/IconVerticalSolidList"/>
    <dgm:cxn modelId="{E61E69BF-CEE7-4830-B975-1D6E034F3E8E}" type="presParOf" srcId="{4B8F2CAD-D3AB-41CA-85A3-8B9965962602}" destId="{DA0AFDA1-5ABA-4830-8336-248798451EB1}" srcOrd="1" destOrd="0" presId="urn:microsoft.com/office/officeart/2018/2/layout/IconVerticalSolidList"/>
    <dgm:cxn modelId="{3882EEAF-EFCF-4BEA-88B9-C2E7165EFA92}" type="presParOf" srcId="{4B8F2CAD-D3AB-41CA-85A3-8B9965962602}" destId="{E5F929ED-CED1-4952-8FC1-DFC1B5BB5028}" srcOrd="2" destOrd="0" presId="urn:microsoft.com/office/officeart/2018/2/layout/IconVerticalSolidList"/>
    <dgm:cxn modelId="{89A3B86A-25F3-4A3C-9F62-1EFE4FDDDB31}" type="presParOf" srcId="{4B8F2CAD-D3AB-41CA-85A3-8B9965962602}" destId="{94970EF5-BA34-44B6-9E67-C9D6008D3E22}" srcOrd="3" destOrd="0" presId="urn:microsoft.com/office/officeart/2018/2/layout/IconVerticalSolidList"/>
    <dgm:cxn modelId="{0A9E681F-9F21-43A3-90CF-0FC625D51C9C}" type="presParOf" srcId="{7068A6AB-2888-477A-8310-FC86BEACA899}" destId="{43E32CEE-8C03-4F87-8A51-B43BF54FF6A2}" srcOrd="1" destOrd="0" presId="urn:microsoft.com/office/officeart/2018/2/layout/IconVerticalSolidList"/>
    <dgm:cxn modelId="{B348A8C0-5E53-43F6-A67A-692C63B459E6}" type="presParOf" srcId="{7068A6AB-2888-477A-8310-FC86BEACA899}" destId="{17C3182B-4780-4AC1-90A1-9784ECD0CEED}" srcOrd="2" destOrd="0" presId="urn:microsoft.com/office/officeart/2018/2/layout/IconVerticalSolidList"/>
    <dgm:cxn modelId="{4182B5A3-D7DD-410D-804F-6008B4FB9B5F}" type="presParOf" srcId="{17C3182B-4780-4AC1-90A1-9784ECD0CEED}" destId="{43FAF820-5EB8-4139-A5AC-F5E32AFBF859}" srcOrd="0" destOrd="0" presId="urn:microsoft.com/office/officeart/2018/2/layout/IconVerticalSolidList"/>
    <dgm:cxn modelId="{F772E3A0-80E6-4DA5-9D95-B0F03CD12201}" type="presParOf" srcId="{17C3182B-4780-4AC1-90A1-9784ECD0CEED}" destId="{9CD8FF95-F5C4-40C2-AA50-268627FB4732}" srcOrd="1" destOrd="0" presId="urn:microsoft.com/office/officeart/2018/2/layout/IconVerticalSolidList"/>
    <dgm:cxn modelId="{1C842730-6CD8-45D0-800F-5A0DBE8818DF}" type="presParOf" srcId="{17C3182B-4780-4AC1-90A1-9784ECD0CEED}" destId="{62AFD13C-61ED-4B79-93D3-4B137B9B6F19}" srcOrd="2" destOrd="0" presId="urn:microsoft.com/office/officeart/2018/2/layout/IconVerticalSolidList"/>
    <dgm:cxn modelId="{514A59CB-7ACE-4AF4-BE2D-78A5F5292FD9}" type="presParOf" srcId="{17C3182B-4780-4AC1-90A1-9784ECD0CEED}" destId="{B338B724-298C-493C-9EF5-6BF6F09714DA}" srcOrd="3" destOrd="0" presId="urn:microsoft.com/office/officeart/2018/2/layout/IconVerticalSolidList"/>
    <dgm:cxn modelId="{ABADFF04-16AB-419F-8E16-0DA4A4FBC776}" type="presParOf" srcId="{7068A6AB-2888-477A-8310-FC86BEACA899}" destId="{A80651A4-7C25-43F0-B918-26F96F6C9CA1}" srcOrd="3" destOrd="0" presId="urn:microsoft.com/office/officeart/2018/2/layout/IconVerticalSolidList"/>
    <dgm:cxn modelId="{276B06EF-9339-437F-B95B-56727B16A3E1}" type="presParOf" srcId="{7068A6AB-2888-477A-8310-FC86BEACA899}" destId="{DCEC009D-C243-48AD-92A6-FC5BAED21521}" srcOrd="4" destOrd="0" presId="urn:microsoft.com/office/officeart/2018/2/layout/IconVerticalSolidList"/>
    <dgm:cxn modelId="{A81474A2-CD5F-49FB-BDC9-452C0F1AD31D}" type="presParOf" srcId="{DCEC009D-C243-48AD-92A6-FC5BAED21521}" destId="{B1C671E6-AB2B-4863-8842-651AF9B9DD39}" srcOrd="0" destOrd="0" presId="urn:microsoft.com/office/officeart/2018/2/layout/IconVerticalSolidList"/>
    <dgm:cxn modelId="{48AD8E0C-5E38-4672-A5B3-DB137574B444}" type="presParOf" srcId="{DCEC009D-C243-48AD-92A6-FC5BAED21521}" destId="{E54FD13F-0C05-41F2-BB59-78B898B90743}" srcOrd="1" destOrd="0" presId="urn:microsoft.com/office/officeart/2018/2/layout/IconVerticalSolidList"/>
    <dgm:cxn modelId="{229F11ED-BC81-4323-8612-A0B92ACD1C5C}" type="presParOf" srcId="{DCEC009D-C243-48AD-92A6-FC5BAED21521}" destId="{B2ACE3E1-5C93-4BC3-9C8C-CD383910F3E6}" srcOrd="2" destOrd="0" presId="urn:microsoft.com/office/officeart/2018/2/layout/IconVerticalSolidList"/>
    <dgm:cxn modelId="{28BD3DB4-F107-476F-9D3A-6A99B0B7C4C8}" type="presParOf" srcId="{DCEC009D-C243-48AD-92A6-FC5BAED21521}" destId="{FDD95C08-9255-4834-8610-76245EDFDB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CD013-6219-472F-B6D3-E3FB19123AA3}">
      <dsp:nvSpPr>
        <dsp:cNvPr id="0" name=""/>
        <dsp:cNvSpPr/>
      </dsp:nvSpPr>
      <dsp:spPr>
        <a:xfrm>
          <a:off x="3201"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ABE173-863F-4CAE-A647-C68B7F06F35E}">
      <dsp:nvSpPr>
        <dsp:cNvPr id="0" name=""/>
        <dsp:cNvSpPr/>
      </dsp:nvSpPr>
      <dsp:spPr>
        <a:xfrm>
          <a:off x="257188"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defRPr cap="all"/>
          </a:pPr>
          <a:r>
            <a:rPr lang="en-US" sz="3100" kern="1200" dirty="0" smtClean="0">
              <a:latin typeface="Calibri Light" panose="020F0302020204030204"/>
            </a:rPr>
            <a:t>ALGORITHM</a:t>
          </a:r>
          <a:endParaRPr lang="en-US" sz="3100" kern="1200" dirty="0">
            <a:latin typeface="Calibri Light" panose="020F0302020204030204"/>
          </a:endParaRPr>
        </a:p>
      </dsp:txBody>
      <dsp:txXfrm>
        <a:off x="299702" y="1282093"/>
        <a:ext cx="2200851" cy="1366505"/>
      </dsp:txXfrm>
    </dsp:sp>
    <dsp:sp modelId="{C0F8F4C4-AEB5-48F3-AC03-CEF78E342686}">
      <dsp:nvSpPr>
        <dsp:cNvPr id="0" name=""/>
        <dsp:cNvSpPr/>
      </dsp:nvSpPr>
      <dsp:spPr>
        <a:xfrm>
          <a:off x="2797054"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F329E2-1E09-44E0-A5D4-80C9BD424170}">
      <dsp:nvSpPr>
        <dsp:cNvPr id="0" name=""/>
        <dsp:cNvSpPr/>
      </dsp:nvSpPr>
      <dsp:spPr>
        <a:xfrm>
          <a:off x="3051041"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defRPr cap="all"/>
          </a:pPr>
          <a:r>
            <a:rPr lang="en-US" sz="3100" kern="1200" dirty="0">
              <a:latin typeface="Calibri Light" panose="020F0302020204030204"/>
            </a:rPr>
            <a:t>RULES</a:t>
          </a:r>
        </a:p>
      </dsp:txBody>
      <dsp:txXfrm>
        <a:off x="3093555" y="1282093"/>
        <a:ext cx="2200851" cy="1366505"/>
      </dsp:txXfrm>
    </dsp:sp>
    <dsp:sp modelId="{B1B38FF6-18BE-49A9-87E1-B943CBD17F85}">
      <dsp:nvSpPr>
        <dsp:cNvPr id="0" name=""/>
        <dsp:cNvSpPr/>
      </dsp:nvSpPr>
      <dsp:spPr>
        <a:xfrm>
          <a:off x="5590907"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BE174-36D1-462D-B3B6-92F307BD69C0}">
      <dsp:nvSpPr>
        <dsp:cNvPr id="0" name=""/>
        <dsp:cNvSpPr/>
      </dsp:nvSpPr>
      <dsp:spPr>
        <a:xfrm>
          <a:off x="5844894"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defRPr cap="all"/>
          </a:pPr>
          <a:r>
            <a:rPr lang="en-US" sz="3100" kern="1200" dirty="0">
              <a:latin typeface="Calibri Light" panose="020F0302020204030204"/>
            </a:rPr>
            <a:t>EXAMPLE</a:t>
          </a:r>
          <a:endParaRPr lang="en-US" sz="3100" kern="1200" dirty="0"/>
        </a:p>
      </dsp:txBody>
      <dsp:txXfrm>
        <a:off x="5887408" y="1282093"/>
        <a:ext cx="2200851" cy="1366505"/>
      </dsp:txXfrm>
    </dsp:sp>
    <dsp:sp modelId="{A2ACAEC4-DBBF-44A0-A699-E1EBC977AF92}">
      <dsp:nvSpPr>
        <dsp:cNvPr id="0" name=""/>
        <dsp:cNvSpPr/>
      </dsp:nvSpPr>
      <dsp:spPr>
        <a:xfrm>
          <a:off x="8384760" y="998291"/>
          <a:ext cx="2285879" cy="14515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E23F2D-EFCB-4A60-9B26-9EF0AA9BBB73}">
      <dsp:nvSpPr>
        <dsp:cNvPr id="0" name=""/>
        <dsp:cNvSpPr/>
      </dsp:nvSpPr>
      <dsp:spPr>
        <a:xfrm>
          <a:off x="8638747" y="1239579"/>
          <a:ext cx="2285879" cy="14515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defRPr cap="all"/>
          </a:pPr>
          <a:r>
            <a:rPr lang="en-US" sz="3100" b="0" kern="1200" dirty="0"/>
            <a:t>WORKING MODEL</a:t>
          </a:r>
        </a:p>
      </dsp:txBody>
      <dsp:txXfrm>
        <a:off x="8681261" y="1282093"/>
        <a:ext cx="2200851" cy="1366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7813E-8A2E-4B0A-8047-00E6EA8E2BE6}">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0AFDA1-5ABA-4830-8336-248798451EB1}">
      <dsp:nvSpPr>
        <dsp:cNvPr id="0" name=""/>
        <dsp:cNvSpPr/>
      </dsp:nvSpPr>
      <dsp:spPr>
        <a:xfrm>
          <a:off x="375988" y="280191"/>
          <a:ext cx="683614" cy="68361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970EF5-BA34-44B6-9E67-C9D6008D3E2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933450">
            <a:lnSpc>
              <a:spcPct val="100000"/>
            </a:lnSpc>
            <a:spcBef>
              <a:spcPct val="0"/>
            </a:spcBef>
            <a:spcAft>
              <a:spcPct val="35000"/>
            </a:spcAft>
          </a:pPr>
          <a:r>
            <a:rPr lang="en-US" sz="2100" kern="1200" dirty="0" smtClean="0"/>
            <a:t>The Manhattan distance is a distance metric used in machine learning and data science to measure the distance between two points in a coordinate system.</a:t>
          </a:r>
          <a:endParaRPr lang="en-US" sz="2100" kern="1200" dirty="0"/>
        </a:p>
      </dsp:txBody>
      <dsp:txXfrm>
        <a:off x="1435590" y="531"/>
        <a:ext cx="9080009" cy="1242935"/>
      </dsp:txXfrm>
    </dsp:sp>
    <dsp:sp modelId="{43FAF820-5EB8-4139-A5AC-F5E32AFBF85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8FF95-F5C4-40C2-AA50-268627FB4732}">
      <dsp:nvSpPr>
        <dsp:cNvPr id="0" name=""/>
        <dsp:cNvSpPr/>
      </dsp:nvSpPr>
      <dsp:spPr>
        <a:xfrm>
          <a:off x="375988" y="1833861"/>
          <a:ext cx="683614" cy="6836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38B724-298C-493C-9EF5-6BF6F09714D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933450">
            <a:lnSpc>
              <a:spcPct val="100000"/>
            </a:lnSpc>
            <a:spcBef>
              <a:spcPct val="0"/>
            </a:spcBef>
            <a:spcAft>
              <a:spcPct val="35000"/>
            </a:spcAft>
          </a:pPr>
          <a:r>
            <a:rPr lang="en-US" sz="2100" kern="1200" smtClean="0"/>
            <a:t>A </a:t>
          </a:r>
          <a:r>
            <a:rPr lang="en-US" sz="2100" kern="1200"/>
            <a:t>lot of games and web-based maps use this algorithm for finding the shortest path efficiently.</a:t>
          </a:r>
        </a:p>
      </dsp:txBody>
      <dsp:txXfrm>
        <a:off x="1435590" y="1554201"/>
        <a:ext cx="9080009" cy="1242935"/>
      </dsp:txXfrm>
    </dsp:sp>
    <dsp:sp modelId="{B1C671E6-AB2B-4863-8842-651AF9B9DD3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FD13F-0C05-41F2-BB59-78B898B90743}">
      <dsp:nvSpPr>
        <dsp:cNvPr id="0" name=""/>
        <dsp:cNvSpPr/>
      </dsp:nvSpPr>
      <dsp:spPr>
        <a:xfrm>
          <a:off x="375988" y="3387531"/>
          <a:ext cx="683614" cy="6836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D95C08-9255-4834-8610-76245EDFDBF8}">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lvl="0" algn="l" defTabSz="933450">
            <a:lnSpc>
              <a:spcPct val="100000"/>
            </a:lnSpc>
            <a:spcBef>
              <a:spcPct val="0"/>
            </a:spcBef>
            <a:spcAft>
              <a:spcPct val="35000"/>
            </a:spcAft>
          </a:pPr>
          <a:r>
            <a:rPr lang="en-US" sz="2100" kern="1200" smtClean="0"/>
            <a:t>It is also known as taxicab distance, city block distance, or L1 distance.</a:t>
          </a:r>
          <a:endParaRPr lang="en-US" sz="21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1048601"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02" name="Date Placeholder 3"/>
          <p:cNvSpPr>
            <a:spLocks noGrp="1"/>
          </p:cNvSpPr>
          <p:nvPr>
            <p:ph type="dt" sz="half" idx="10"/>
          </p:nvPr>
        </p:nvSpPr>
        <p:spPr/>
        <p:txBody>
          <a:bodyPr/>
          <a:lstStyle/>
          <a:p>
            <a:fld id="{846CE7D5-CF57-46EF-B807-FDD0502418D4}" type="datetimeFigureOut">
              <a:rPr lang="en-US" smtClean="0"/>
              <a:t>5/10/2023</a:t>
            </a:fld>
            <a:endParaRPr lang="en-US"/>
          </a:p>
        </p:txBody>
      </p:sp>
      <p:sp>
        <p:nvSpPr>
          <p:cNvPr id="1048603" name="Footer Placeholder 4"/>
          <p:cNvSpPr>
            <a:spLocks noGrp="1"/>
          </p:cNvSpPr>
          <p:nvPr>
            <p:ph type="ftr" sz="quarter" idx="11"/>
          </p:nvPr>
        </p:nvSpPr>
        <p:spPr/>
        <p:txBody>
          <a:bodyPr/>
          <a:lstStyle/>
          <a:p>
            <a:endParaRPr lang="en-US"/>
          </a:p>
        </p:txBody>
      </p:sp>
      <p:sp>
        <p:nvSpPr>
          <p:cNvPr id="1048604"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6" name="Title 1"/>
          <p:cNvSpPr>
            <a:spLocks noGrp="1"/>
          </p:cNvSpPr>
          <p:nvPr>
            <p:ph type="title"/>
          </p:nvPr>
        </p:nvSpPr>
        <p:spPr/>
        <p:txBody>
          <a:bodyPr/>
          <a:lstStyle/>
          <a:p>
            <a:r>
              <a:rPr lang="en-US"/>
              <a:t>Click to edit Master title style</a:t>
            </a:r>
            <a:endParaRPr lang="en-US" dirty="0"/>
          </a:p>
        </p:txBody>
      </p:sp>
      <p:sp>
        <p:nvSpPr>
          <p:cNvPr id="104863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8" name="Date Placeholder 3"/>
          <p:cNvSpPr>
            <a:spLocks noGrp="1"/>
          </p:cNvSpPr>
          <p:nvPr>
            <p:ph type="dt" sz="half" idx="10"/>
          </p:nvPr>
        </p:nvSpPr>
        <p:spPr/>
        <p:txBody>
          <a:bodyPr/>
          <a:lstStyle/>
          <a:p>
            <a:fld id="{846CE7D5-CF57-46EF-B807-FDD0502418D4}" type="datetimeFigureOut">
              <a:rPr lang="en-US" smtClean="0"/>
              <a:t>5/10/2023</a:t>
            </a:fld>
            <a:endParaRPr lang="en-US"/>
          </a:p>
        </p:txBody>
      </p:sp>
      <p:sp>
        <p:nvSpPr>
          <p:cNvPr id="1048639" name="Footer Placeholder 4"/>
          <p:cNvSpPr>
            <a:spLocks noGrp="1"/>
          </p:cNvSpPr>
          <p:nvPr>
            <p:ph type="ftr" sz="quarter" idx="11"/>
          </p:nvPr>
        </p:nvSpPr>
        <p:spPr/>
        <p:txBody>
          <a:bodyPr/>
          <a:lstStyle/>
          <a:p>
            <a:endParaRPr lang="en-US"/>
          </a:p>
        </p:txBody>
      </p:sp>
      <p:sp>
        <p:nvSpPr>
          <p:cNvPr id="1048640"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5"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1048626"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7" name="Date Placeholder 3"/>
          <p:cNvSpPr>
            <a:spLocks noGrp="1"/>
          </p:cNvSpPr>
          <p:nvPr>
            <p:ph type="dt" sz="half" idx="10"/>
          </p:nvPr>
        </p:nvSpPr>
        <p:spPr/>
        <p:txBody>
          <a:bodyPr/>
          <a:lstStyle/>
          <a:p>
            <a:fld id="{846CE7D5-CF57-46EF-B807-FDD0502418D4}" type="datetimeFigureOut">
              <a:rPr lang="en-US" smtClean="0"/>
              <a:t>5/10/2023</a:t>
            </a:fld>
            <a:endParaRPr lang="en-US"/>
          </a:p>
        </p:txBody>
      </p:sp>
      <p:sp>
        <p:nvSpPr>
          <p:cNvPr id="1048628" name="Footer Placeholder 4"/>
          <p:cNvSpPr>
            <a:spLocks noGrp="1"/>
          </p:cNvSpPr>
          <p:nvPr>
            <p:ph type="ftr" sz="quarter" idx="11"/>
          </p:nvPr>
        </p:nvSpPr>
        <p:spPr/>
        <p:txBody>
          <a:bodyPr/>
          <a:lstStyle/>
          <a:p>
            <a:endParaRPr lang="en-US"/>
          </a:p>
        </p:txBody>
      </p:sp>
      <p:sp>
        <p:nvSpPr>
          <p:cNvPr id="1048629"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10"/>
          </p:nvPr>
        </p:nvSpPr>
        <p:spPr/>
        <p:txBody>
          <a:bodyPr/>
          <a:lstStyle/>
          <a:p>
            <a:fld id="{846CE7D5-CF57-46EF-B807-FDD0502418D4}" type="datetimeFigureOut">
              <a:rPr lang="en-US" smtClean="0"/>
              <a:t>5/10/2023</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1"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1048642"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lstStyle/>
          <a:p>
            <a:fld id="{846CE7D5-CF57-46EF-B807-FDD0502418D4}" type="datetimeFigureOut">
              <a:rPr lang="en-US" smtClean="0"/>
              <a:t>5/10/2023</a:t>
            </a:fld>
            <a:endParaRPr lang="en-US"/>
          </a:p>
        </p:txBody>
      </p:sp>
      <p:sp>
        <p:nvSpPr>
          <p:cNvPr id="1048644" name="Footer Placeholder 4"/>
          <p:cNvSpPr>
            <a:spLocks noGrp="1"/>
          </p:cNvSpPr>
          <p:nvPr>
            <p:ph type="ftr" sz="quarter" idx="11"/>
          </p:nvPr>
        </p:nvSpPr>
        <p:spPr/>
        <p:txBody>
          <a:bodyPr/>
          <a:lstStyle/>
          <a:p>
            <a:endParaRPr lang="en-US"/>
          </a:p>
        </p:txBody>
      </p:sp>
      <p:sp>
        <p:nvSpPr>
          <p:cNvPr id="1048645"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endParaRPr lang="en-US" dirty="0"/>
          </a:p>
        </p:txBody>
      </p:sp>
      <p:sp>
        <p:nvSpPr>
          <p:cNvPr id="1048647"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8"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9" name="Date Placeholder 4"/>
          <p:cNvSpPr>
            <a:spLocks noGrp="1"/>
          </p:cNvSpPr>
          <p:nvPr>
            <p:ph type="dt" sz="half" idx="10"/>
          </p:nvPr>
        </p:nvSpPr>
        <p:spPr/>
        <p:txBody>
          <a:bodyPr/>
          <a:lstStyle/>
          <a:p>
            <a:fld id="{846CE7D5-CF57-46EF-B807-FDD0502418D4}" type="datetimeFigureOut">
              <a:rPr lang="en-US" smtClean="0"/>
              <a:t>5/10/2023</a:t>
            </a:fld>
            <a:endParaRPr lang="en-US"/>
          </a:p>
        </p:txBody>
      </p:sp>
      <p:sp>
        <p:nvSpPr>
          <p:cNvPr id="1048650" name="Footer Placeholder 5"/>
          <p:cNvSpPr>
            <a:spLocks noGrp="1"/>
          </p:cNvSpPr>
          <p:nvPr>
            <p:ph type="ftr" sz="quarter" idx="11"/>
          </p:nvPr>
        </p:nvSpPr>
        <p:spPr/>
        <p:txBody>
          <a:bodyPr/>
          <a:lstStyle/>
          <a:p>
            <a:endParaRPr lang="en-US"/>
          </a:p>
        </p:txBody>
      </p:sp>
      <p:sp>
        <p:nvSpPr>
          <p:cNvPr id="1048651"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104865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7" name="Date Placeholder 6"/>
          <p:cNvSpPr>
            <a:spLocks noGrp="1"/>
          </p:cNvSpPr>
          <p:nvPr>
            <p:ph type="dt" sz="half" idx="10"/>
          </p:nvPr>
        </p:nvSpPr>
        <p:spPr/>
        <p:txBody>
          <a:bodyPr/>
          <a:lstStyle/>
          <a:p>
            <a:fld id="{846CE7D5-CF57-46EF-B807-FDD0502418D4}" type="datetimeFigureOut">
              <a:rPr lang="en-US" smtClean="0"/>
              <a:t>5/10/2023</a:t>
            </a:fld>
            <a:endParaRPr lang="en-US"/>
          </a:p>
        </p:txBody>
      </p:sp>
      <p:sp>
        <p:nvSpPr>
          <p:cNvPr id="1048658" name="Footer Placeholder 7"/>
          <p:cNvSpPr>
            <a:spLocks noGrp="1"/>
          </p:cNvSpPr>
          <p:nvPr>
            <p:ph type="ftr" sz="quarter" idx="11"/>
          </p:nvPr>
        </p:nvSpPr>
        <p:spPr/>
        <p:txBody>
          <a:bodyPr/>
          <a:lstStyle/>
          <a:p>
            <a:endParaRPr lang="en-US"/>
          </a:p>
        </p:txBody>
      </p:sp>
      <p:sp>
        <p:nvSpPr>
          <p:cNvPr id="104865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US" dirty="0"/>
          </a:p>
        </p:txBody>
      </p:sp>
      <p:sp>
        <p:nvSpPr>
          <p:cNvPr id="1048620" name="Date Placeholder 2"/>
          <p:cNvSpPr>
            <a:spLocks noGrp="1"/>
          </p:cNvSpPr>
          <p:nvPr>
            <p:ph type="dt" sz="half" idx="10"/>
          </p:nvPr>
        </p:nvSpPr>
        <p:spPr/>
        <p:txBody>
          <a:bodyPr/>
          <a:lstStyle/>
          <a:p>
            <a:fld id="{846CE7D5-CF57-46EF-B807-FDD0502418D4}" type="datetimeFigureOut">
              <a:rPr lang="en-US" smtClean="0"/>
              <a:t>5/10/2023</a:t>
            </a:fld>
            <a:endParaRPr lang="en-US"/>
          </a:p>
        </p:txBody>
      </p:sp>
      <p:sp>
        <p:nvSpPr>
          <p:cNvPr id="1048621" name="Footer Placeholder 3"/>
          <p:cNvSpPr>
            <a:spLocks noGrp="1"/>
          </p:cNvSpPr>
          <p:nvPr>
            <p:ph type="ftr" sz="quarter" idx="11"/>
          </p:nvPr>
        </p:nvSpPr>
        <p:spPr/>
        <p:txBody>
          <a:bodyPr/>
          <a:lstStyle/>
          <a:p>
            <a:endParaRPr lang="en-US"/>
          </a:p>
        </p:txBody>
      </p:sp>
      <p:sp>
        <p:nvSpPr>
          <p:cNvPr id="1048622"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846CE7D5-CF57-46EF-B807-FDD0502418D4}" type="datetimeFigureOut">
              <a:rPr lang="en-US" smtClean="0"/>
              <a:t>5/10/2023</a:t>
            </a:fld>
            <a:endParaRPr lang="en-US"/>
          </a:p>
        </p:txBody>
      </p:sp>
      <p:sp>
        <p:nvSpPr>
          <p:cNvPr id="1048661" name="Footer Placeholder 2"/>
          <p:cNvSpPr>
            <a:spLocks noGrp="1"/>
          </p:cNvSpPr>
          <p:nvPr>
            <p:ph type="ftr" sz="quarter" idx="11"/>
          </p:nvPr>
        </p:nvSpPr>
        <p:spPr/>
        <p:txBody>
          <a:bodyPr/>
          <a:lstStyle/>
          <a:p>
            <a:endParaRPr lang="en-US"/>
          </a:p>
        </p:txBody>
      </p:sp>
      <p:sp>
        <p:nvSpPr>
          <p:cNvPr id="1048662"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66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lstStyle/>
          <a:p>
            <a:fld id="{846CE7D5-CF57-46EF-B807-FDD0502418D4}" type="datetimeFigureOut">
              <a:rPr lang="en-US" smtClean="0"/>
              <a:t>5/10/2023</a:t>
            </a:fld>
            <a:endParaRPr lang="en-US"/>
          </a:p>
        </p:txBody>
      </p:sp>
      <p:sp>
        <p:nvSpPr>
          <p:cNvPr id="1048667" name="Footer Placeholder 5"/>
          <p:cNvSpPr>
            <a:spLocks noGrp="1"/>
          </p:cNvSpPr>
          <p:nvPr>
            <p:ph type="ftr" sz="quarter" idx="11"/>
          </p:nvPr>
        </p:nvSpPr>
        <p:spPr/>
        <p:txBody>
          <a:bodyPr/>
          <a:lstStyle/>
          <a:p>
            <a:endParaRPr lang="en-US"/>
          </a:p>
        </p:txBody>
      </p:sp>
      <p:sp>
        <p:nvSpPr>
          <p:cNvPr id="1048668"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631"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3" name="Date Placeholder 4"/>
          <p:cNvSpPr>
            <a:spLocks noGrp="1"/>
          </p:cNvSpPr>
          <p:nvPr>
            <p:ph type="dt" sz="half" idx="10"/>
          </p:nvPr>
        </p:nvSpPr>
        <p:spPr/>
        <p:txBody>
          <a:bodyPr/>
          <a:lstStyle/>
          <a:p>
            <a:fld id="{846CE7D5-CF57-46EF-B807-FDD0502418D4}" type="datetimeFigureOut">
              <a:rPr lang="en-US" smtClean="0"/>
              <a:t>5/10/2023</a:t>
            </a:fld>
            <a:endParaRPr lang="en-US"/>
          </a:p>
        </p:txBody>
      </p:sp>
      <p:sp>
        <p:nvSpPr>
          <p:cNvPr id="1048634" name="Footer Placeholder 5"/>
          <p:cNvSpPr>
            <a:spLocks noGrp="1"/>
          </p:cNvSpPr>
          <p:nvPr>
            <p:ph type="ftr" sz="quarter" idx="11"/>
          </p:nvPr>
        </p:nvSpPr>
        <p:spPr/>
        <p:txBody>
          <a:bodyPr/>
          <a:lstStyle/>
          <a:p>
            <a:endParaRPr lang="en-US"/>
          </a:p>
        </p:txBody>
      </p:sp>
      <p:sp>
        <p:nvSpPr>
          <p:cNvPr id="1048635"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5/10/2023</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4"/>
          <p:cNvPicPr>
            <a:picLocks noChangeAspect="1"/>
          </p:cNvPicPr>
          <p:nvPr/>
        </p:nvPicPr>
        <p:blipFill>
          <a:blip r:embed="rId2"/>
          <a:stretch>
            <a:fillRect/>
          </a:stretch>
        </p:blipFill>
        <p:spPr>
          <a:xfrm>
            <a:off x="-5751" y="-1959"/>
            <a:ext cx="12203501" cy="6861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pPr algn="ctr"/>
            <a:r>
              <a:rPr lang="en-US" u="sng" dirty="0">
                <a:cs typeface="Calibri Light"/>
              </a:rPr>
              <a:t>WORKING MODEL</a:t>
            </a:r>
            <a:r>
              <a:rPr lang="en-US" dirty="0">
                <a:cs typeface="Calibri Light"/>
              </a:rPr>
              <a:t>:</a:t>
            </a:r>
            <a:endParaRPr lang="en-US" u="sng" dirty="0">
              <a:cs typeface="Calibri Light"/>
            </a:endParaRPr>
          </a:p>
        </p:txBody>
      </p:sp>
      <p:pic>
        <p:nvPicPr>
          <p:cNvPr id="2097158" name="Picture 4" descr="Graphical user interface, application  Description automatically generated"/>
          <p:cNvPicPr>
            <a:picLocks noGrp="1" noChangeAspect="1"/>
          </p:cNvPicPr>
          <p:nvPr>
            <p:ph idx="1"/>
          </p:nvPr>
        </p:nvPicPr>
        <p:blipFill rotWithShape="1">
          <a:blip r:embed="rId2"/>
          <a:srcRect t="14851" r="186" b="6601"/>
          <a:stretch>
            <a:fillRect/>
          </a:stretch>
        </p:blipFill>
        <p:spPr>
          <a:xfrm>
            <a:off x="3002632" y="1624343"/>
            <a:ext cx="6042982" cy="2670267"/>
          </a:xfrm>
        </p:spPr>
      </p:pic>
      <p:sp>
        <p:nvSpPr>
          <p:cNvPr id="1048618" name="TextBox 4"/>
          <p:cNvSpPr txBox="1"/>
          <p:nvPr/>
        </p:nvSpPr>
        <p:spPr>
          <a:xfrm>
            <a:off x="1134139" y="4642883"/>
            <a:ext cx="9764232" cy="1310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ea typeface="+mn-lt"/>
                <a:cs typeface="+mn-lt"/>
              </a:rPr>
              <a:t>The Manhattan distance heuristic is used not only for its simplicity but also for its ability to estimate the number of moves required to bring a given puzzle state to the solution state. Manhattan distance is simply computed by the </a:t>
            </a:r>
            <a:r>
              <a:rPr lang="en-US" sz="2400" b="1" dirty="0">
                <a:ea typeface="+mn-lt"/>
                <a:cs typeface="+mn-lt"/>
              </a:rPr>
              <a:t>sum of the distances of each tile </a:t>
            </a:r>
            <a:r>
              <a:rPr lang="en-US" sz="2400" dirty="0">
                <a:ea typeface="+mn-lt"/>
                <a:cs typeface="+mn-lt"/>
              </a:rPr>
              <a:t>from where it should belong.</a:t>
            </a:r>
            <a:endParaRPr lang="en-US" sz="240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23" name="Rectangle 8"/>
          <p:cNvSpPr>
            <a:spLocks noGrp="1" noRot="1" noChangeAspect="1" noMove="1" noResize="1" noEditPoints="1" noAdjustHandles="1" noChangeArrowheads="1" noChangeShapeType="1" noTextEdit="1"/>
          </p:cNvSpPr>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9" name="Picture 3"/>
          <p:cNvPicPr>
            <a:picLocks noChangeAspect="1"/>
          </p:cNvPicPr>
          <p:nvPr/>
        </p:nvPicPr>
        <p:blipFill rotWithShape="1">
          <a:blip r:embed="rId2">
            <a:alphaModFix amt="50000"/>
          </a:blip>
          <a:srcRect t="7924" b="1714"/>
          <a:stretch>
            <a:fillRect/>
          </a:stretch>
        </p:blipFill>
        <p:spPr>
          <a:xfrm>
            <a:off x="-1" y="10"/>
            <a:ext cx="12192001" cy="6857990"/>
          </a:xfrm>
          <a:prstGeom prst="rect">
            <a:avLst/>
          </a:prstGeom>
        </p:spPr>
      </p:pic>
      <p:sp>
        <p:nvSpPr>
          <p:cNvPr id="1048624" name="Title 1"/>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ln w="22225">
                  <a:solidFill>
                    <a:schemeClr val="tx1"/>
                  </a:solidFill>
                  <a:miter lim="800000"/>
                </a:ln>
                <a:solidFill>
                  <a:srgbClr val="FFFFFF"/>
                </a:solidFill>
              </a:rPr>
              <a:t>THANKING YOU</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048624"/>
                                        </p:tgtEl>
                                        <p:attrNameLst>
                                          <p:attrName>style.visibility</p:attrName>
                                        </p:attrNameLst>
                                      </p:cBhvr>
                                      <p:to>
                                        <p:strVal val="visible"/>
                                      </p:to>
                                    </p:set>
                                    <p:animEffect transition="in" filter="fade">
                                      <p:cBhvr>
                                        <p:cTn id="7" dur="700"/>
                                        <p:tgtEl>
                                          <p:spTgt spid="1048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92" name="Rectangle 7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3" name="Rectangle 73"/>
          <p:cNvSpPr>
            <a:spLocks noGrp="1" noRot="1" noChangeAspect="1" noMove="1" noResize="1" noEditPoints="1" noAdjustHandles="1" noChangeArrowheads="1" noChangeShapeType="1" noTextEdit="1"/>
          </p:cNvSpPr>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4" name="Rectangle 75"/>
          <p:cNvSpPr>
            <a:spLocks noGrp="1" noRot="1" noChangeAspect="1" noMove="1" noResize="1" noEditPoints="1" noAdjustHandles="1" noChangeArrowheads="1" noChangeShapeType="1" noTextEdit="1"/>
          </p:cNvSpPr>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5" name="Rectangle 77"/>
          <p:cNvSpPr>
            <a:spLocks noGrp="1" noRot="1" noChangeAspect="1" noMove="1" noResize="1" noEditPoints="1" noAdjustHandles="1" noChangeArrowheads="1" noChangeShapeType="1" noTextEdit="1"/>
          </p:cNvSpPr>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96" name="Title 1"/>
          <p:cNvSpPr>
            <a:spLocks noGrp="1"/>
          </p:cNvSpPr>
          <p:nvPr>
            <p:ph type="title"/>
          </p:nvPr>
        </p:nvSpPr>
        <p:spPr>
          <a:xfrm>
            <a:off x="1383564" y="348865"/>
            <a:ext cx="9718111" cy="1576446"/>
          </a:xfrm>
        </p:spPr>
        <p:txBody>
          <a:bodyPr anchor="ctr">
            <a:normAutofit/>
          </a:bodyPr>
          <a:lstStyle/>
          <a:p>
            <a:pPr algn="ctr"/>
            <a:r>
              <a:rPr lang="en-US" sz="4000" u="sng" dirty="0">
                <a:solidFill>
                  <a:srgbClr val="FFFFFF"/>
                </a:solidFill>
                <a:latin typeface="Times New Roman"/>
                <a:cs typeface="Calibri Light"/>
              </a:rPr>
              <a:t>TOPIC:</a:t>
            </a:r>
            <a:endParaRPr lang="en-US" sz="4000" dirty="0">
              <a:solidFill>
                <a:srgbClr val="FFFFFF"/>
              </a:solidFill>
              <a:cs typeface="Calibri Light" panose="020F0302020204030204"/>
            </a:endParaRPr>
          </a:p>
        </p:txBody>
      </p:sp>
      <p:graphicFrame>
        <p:nvGraphicFramePr>
          <p:cNvPr id="4194305" name="Content Placeholder 2"/>
          <p:cNvGraphicFramePr>
            <a:graphicFrameLocks noGrp="1"/>
          </p:cNvGraphicFramePr>
          <p:nvPr>
            <p:ph idx="1"/>
            <p:extLst>
              <p:ext uri="{D42A27DB-BD31-4B8C-83A1-F6EECF244321}">
                <p14:modId xmlns:p14="http://schemas.microsoft.com/office/powerpoint/2010/main" val="178600935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838200" y="264917"/>
            <a:ext cx="10515600" cy="1325563"/>
          </a:xfrm>
        </p:spPr>
        <p:txBody>
          <a:bodyPr/>
          <a:lstStyle/>
          <a:p>
            <a:pPr algn="ctr"/>
            <a:r>
              <a:rPr lang="en-US" b="1" u="sng" dirty="0" smtClean="0">
                <a:cs typeface="Calibri Light"/>
              </a:rPr>
              <a:t>MANHATTAN DISTANCE ALGORITHAM</a:t>
            </a:r>
            <a:r>
              <a:rPr lang="en-US" b="1" dirty="0">
                <a:cs typeface="Calibri Light"/>
              </a:rPr>
              <a:t>:</a:t>
            </a:r>
            <a:endParaRPr lang="en-US" b="1" u="sng" dirty="0">
              <a:cs typeface="Calibri Light"/>
            </a:endParaRPr>
          </a:p>
        </p:txBody>
      </p:sp>
      <p:graphicFrame>
        <p:nvGraphicFramePr>
          <p:cNvPr id="4194304" name="Content Placeholder 2"/>
          <p:cNvGraphicFramePr>
            <a:graphicFrameLocks noGrp="1"/>
          </p:cNvGraphicFramePr>
          <p:nvPr>
            <p:ph idx="1"/>
            <p:extLst>
              <p:ext uri="{D42A27DB-BD31-4B8C-83A1-F6EECF244321}">
                <p14:modId xmlns:p14="http://schemas.microsoft.com/office/powerpoint/2010/main" val="23961318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7"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       </a:t>
            </a:r>
            <a:endParaRPr lang="en-US" dirty="0"/>
          </a:p>
        </p:txBody>
      </p:sp>
      <p:sp>
        <p:nvSpPr>
          <p:cNvPr id="1048588" name="Freeform: Shape 9"/>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8589" name="Title 1"/>
          <p:cNvSpPr>
            <a:spLocks noGrp="1"/>
          </p:cNvSpPr>
          <p:nvPr>
            <p:ph type="title"/>
          </p:nvPr>
        </p:nvSpPr>
        <p:spPr>
          <a:xfrm>
            <a:off x="838200" y="365125"/>
            <a:ext cx="10515600" cy="1325563"/>
          </a:xfrm>
        </p:spPr>
        <p:txBody>
          <a:bodyPr>
            <a:normAutofit/>
          </a:bodyPr>
          <a:lstStyle/>
          <a:p>
            <a:pPr algn="ctr"/>
            <a:r>
              <a:rPr lang="en-US" sz="3600" b="1" u="sng" dirty="0">
                <a:latin typeface="Times New Roman"/>
                <a:cs typeface="Times New Roman"/>
              </a:rPr>
              <a:t>RULES FOR SOLVING THE PUZZLE</a:t>
            </a:r>
            <a:endParaRPr lang="en-US" sz="3600" u="sng">
              <a:latin typeface="Times New Roman"/>
              <a:cs typeface="Times New Roman"/>
            </a:endParaRPr>
          </a:p>
        </p:txBody>
      </p:sp>
      <p:sp>
        <p:nvSpPr>
          <p:cNvPr id="1048590" name="Arc 11"/>
          <p:cNvSpPr>
            <a:spLocks noGrp="1" noRot="1" noChangeAspect="1" noMove="1" noResize="1" noEditPoints="1" noAdjustHandles="1" noChangeArrowheads="1" noChangeShapeType="1" noTextEdit="1"/>
          </p:cNvSpPr>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591" name="Content Placeholder 2"/>
          <p:cNvSpPr>
            <a:spLocks noGrp="1"/>
          </p:cNvSpPr>
          <p:nvPr>
            <p:ph idx="1"/>
          </p:nvPr>
        </p:nvSpPr>
        <p:spPr>
          <a:xfrm>
            <a:off x="838200" y="1825625"/>
            <a:ext cx="10515600" cy="4351338"/>
          </a:xfrm>
        </p:spPr>
        <p:txBody>
          <a:bodyPr vert="horz" lIns="91440" tIns="45720" rIns="91440" bIns="45720" rtlCol="0" anchor="t">
            <a:normAutofit/>
          </a:bodyPr>
          <a:lstStyle/>
          <a:p>
            <a:pPr algn="just">
              <a:buFont typeface="Wingdings" panose="020B0604020202020204" pitchFamily="34" charset="0"/>
              <a:buChar char="Ø"/>
            </a:pPr>
            <a:r>
              <a:rPr lang="en-US" dirty="0">
                <a:ea typeface="+mn-lt"/>
                <a:cs typeface="+mn-lt"/>
              </a:rPr>
              <a:t>   Instead of moving the tiles in the empty space, we can visualize moving the empty space in place of the tile, basically swapping the tile with the empty space. The empty space can only move in four directions viz.,</a:t>
            </a:r>
            <a:endParaRPr lang="en-US">
              <a:ea typeface="+mn-lt"/>
              <a:cs typeface="+mn-lt"/>
            </a:endParaRPr>
          </a:p>
          <a:p>
            <a:pPr>
              <a:buNone/>
            </a:pPr>
            <a:r>
              <a:rPr lang="en-US" dirty="0">
                <a:ea typeface="+mn-lt"/>
                <a:cs typeface="+mn-lt"/>
              </a:rPr>
              <a:t>           1. Up</a:t>
            </a:r>
            <a:br>
              <a:rPr lang="en-US" dirty="0">
                <a:ea typeface="+mn-lt"/>
                <a:cs typeface="+mn-lt"/>
              </a:rPr>
            </a:br>
            <a:r>
              <a:rPr lang="en-US" dirty="0">
                <a:ea typeface="+mn-lt"/>
                <a:cs typeface="+mn-lt"/>
              </a:rPr>
              <a:t>        2.Down</a:t>
            </a:r>
            <a:br>
              <a:rPr lang="en-US" dirty="0">
                <a:ea typeface="+mn-lt"/>
                <a:cs typeface="+mn-lt"/>
              </a:rPr>
            </a:br>
            <a:r>
              <a:rPr lang="en-US" dirty="0">
                <a:ea typeface="+mn-lt"/>
                <a:cs typeface="+mn-lt"/>
              </a:rPr>
              <a:t>        3. Right </a:t>
            </a:r>
            <a:br>
              <a:rPr lang="en-US" dirty="0">
                <a:ea typeface="+mn-lt"/>
                <a:cs typeface="+mn-lt"/>
              </a:rPr>
            </a:br>
            <a:r>
              <a:rPr lang="en-US" dirty="0">
                <a:ea typeface="+mn-lt"/>
                <a:cs typeface="+mn-lt"/>
              </a:rPr>
              <a:t>        4. Left</a:t>
            </a:r>
            <a:endParaRPr lang="en-US">
              <a:cs typeface="Calibri" panose="020F0502020204030204"/>
            </a:endParaRPr>
          </a:p>
          <a:p>
            <a:pPr algn="just">
              <a:buFont typeface="Wingdings" panose="020B0604020202020204" pitchFamily="34" charset="0"/>
              <a:buChar char="Ø"/>
            </a:pPr>
            <a:r>
              <a:rPr lang="en-US" dirty="0">
                <a:ea typeface="+mn-lt"/>
                <a:cs typeface="+mn-lt"/>
              </a:rPr>
              <a:t>The empty space cannot move diagonally and can take </a:t>
            </a:r>
            <a:r>
              <a:rPr lang="en-US" b="1" dirty="0">
                <a:ea typeface="+mn-lt"/>
                <a:cs typeface="+mn-lt"/>
              </a:rPr>
              <a:t>only one step  at a time </a:t>
            </a:r>
            <a:r>
              <a:rPr lang="en-US" dirty="0">
                <a:ea typeface="+mn-lt"/>
                <a:cs typeface="+mn-lt"/>
              </a:rPr>
              <a:t>(i.e. move the empty space one position at a time).</a:t>
            </a:r>
            <a:endParaRPr lang="en-US">
              <a:cs typeface="Calibri" panose="020F0502020204030204"/>
            </a:endParaRPr>
          </a:p>
          <a:p>
            <a:pPr marL="0" indent="0" algn="just">
              <a:buNone/>
            </a:pPr>
            <a:endParaRPr lang="en-US">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pPr algn="ctr"/>
            <a:r>
              <a:rPr lang="en-US" sz="3600" b="1" u="sng" dirty="0"/>
              <a:t>PRACTICE PROBLEMS BASED ON MANHATTAN ALGORITHM-</a:t>
            </a:r>
            <a:endParaRPr lang="en-US" sz="3600" dirty="0">
              <a:cs typeface="Calibri Light"/>
            </a:endParaRPr>
          </a:p>
        </p:txBody>
      </p:sp>
      <p:sp>
        <p:nvSpPr>
          <p:cNvPr id="1048598" name="Content Placeholder 2"/>
          <p:cNvSpPr>
            <a:spLocks noGrp="1"/>
          </p:cNvSpPr>
          <p:nvPr>
            <p:ph idx="1"/>
          </p:nvPr>
        </p:nvSpPr>
        <p:spPr/>
        <p:txBody>
          <a:bodyPr vert="horz" lIns="91440" tIns="45720" rIns="91440" bIns="45720" rtlCol="0" anchor="t">
            <a:normAutofit/>
          </a:bodyPr>
          <a:lstStyle/>
          <a:p>
            <a:pPr>
              <a:buNone/>
            </a:pPr>
            <a:r>
              <a:rPr lang="en-US" dirty="0">
                <a:ea typeface="+mn-lt"/>
                <a:cs typeface="+mn-lt"/>
              </a:rPr>
              <a:t>  Given an initial state of a 8-puzzle problem and final state to be reached-</a:t>
            </a:r>
            <a:endParaRPr lang="en-US" dirty="0"/>
          </a:p>
          <a:p>
            <a:pPr marL="0" indent="0">
              <a:buNone/>
            </a:pPr>
            <a:r>
              <a:rPr lang="en-US" dirty="0"/>
              <a:t/>
            </a:r>
            <a:br>
              <a:rPr lang="en-US" dirty="0"/>
            </a:br>
            <a:endParaRPr lang="en-US" dirty="0"/>
          </a:p>
        </p:txBody>
      </p:sp>
      <p:pic>
        <p:nvPicPr>
          <p:cNvPr id="2097152" name="Picture 4" descr="Graphical user interface, application  Description automatically generated"/>
          <p:cNvPicPr>
            <a:picLocks noChangeAspect="1"/>
          </p:cNvPicPr>
          <p:nvPr/>
        </p:nvPicPr>
        <p:blipFill rotWithShape="1">
          <a:blip r:embed="rId2"/>
          <a:srcRect l="7914" t="29787" r="8633" b="23404"/>
          <a:stretch>
            <a:fillRect/>
          </a:stretch>
        </p:blipFill>
        <p:spPr>
          <a:xfrm>
            <a:off x="2021456" y="2772871"/>
            <a:ext cx="7200667" cy="2266730"/>
          </a:xfrm>
          <a:prstGeom prst="rect">
            <a:avLst/>
          </a:prstGeom>
        </p:spPr>
      </p:pic>
      <p:sp>
        <p:nvSpPr>
          <p:cNvPr id="1048599" name="TextBox 4"/>
          <p:cNvSpPr txBox="1"/>
          <p:nvPr/>
        </p:nvSpPr>
        <p:spPr>
          <a:xfrm>
            <a:off x="862642" y="5355064"/>
            <a:ext cx="10490790" cy="7010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rgbClr val="303030"/>
                </a:solidFill>
                <a:latin typeface="Arimo"/>
                <a:ea typeface="Arimo"/>
                <a:cs typeface="Arimo"/>
              </a:rPr>
              <a:t>Find the most cost-effective path to reach the final state from initial state uusing Manhattan Algorithm.</a:t>
            </a:r>
            <a:endParaRPr lang="en-US" sz="2400">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5" name="Rectangle 7"/>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9"/>
          <p:cNvGrpSpPr>
            <a:grpSpLocks noGrp="1" noRot="1" noChangeAspect="1" noMove="1" noResize="1"/>
          </p:cNvGrpSpPr>
          <p:nvPr/>
        </p:nvGrpSpPr>
        <p:grpSpPr>
          <a:xfrm>
            <a:off x="4" y="1216597"/>
            <a:ext cx="731521" cy="673460"/>
            <a:chOff x="3940602" y="308034"/>
            <a:chExt cx="2116791" cy="3428999"/>
          </a:xfrm>
          <a:solidFill>
            <a:schemeClr val="accent4"/>
          </a:solidFill>
        </p:grpSpPr>
        <p:sp>
          <p:nvSpPr>
            <p:cNvPr id="1048606" name="Rectangle 10"/>
            <p:cNvSpPr/>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7" name="Rectangle 11"/>
            <p:cNvSpPr/>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8" name="Rectangle 12"/>
            <p:cNvSpPr/>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609" name="Rectangle 14"/>
          <p:cNvSpPr>
            <a:spLocks noGrp="1" noRot="1" noChangeAspect="1" noMove="1" noResize="1" noEditPoints="1" noAdjustHandles="1" noChangeArrowheads="1" noChangeShapeType="1" noTextEdit="1"/>
          </p:cNvSpPr>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0" name="Title 1"/>
          <p:cNvSpPr>
            <a:spLocks noGrp="1"/>
          </p:cNvSpPr>
          <p:nvPr>
            <p:ph type="title"/>
          </p:nvPr>
        </p:nvSpPr>
        <p:spPr>
          <a:xfrm>
            <a:off x="1043631" y="809898"/>
            <a:ext cx="9942716" cy="1554480"/>
          </a:xfrm>
        </p:spPr>
        <p:txBody>
          <a:bodyPr anchor="ctr">
            <a:normAutofit/>
          </a:bodyPr>
          <a:lstStyle/>
          <a:p>
            <a:r>
              <a:rPr lang="en-US" sz="4800" u="sng">
                <a:cs typeface="Calibri Light"/>
              </a:rPr>
              <a:t>SOLUTION</a:t>
            </a:r>
            <a:r>
              <a:rPr lang="en-US" sz="4800">
                <a:cs typeface="Calibri Light"/>
              </a:rPr>
              <a:t>:</a:t>
            </a:r>
            <a:endParaRPr lang="en-US" sz="4800" u="sng">
              <a:cs typeface="Calibri Light"/>
            </a:endParaRPr>
          </a:p>
        </p:txBody>
      </p:sp>
      <p:sp>
        <p:nvSpPr>
          <p:cNvPr id="1048611" name="Content Placeholder 2"/>
          <p:cNvSpPr>
            <a:spLocks noGrp="1"/>
          </p:cNvSpPr>
          <p:nvPr>
            <p:ph idx="1"/>
          </p:nvPr>
        </p:nvSpPr>
        <p:spPr>
          <a:xfrm>
            <a:off x="1045028" y="3017522"/>
            <a:ext cx="9941319" cy="3124658"/>
          </a:xfrm>
        </p:spPr>
        <p:txBody>
          <a:bodyPr vert="horz" lIns="91440" tIns="45720" rIns="91440" bIns="45720" rtlCol="0" anchor="ctr">
            <a:normAutofit/>
          </a:bodyPr>
          <a:lstStyle/>
          <a:p>
            <a:r>
              <a:rPr lang="en-US" sz="2400" dirty="0">
                <a:ea typeface="+mn-lt"/>
                <a:cs typeface="+mn-lt"/>
              </a:rPr>
              <a:t>Manhattan distance = |x_current - x_goal| + |y_current - y_goal|</a:t>
            </a:r>
            <a:endParaRPr lang="zh-CN" altLang="en-US"/>
          </a:p>
          <a:p>
            <a:r>
              <a:rPr lang="en-US" altLang="en-US" sz="2400" dirty="0">
                <a:ea typeface="+mn-lt"/>
                <a:cs typeface="+mn-lt"/>
              </a:rPr>
              <a:t>Manhattan</a:t>
            </a:r>
            <a:r>
              <a:rPr lang="en-US" sz="2400" dirty="0">
                <a:ea typeface="+mn-lt"/>
                <a:cs typeface="+mn-lt"/>
              </a:rPr>
              <a:t> uses a combination of heuristic value is </a:t>
            </a:r>
            <a:r>
              <a:rPr lang="en-US" sz="2400" dirty="0">
                <a:ea typeface="+mn-lt"/>
                <a:cs typeface="Calibri"/>
              </a:rPr>
              <a:t> (x_current, y_current) is the current position of the tile and (x_goal, y_goal) is its goal position.</a:t>
            </a:r>
            <a:endParaRPr lang="zh-CN" altLang="en-US"/>
          </a:p>
          <a:p>
            <a:r>
              <a:rPr lang="en-US" sz="2400" dirty="0">
                <a:cs typeface="Calibri"/>
              </a:rPr>
              <a:t>Manhattan Algorithm maintains a tree of paths originating at the initial state.</a:t>
            </a:r>
            <a:endParaRPr lang="zh-CN" altLang="en-US"/>
          </a:p>
          <a:p>
            <a:r>
              <a:rPr lang="en-US" sz="2400" dirty="0">
                <a:cs typeface="Calibri"/>
              </a:rPr>
              <a:t>It extends those paths one edge at a time.</a:t>
            </a:r>
          </a:p>
          <a:p>
            <a:r>
              <a:rPr lang="en-US" sz="2400" dirty="0">
                <a:cs typeface="Calibri"/>
              </a:rPr>
              <a:t>It continues until final state is reached.</a:t>
            </a:r>
          </a:p>
          <a:p>
            <a:endParaRPr lang="en-US" sz="2400"/>
          </a:p>
          <a:p>
            <a:endParaRPr lang="en-US" sz="2400">
              <a:cs typeface="Calibri"/>
            </a:endParaRPr>
          </a:p>
        </p:txBody>
      </p:sp>
      <p:cxnSp>
        <p:nvCxnSpPr>
          <p:cNvPr id="3145728" name="Straight Connector 16"/>
          <p:cNvCxnSpPr>
            <a:cxnSpLocks noGrp="1" noRot="1" noChangeAspect="1" noMove="1" noResize="1" noEditPoints="1" noAdjustHandles="1" noChangeArrowheads="1" noChangeShapeType="1"/>
          </p:cNvCxnSpPr>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8612" name="TextBox 1048611"/>
          <p:cNvSpPr txBox="1"/>
          <p:nvPr/>
        </p:nvSpPr>
        <p:spPr>
          <a:xfrm>
            <a:off x="4096000" y="3219450"/>
            <a:ext cx="4000000" cy="4470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cs typeface="Calibri Light"/>
              </a:rPr>
              <a:t>STEP 1 :</a:t>
            </a:r>
            <a:endParaRPr lang="en-US" dirty="0"/>
          </a:p>
        </p:txBody>
      </p:sp>
      <p:sp>
        <p:nvSpPr>
          <p:cNvPr id="2" name="TextBox 1"/>
          <p:cNvSpPr txBox="1"/>
          <p:nvPr/>
        </p:nvSpPr>
        <p:spPr>
          <a:xfrm>
            <a:off x="3144033" y="1916157"/>
            <a:ext cx="2542783" cy="369332"/>
          </a:xfrm>
          <a:prstGeom prst="rect">
            <a:avLst/>
          </a:prstGeom>
          <a:noFill/>
        </p:spPr>
        <p:txBody>
          <a:bodyPr wrap="square" rtlCol="0">
            <a:spAutoFit/>
          </a:bodyPr>
          <a:lstStyle/>
          <a:p>
            <a:r>
              <a:rPr lang="en-US" dirty="0" smtClean="0"/>
              <a:t>1               2             3</a:t>
            </a:r>
            <a:endParaRPr lang="en-US" dirty="0"/>
          </a:p>
        </p:txBody>
      </p:sp>
      <p:sp>
        <p:nvSpPr>
          <p:cNvPr id="3" name="TextBox 2"/>
          <p:cNvSpPr txBox="1"/>
          <p:nvPr/>
        </p:nvSpPr>
        <p:spPr>
          <a:xfrm>
            <a:off x="2693095" y="2463406"/>
            <a:ext cx="651354" cy="369332"/>
          </a:xfrm>
          <a:prstGeom prst="rect">
            <a:avLst/>
          </a:prstGeom>
          <a:noFill/>
        </p:spPr>
        <p:txBody>
          <a:bodyPr wrap="square" rtlCol="0">
            <a:spAutoFit/>
          </a:bodyPr>
          <a:lstStyle/>
          <a:p>
            <a:r>
              <a:rPr lang="en-US" dirty="0" smtClean="0"/>
              <a:t>1</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9862" t="29216" r="63751" b="41082"/>
          <a:stretch/>
        </p:blipFill>
        <p:spPr>
          <a:xfrm>
            <a:off x="3018772" y="2285489"/>
            <a:ext cx="2404998" cy="2450806"/>
          </a:xfrm>
        </p:spPr>
      </p:pic>
      <p:sp>
        <p:nvSpPr>
          <p:cNvPr id="4" name="TextBox 3"/>
          <p:cNvSpPr txBox="1"/>
          <p:nvPr/>
        </p:nvSpPr>
        <p:spPr>
          <a:xfrm>
            <a:off x="2661780" y="3295477"/>
            <a:ext cx="613775" cy="369332"/>
          </a:xfrm>
          <a:prstGeom prst="rect">
            <a:avLst/>
          </a:prstGeom>
          <a:noFill/>
        </p:spPr>
        <p:txBody>
          <a:bodyPr wrap="square" rtlCol="0">
            <a:spAutoFit/>
          </a:bodyPr>
          <a:lstStyle/>
          <a:p>
            <a:r>
              <a:rPr lang="en-US" dirty="0" smtClean="0"/>
              <a:t>2</a:t>
            </a:r>
            <a:endParaRPr lang="en-US" dirty="0"/>
          </a:p>
        </p:txBody>
      </p:sp>
      <p:sp>
        <p:nvSpPr>
          <p:cNvPr id="8" name="TextBox 7"/>
          <p:cNvSpPr txBox="1"/>
          <p:nvPr/>
        </p:nvSpPr>
        <p:spPr>
          <a:xfrm>
            <a:off x="2649254" y="4128946"/>
            <a:ext cx="739036" cy="369332"/>
          </a:xfrm>
          <a:prstGeom prst="rect">
            <a:avLst/>
          </a:prstGeom>
          <a:noFill/>
        </p:spPr>
        <p:txBody>
          <a:bodyPr wrap="square" rtlCol="0">
            <a:spAutoFit/>
          </a:bodyPr>
          <a:lstStyle/>
          <a:p>
            <a:r>
              <a:rPr lang="en-US" dirty="0" smtClean="0"/>
              <a:t>3</a:t>
            </a:r>
            <a:endParaRPr lang="en-US" dirty="0"/>
          </a:p>
        </p:txBody>
      </p:sp>
      <p:sp>
        <p:nvSpPr>
          <p:cNvPr id="9" name="TextBox 8"/>
          <p:cNvSpPr txBox="1"/>
          <p:nvPr/>
        </p:nvSpPr>
        <p:spPr>
          <a:xfrm>
            <a:off x="6976997" y="2285489"/>
            <a:ext cx="4697261" cy="1754326"/>
          </a:xfrm>
          <a:prstGeom prst="rect">
            <a:avLst/>
          </a:prstGeom>
          <a:noFill/>
        </p:spPr>
        <p:txBody>
          <a:bodyPr wrap="square" rtlCol="0">
            <a:spAutoFit/>
          </a:bodyPr>
          <a:lstStyle/>
          <a:p>
            <a:r>
              <a:rPr lang="en-US" dirty="0" smtClean="0"/>
              <a:t>First consider the 5</a:t>
            </a:r>
            <a:r>
              <a:rPr lang="en-US" baseline="30000" dirty="0" smtClean="0"/>
              <a:t>th</a:t>
            </a:r>
            <a:r>
              <a:rPr lang="en-US" dirty="0" smtClean="0"/>
              <a:t> tile</a:t>
            </a:r>
          </a:p>
          <a:p>
            <a:r>
              <a:rPr lang="en-US" dirty="0" smtClean="0"/>
              <a:t>Current State = (2,3)</a:t>
            </a:r>
          </a:p>
          <a:p>
            <a:r>
              <a:rPr lang="en-US" dirty="0" smtClean="0"/>
              <a:t>Goal State =(2,2)</a:t>
            </a:r>
          </a:p>
          <a:p>
            <a:r>
              <a:rPr lang="en-US" dirty="0" smtClean="0"/>
              <a:t>Manhattan Distance= |2-2|+|3-2|</a:t>
            </a:r>
          </a:p>
          <a:p>
            <a:r>
              <a:rPr lang="en-US" dirty="0"/>
              <a:t>	</a:t>
            </a:r>
            <a:r>
              <a:rPr lang="en-US" dirty="0" smtClean="0"/>
              <a:t>	 = 0+1</a:t>
            </a:r>
          </a:p>
          <a:p>
            <a:r>
              <a:rPr lang="en-US" dirty="0"/>
              <a:t>	</a:t>
            </a:r>
            <a:r>
              <a:rPr lang="en-US" dirty="0" smtClean="0"/>
              <a:t>	 =1</a:t>
            </a:r>
            <a:endParaRPr lang="en-US" dirty="0"/>
          </a:p>
        </p:txBody>
      </p:sp>
    </p:spTree>
    <p:extLst>
      <p:ext uri="{BB962C8B-B14F-4D97-AF65-F5344CB8AC3E}">
        <p14:creationId xmlns:p14="http://schemas.microsoft.com/office/powerpoint/2010/main" val="180287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cs typeface="Calibri Light"/>
              </a:rPr>
              <a:t>STEP </a:t>
            </a:r>
            <a:r>
              <a:rPr lang="en-US" dirty="0" smtClean="0">
                <a:cs typeface="Calibri Light"/>
              </a:rPr>
              <a:t>2 </a:t>
            </a:r>
            <a:r>
              <a:rPr lang="en-US" dirty="0">
                <a:cs typeface="Calibri Light"/>
              </a:rPr>
              <a:t>:</a:t>
            </a:r>
            <a:endParaRPr lang="en-US" dirty="0"/>
          </a:p>
        </p:txBody>
      </p:sp>
      <p:sp>
        <p:nvSpPr>
          <p:cNvPr id="2" name="TextBox 1"/>
          <p:cNvSpPr txBox="1"/>
          <p:nvPr/>
        </p:nvSpPr>
        <p:spPr>
          <a:xfrm>
            <a:off x="3144032" y="2031766"/>
            <a:ext cx="2542783" cy="369332"/>
          </a:xfrm>
          <a:prstGeom prst="rect">
            <a:avLst/>
          </a:prstGeom>
          <a:noFill/>
        </p:spPr>
        <p:txBody>
          <a:bodyPr wrap="square" rtlCol="0">
            <a:spAutoFit/>
          </a:bodyPr>
          <a:lstStyle/>
          <a:p>
            <a:r>
              <a:rPr lang="en-US" dirty="0" smtClean="0"/>
              <a:t>1               2                  3</a:t>
            </a:r>
            <a:endParaRPr lang="en-US" dirty="0"/>
          </a:p>
        </p:txBody>
      </p:sp>
      <p:sp>
        <p:nvSpPr>
          <p:cNvPr id="3" name="TextBox 2"/>
          <p:cNvSpPr txBox="1"/>
          <p:nvPr/>
        </p:nvSpPr>
        <p:spPr>
          <a:xfrm>
            <a:off x="2705621" y="2672128"/>
            <a:ext cx="651354" cy="369332"/>
          </a:xfrm>
          <a:prstGeom prst="rect">
            <a:avLst/>
          </a:prstGeom>
          <a:noFill/>
        </p:spPr>
        <p:txBody>
          <a:bodyPr wrap="square" rtlCol="0">
            <a:spAutoFit/>
          </a:bodyPr>
          <a:lstStyle/>
          <a:p>
            <a:r>
              <a:rPr lang="en-US" dirty="0" smtClean="0"/>
              <a:t>1</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0123" t="29546" r="63508" b="40682"/>
          <a:stretch/>
        </p:blipFill>
        <p:spPr>
          <a:xfrm>
            <a:off x="3144032" y="2463406"/>
            <a:ext cx="2254685" cy="2305542"/>
          </a:xfrm>
          <a:prstGeom prst="rect">
            <a:avLst/>
          </a:prstGeom>
        </p:spPr>
      </p:pic>
      <p:sp>
        <p:nvSpPr>
          <p:cNvPr id="8" name="TextBox 7"/>
          <p:cNvSpPr txBox="1"/>
          <p:nvPr/>
        </p:nvSpPr>
        <p:spPr>
          <a:xfrm>
            <a:off x="2680570" y="3419605"/>
            <a:ext cx="463462" cy="375781"/>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2705621" y="4198772"/>
            <a:ext cx="563670" cy="369332"/>
          </a:xfrm>
          <a:prstGeom prst="rect">
            <a:avLst/>
          </a:prstGeom>
          <a:noFill/>
        </p:spPr>
        <p:txBody>
          <a:bodyPr wrap="square" rtlCol="0">
            <a:spAutoFit/>
          </a:bodyPr>
          <a:lstStyle/>
          <a:p>
            <a:r>
              <a:rPr lang="en-US" dirty="0" smtClean="0"/>
              <a:t>3</a:t>
            </a:r>
            <a:endParaRPr lang="en-US" dirty="0"/>
          </a:p>
        </p:txBody>
      </p:sp>
      <p:sp>
        <p:nvSpPr>
          <p:cNvPr id="10" name="Rectangle 9"/>
          <p:cNvSpPr/>
          <p:nvPr/>
        </p:nvSpPr>
        <p:spPr>
          <a:xfrm>
            <a:off x="6730653" y="2730332"/>
            <a:ext cx="6096000" cy="1754326"/>
          </a:xfrm>
          <a:prstGeom prst="rect">
            <a:avLst/>
          </a:prstGeom>
        </p:spPr>
        <p:txBody>
          <a:bodyPr>
            <a:spAutoFit/>
          </a:bodyPr>
          <a:lstStyle/>
          <a:p>
            <a:r>
              <a:rPr lang="en-US" dirty="0"/>
              <a:t>First consider the </a:t>
            </a:r>
            <a:r>
              <a:rPr lang="en-US" dirty="0" smtClean="0"/>
              <a:t>6</a:t>
            </a:r>
            <a:r>
              <a:rPr lang="en-US" baseline="30000" dirty="0" smtClean="0"/>
              <a:t>th</a:t>
            </a:r>
            <a:r>
              <a:rPr lang="en-US" dirty="0" smtClean="0"/>
              <a:t> </a:t>
            </a:r>
            <a:r>
              <a:rPr lang="en-US" dirty="0"/>
              <a:t>tile</a:t>
            </a:r>
          </a:p>
          <a:p>
            <a:r>
              <a:rPr lang="en-US" dirty="0"/>
              <a:t>Current State = </a:t>
            </a:r>
            <a:r>
              <a:rPr lang="en-US" dirty="0" smtClean="0"/>
              <a:t>(3,3</a:t>
            </a:r>
            <a:r>
              <a:rPr lang="en-US" dirty="0"/>
              <a:t>)</a:t>
            </a:r>
          </a:p>
          <a:p>
            <a:r>
              <a:rPr lang="en-US" dirty="0"/>
              <a:t>Goal State =(</a:t>
            </a:r>
            <a:r>
              <a:rPr lang="en-US" dirty="0" smtClean="0"/>
              <a:t>2,3)</a:t>
            </a:r>
            <a:endParaRPr lang="en-US" dirty="0"/>
          </a:p>
          <a:p>
            <a:r>
              <a:rPr lang="en-US" dirty="0"/>
              <a:t>Manhattan Distance= </a:t>
            </a:r>
            <a:r>
              <a:rPr lang="en-US" dirty="0" smtClean="0"/>
              <a:t>|3-2</a:t>
            </a:r>
            <a:r>
              <a:rPr lang="en-US" dirty="0"/>
              <a:t>|+|</a:t>
            </a:r>
            <a:r>
              <a:rPr lang="en-US" dirty="0" smtClean="0"/>
              <a:t>3-3|</a:t>
            </a:r>
            <a:endParaRPr lang="en-US" dirty="0"/>
          </a:p>
          <a:p>
            <a:r>
              <a:rPr lang="en-US" dirty="0"/>
              <a:t>		 = </a:t>
            </a:r>
            <a:r>
              <a:rPr lang="en-US" dirty="0" smtClean="0"/>
              <a:t>1+0</a:t>
            </a:r>
            <a:endParaRPr lang="en-US" dirty="0"/>
          </a:p>
          <a:p>
            <a:r>
              <a:rPr lang="en-US" dirty="0"/>
              <a:t>		 =1</a:t>
            </a:r>
            <a:endParaRPr lang="en-US" dirty="0"/>
          </a:p>
        </p:txBody>
      </p:sp>
    </p:spTree>
    <p:extLst>
      <p:ext uri="{BB962C8B-B14F-4D97-AF65-F5344CB8AC3E}">
        <p14:creationId xmlns:p14="http://schemas.microsoft.com/office/powerpoint/2010/main" val="312414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cs typeface="Calibri Light"/>
              </a:rPr>
              <a:t>STEP </a:t>
            </a:r>
            <a:r>
              <a:rPr lang="en-US" dirty="0" smtClean="0">
                <a:cs typeface="Calibri Light"/>
              </a:rPr>
              <a:t>3 </a:t>
            </a:r>
            <a:r>
              <a:rPr lang="en-US" dirty="0">
                <a:cs typeface="Calibri Light"/>
              </a:rPr>
              <a:t>:</a:t>
            </a:r>
            <a:endParaRPr lang="en-US" dirty="0"/>
          </a:p>
        </p:txBody>
      </p:sp>
      <p:sp>
        <p:nvSpPr>
          <p:cNvPr id="2" name="TextBox 1"/>
          <p:cNvSpPr txBox="1"/>
          <p:nvPr/>
        </p:nvSpPr>
        <p:spPr>
          <a:xfrm>
            <a:off x="3144033" y="1916157"/>
            <a:ext cx="2542783" cy="369332"/>
          </a:xfrm>
          <a:prstGeom prst="rect">
            <a:avLst/>
          </a:prstGeom>
          <a:noFill/>
        </p:spPr>
        <p:txBody>
          <a:bodyPr wrap="square" rtlCol="0">
            <a:spAutoFit/>
          </a:bodyPr>
          <a:lstStyle/>
          <a:p>
            <a:r>
              <a:rPr lang="en-US" dirty="0" smtClean="0"/>
              <a:t>1               2                  3</a:t>
            </a:r>
            <a:endParaRPr lang="en-US" dirty="0"/>
          </a:p>
        </p:txBody>
      </p:sp>
      <p:sp>
        <p:nvSpPr>
          <p:cNvPr id="3" name="TextBox 2"/>
          <p:cNvSpPr txBox="1"/>
          <p:nvPr/>
        </p:nvSpPr>
        <p:spPr>
          <a:xfrm>
            <a:off x="2693095" y="2463406"/>
            <a:ext cx="651354" cy="369332"/>
          </a:xfrm>
          <a:prstGeom prst="rect">
            <a:avLst/>
          </a:prstGeom>
          <a:noFill/>
        </p:spPr>
        <p:txBody>
          <a:bodyPr wrap="square" rtlCol="0">
            <a:spAutoFit/>
          </a:bodyPr>
          <a:lstStyle/>
          <a:p>
            <a:r>
              <a:rPr lang="en-US" dirty="0" smtClean="0"/>
              <a:t>1</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0062" t="29853" r="63463" b="40628"/>
          <a:stretch/>
        </p:blipFill>
        <p:spPr>
          <a:xfrm>
            <a:off x="3144032" y="2285489"/>
            <a:ext cx="2379945" cy="2397396"/>
          </a:xfrm>
          <a:prstGeom prst="rect">
            <a:avLst/>
          </a:prstGeom>
        </p:spPr>
      </p:pic>
      <p:sp>
        <p:nvSpPr>
          <p:cNvPr id="9" name="TextBox 8"/>
          <p:cNvSpPr txBox="1"/>
          <p:nvPr/>
        </p:nvSpPr>
        <p:spPr>
          <a:xfrm>
            <a:off x="2693095" y="3256767"/>
            <a:ext cx="450937" cy="369332"/>
          </a:xfrm>
          <a:prstGeom prst="rect">
            <a:avLst/>
          </a:prstGeom>
          <a:noFill/>
        </p:spPr>
        <p:txBody>
          <a:bodyPr wrap="square" rtlCol="0">
            <a:spAutoFit/>
          </a:bodyPr>
          <a:lstStyle/>
          <a:p>
            <a:r>
              <a:rPr lang="en-US" dirty="0" smtClean="0"/>
              <a:t>2</a:t>
            </a:r>
            <a:endParaRPr lang="en-US" dirty="0"/>
          </a:p>
        </p:txBody>
      </p:sp>
      <p:sp>
        <p:nvSpPr>
          <p:cNvPr id="10" name="TextBox 9"/>
          <p:cNvSpPr txBox="1"/>
          <p:nvPr/>
        </p:nvSpPr>
        <p:spPr>
          <a:xfrm>
            <a:off x="2693095" y="4045907"/>
            <a:ext cx="450937" cy="369332"/>
          </a:xfrm>
          <a:prstGeom prst="rect">
            <a:avLst/>
          </a:prstGeom>
          <a:noFill/>
        </p:spPr>
        <p:txBody>
          <a:bodyPr wrap="square" rtlCol="0">
            <a:spAutoFit/>
          </a:bodyPr>
          <a:lstStyle/>
          <a:p>
            <a:r>
              <a:rPr lang="en-US" dirty="0" smtClean="0"/>
              <a:t>3</a:t>
            </a:r>
            <a:endParaRPr lang="en-US" dirty="0"/>
          </a:p>
        </p:txBody>
      </p:sp>
      <p:sp>
        <p:nvSpPr>
          <p:cNvPr id="11" name="TextBox 10"/>
          <p:cNvSpPr txBox="1"/>
          <p:nvPr/>
        </p:nvSpPr>
        <p:spPr>
          <a:xfrm>
            <a:off x="6651321" y="2684193"/>
            <a:ext cx="4051126" cy="954107"/>
          </a:xfrm>
          <a:prstGeom prst="rect">
            <a:avLst/>
          </a:prstGeom>
          <a:noFill/>
        </p:spPr>
        <p:txBody>
          <a:bodyPr wrap="square" rtlCol="0">
            <a:spAutoFit/>
          </a:bodyPr>
          <a:lstStyle/>
          <a:p>
            <a:r>
              <a:rPr lang="en-US" sz="2800" dirty="0" smtClean="0"/>
              <a:t>Goal State is Successfully Achieved.</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488</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宋体</vt:lpstr>
      <vt:lpstr>Arial</vt:lpstr>
      <vt:lpstr>Arimo</vt:lpstr>
      <vt:lpstr>Calibri</vt:lpstr>
      <vt:lpstr>Calibri Light</vt:lpstr>
      <vt:lpstr>Times New Roman</vt:lpstr>
      <vt:lpstr>Wingdings</vt:lpstr>
      <vt:lpstr>office theme</vt:lpstr>
      <vt:lpstr>PowerPoint Presentation</vt:lpstr>
      <vt:lpstr>TOPIC:</vt:lpstr>
      <vt:lpstr>MANHATTAN DISTANCE ALGORITHAM:</vt:lpstr>
      <vt:lpstr>RULES FOR SOLVING THE PUZZLE</vt:lpstr>
      <vt:lpstr>PRACTICE PROBLEMS BASED ON MANHATTAN ALGORITHM-</vt:lpstr>
      <vt:lpstr>SOLUTION:</vt:lpstr>
      <vt:lpstr>STEP 1 :</vt:lpstr>
      <vt:lpstr>STEP 2 :</vt:lpstr>
      <vt:lpstr>STEP 3 :</vt:lpstr>
      <vt:lpstr>WORKING MODEL:</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CPH2477</dc:creator>
  <cp:lastModifiedBy>M U</cp:lastModifiedBy>
  <cp:revision>4</cp:revision>
  <dcterms:created xsi:type="dcterms:W3CDTF">2023-03-26T07:16:53Z</dcterms:created>
  <dcterms:modified xsi:type="dcterms:W3CDTF">2023-05-10T04:25:05Z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e729d89e846c44c787a0de51be7f731d</vt:lpwstr>
  </property>
</Properties>
</file>