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879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9" r:id="rId5"/>
    <p:sldLayoutId id="2147483679" r:id="rId6"/>
    <p:sldLayoutId id="2147483688" r:id="rId7"/>
    <p:sldLayoutId id="2147483687" r:id="rId8"/>
    <p:sldLayoutId id="2147483686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F7727-C7A0-7184-E151-615B1F9B6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Random Maze Solver</a:t>
            </a:r>
          </a:p>
        </p:txBody>
      </p:sp>
      <p:pic>
        <p:nvPicPr>
          <p:cNvPr id="4" name="Picture 3" descr="Abstract image of large maze">
            <a:extLst>
              <a:ext uri="{FF2B5EF4-FFF2-40B4-BE49-F238E27FC236}">
                <a16:creationId xmlns:a16="http://schemas.microsoft.com/office/drawing/2014/main" id="{F7995AE5-EA65-1EB7-60D0-7E0C0CACF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1" r="23697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3EA2-46F2-07D0-2293-7D6BDD6D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B300-AA89-2690-FB5D-3C7EAE48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1647940"/>
            <a:ext cx="11101136" cy="389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Importance of Mazes:</a:t>
            </a:r>
          </a:p>
          <a:p>
            <a:r>
              <a:rPr lang="en-US" sz="2400" dirty="0"/>
              <a:t> Used in computer science and robotics to evaluate search heuristics.</a:t>
            </a:r>
          </a:p>
          <a:p>
            <a:r>
              <a:rPr lang="en-US" sz="2400" dirty="0"/>
              <a:t>Classical Algorithms: DFS and BFS.</a:t>
            </a:r>
          </a:p>
          <a:p>
            <a:pPr marL="0" indent="0">
              <a:buNone/>
            </a:pPr>
            <a:r>
              <a:rPr lang="en-US" sz="2400" dirty="0"/>
              <a:t>Limitations: High computational resource demand, time-consuming for large mazes</a:t>
            </a:r>
          </a:p>
          <a:p>
            <a:pPr marL="0" indent="0">
              <a:buNone/>
            </a:pPr>
            <a:r>
              <a:rPr lang="en-US" sz="2400" b="1" dirty="0"/>
              <a:t>Alternative Approach: </a:t>
            </a:r>
            <a:r>
              <a:rPr lang="en-US" sz="2400" dirty="0"/>
              <a:t>Random particle motion leveraging stochastic properties.</a:t>
            </a:r>
          </a:p>
        </p:txBody>
      </p:sp>
    </p:spTree>
    <p:extLst>
      <p:ext uri="{BB962C8B-B14F-4D97-AF65-F5344CB8AC3E}">
        <p14:creationId xmlns:p14="http://schemas.microsoft.com/office/powerpoint/2010/main" val="293824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026-DFF8-7790-370B-EA126C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2D1B-762A-7E40-9A5C-111438E2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872185"/>
            <a:ext cx="11101136" cy="3113630"/>
          </a:xfrm>
        </p:spPr>
        <p:txBody>
          <a:bodyPr>
            <a:normAutofit/>
          </a:bodyPr>
          <a:lstStyle/>
          <a:p>
            <a:r>
              <a:rPr lang="en-US" sz="2400" dirty="0"/>
              <a:t>Objective: Move a particle from a start point to an exit point in a 2D grid maze.</a:t>
            </a:r>
          </a:p>
          <a:p>
            <a:r>
              <a:rPr lang="en-US" sz="2400" dirty="0"/>
              <a:t>Challenge: Find a probabilistic path avoiding walls and obstacles.</a:t>
            </a:r>
          </a:p>
          <a:p>
            <a:r>
              <a:rPr lang="en-US" sz="2400" dirty="0"/>
              <a:t>Movement: Particles move up, down, left, or right but not diagonally.</a:t>
            </a:r>
          </a:p>
        </p:txBody>
      </p:sp>
    </p:spTree>
    <p:extLst>
      <p:ext uri="{BB962C8B-B14F-4D97-AF65-F5344CB8AC3E}">
        <p14:creationId xmlns:p14="http://schemas.microsoft.com/office/powerpoint/2010/main" val="320244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F176-4490-21C2-F87F-9671E98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 -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E97B-E10D-30EA-2903-ECC35389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Initialization: Place a particle at the maze's start.</a:t>
            </a:r>
          </a:p>
          <a:p>
            <a:r>
              <a:rPr lang="en-US" sz="2400" dirty="0"/>
              <a:t>Random Movement: Moves randomly in four directions.</a:t>
            </a:r>
          </a:p>
          <a:p>
            <a:r>
              <a:rPr lang="en-US" sz="2400" dirty="0"/>
              <a:t>Backtracking: Uses a stack to record the path.</a:t>
            </a:r>
          </a:p>
          <a:p>
            <a:r>
              <a:rPr lang="en-US" sz="2400" dirty="0"/>
              <a:t>Exit Detection: Continue until the exit is found.</a:t>
            </a:r>
          </a:p>
        </p:txBody>
      </p:sp>
    </p:spTree>
    <p:extLst>
      <p:ext uri="{BB962C8B-B14F-4D97-AF65-F5344CB8AC3E}">
        <p14:creationId xmlns:p14="http://schemas.microsoft.com/office/powerpoint/2010/main" val="7768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DD13-1BB5-00A8-EC0B-7514ABE2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 -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6574-95D3-9FB7-0142-B0147A0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Parallelism with OpenMP:</a:t>
            </a:r>
          </a:p>
          <a:p>
            <a:r>
              <a:rPr lang="en-US" sz="2400" dirty="0"/>
              <a:t>Multiple particles move independently.</a:t>
            </a:r>
          </a:p>
          <a:p>
            <a:r>
              <a:rPr lang="en-US" sz="2400" dirty="0"/>
              <a:t>Each thread represents a particle.</a:t>
            </a:r>
          </a:p>
          <a:p>
            <a:r>
              <a:rPr lang="en-US" sz="2400" dirty="0"/>
              <a:t>Common flag stops all threads once the exit is found.</a:t>
            </a:r>
          </a:p>
        </p:txBody>
      </p:sp>
    </p:spTree>
    <p:extLst>
      <p:ext uri="{BB962C8B-B14F-4D97-AF65-F5344CB8AC3E}">
        <p14:creationId xmlns:p14="http://schemas.microsoft.com/office/powerpoint/2010/main" val="30330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DED8-3B47-45A6-7D2F-4A1A9A54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94674"/>
            <a:ext cx="11101135" cy="943112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2406-C445-BEED-50AC-27C970DB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8801"/>
            <a:ext cx="11101136" cy="4479924"/>
          </a:xfrm>
        </p:spPr>
        <p:txBody>
          <a:bodyPr>
            <a:normAutofit/>
          </a:bodyPr>
          <a:lstStyle/>
          <a:p>
            <a:r>
              <a:rPr lang="en-US" sz="2800" dirty="0"/>
              <a:t>Serial Execution: Only one particle moves randomly.</a:t>
            </a:r>
          </a:p>
          <a:p>
            <a:r>
              <a:rPr lang="en-US" sz="2800" dirty="0"/>
              <a:t>Slow and time-consuming due to backtracking.</a:t>
            </a:r>
          </a:p>
          <a:p>
            <a:r>
              <a:rPr lang="en-US" sz="2800" dirty="0"/>
              <a:t>Parallel Execution: Multiple particles search simultaneously.</a:t>
            </a:r>
          </a:p>
          <a:p>
            <a:r>
              <a:rPr lang="en-US" sz="2800" dirty="0"/>
              <a:t>More efficient due to concurrent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308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59DA-0F6E-C475-0F79-345CD8B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13BAC3-FD3F-A06B-BC4B-493E1F4E0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13024"/>
              </p:ext>
            </p:extLst>
          </p:nvPr>
        </p:nvGraphicFramePr>
        <p:xfrm>
          <a:off x="785077" y="1904420"/>
          <a:ext cx="11101388" cy="338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694">
                  <a:extLst>
                    <a:ext uri="{9D8B030D-6E8A-4147-A177-3AD203B41FA5}">
                      <a16:colId xmlns:a16="http://schemas.microsoft.com/office/drawing/2014/main" val="743877649"/>
                    </a:ext>
                  </a:extLst>
                </a:gridCol>
                <a:gridCol w="5550694">
                  <a:extLst>
                    <a:ext uri="{9D8B030D-6E8A-4147-A177-3AD203B41FA5}">
                      <a16:colId xmlns:a16="http://schemas.microsoft.com/office/drawing/2014/main" val="48505871"/>
                    </a:ext>
                  </a:extLst>
                </a:gridCol>
              </a:tblGrid>
              <a:tr h="550533">
                <a:tc>
                  <a:txBody>
                    <a:bodyPr/>
                    <a:lstStyle/>
                    <a:p>
                      <a:r>
                        <a:rPr lang="en-US"/>
                        <a:t>Serial Algorithm	Parallel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Algorithm	Parallel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70550"/>
                  </a:ext>
                </a:extLst>
              </a:tr>
              <a:tr h="550533">
                <a:tc>
                  <a:txBody>
                    <a:bodyPr/>
                    <a:lstStyle/>
                    <a:p>
                      <a:r>
                        <a:rPr lang="en-US" dirty="0"/>
                        <a:t>0.219318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execution time with 1 particle: 0.0013578 seconds</a:t>
                      </a:r>
                    </a:p>
                    <a:p>
                      <a:r>
                        <a:rPr lang="en-US" dirty="0"/>
                        <a:t>Parallel execution time with 10 particles: 0.0010642 seconds</a:t>
                      </a:r>
                    </a:p>
                    <a:p>
                      <a:r>
                        <a:rPr lang="en-US" dirty="0"/>
                        <a:t>Parallel execution time with 100 particles: 0.000874 seconds</a:t>
                      </a:r>
                    </a:p>
                    <a:p>
                      <a:r>
                        <a:rPr lang="en-US" dirty="0"/>
                        <a:t>Parallel execution time with 500 particles: 0.0013041 seconds</a:t>
                      </a:r>
                    </a:p>
                    <a:p>
                      <a:r>
                        <a:rPr lang="en-US" dirty="0"/>
                        <a:t>Parallel execution time with 1000 particles: 0.0007907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7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D9A-5D97-1DB5-F9EC-1B42B158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31600"/>
          </a:xfrm>
        </p:spPr>
        <p:txBody>
          <a:bodyPr>
            <a:noAutofit/>
          </a:bodyPr>
          <a:lstStyle/>
          <a:p>
            <a:r>
              <a:rPr lang="en-US" sz="4400" dirty="0"/>
              <a:t>Graph: Thread vs Total time taken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36744-7FFE-A9E7-930B-90F4D38B3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68" y="1538288"/>
            <a:ext cx="9255512" cy="4906962"/>
          </a:xfrm>
        </p:spPr>
      </p:pic>
    </p:spTree>
    <p:extLst>
      <p:ext uri="{BB962C8B-B14F-4D97-AF65-F5344CB8AC3E}">
        <p14:creationId xmlns:p14="http://schemas.microsoft.com/office/powerpoint/2010/main" val="21976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2A32-F5A7-D5E6-6961-3A77DDA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72C1-B413-4EAF-8156-39822642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39229"/>
            <a:ext cx="11101136" cy="466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Findings:</a:t>
            </a:r>
          </a:p>
          <a:p>
            <a:r>
              <a:rPr lang="en-US" dirty="0"/>
              <a:t> Parallel implementation significantly</a:t>
            </a:r>
          </a:p>
          <a:p>
            <a:r>
              <a:rPr lang="en-US" dirty="0"/>
              <a:t> improves performance.</a:t>
            </a:r>
          </a:p>
          <a:p>
            <a:pPr marL="0" indent="0">
              <a:buNone/>
            </a:pPr>
            <a:r>
              <a:rPr lang="en-US" b="1" dirty="0"/>
              <a:t>Benefits: </a:t>
            </a:r>
          </a:p>
          <a:p>
            <a:r>
              <a:rPr lang="en-US" dirty="0"/>
              <a:t>Faster maze solving with higher particle count.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lang="en-US" dirty="0"/>
              <a:t>Refine the random movement algorithm.</a:t>
            </a:r>
          </a:p>
          <a:p>
            <a:r>
              <a:rPr lang="en-US" dirty="0"/>
              <a:t>Implement better backtracking methods.</a:t>
            </a:r>
          </a:p>
          <a:p>
            <a:r>
              <a:rPr lang="en-US" dirty="0"/>
              <a:t>Extend to other search and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265152665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113</TotalTime>
  <Words>313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Random Maze Solver</vt:lpstr>
      <vt:lpstr>Introduction</vt:lpstr>
      <vt:lpstr>Problem Statement</vt:lpstr>
      <vt:lpstr>Algorithmic Approach - Serial Implementation</vt:lpstr>
      <vt:lpstr>Algorithmic Approach - Parallel Implementation</vt:lpstr>
      <vt:lpstr>Performance Evaluation</vt:lpstr>
      <vt:lpstr>Performance Results</vt:lpstr>
      <vt:lpstr>Graph: Thread vs Total time taken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01-235182-107</dc:creator>
  <cp:lastModifiedBy>01-235182-107</cp:lastModifiedBy>
  <cp:revision>4</cp:revision>
  <dcterms:created xsi:type="dcterms:W3CDTF">2024-06-12T16:14:36Z</dcterms:created>
  <dcterms:modified xsi:type="dcterms:W3CDTF">2024-06-14T12:47:50Z</dcterms:modified>
</cp:coreProperties>
</file>