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Bell M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EZlnmX8cqULxHvp2L93+8s/6U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llMT-bold.fntdata"/><Relationship Id="rId14" Type="http://schemas.openxmlformats.org/officeDocument/2006/relationships/font" Target="fonts/BellMT-regular.fntdata"/><Relationship Id="rId17" Type="http://schemas.openxmlformats.org/officeDocument/2006/relationships/font" Target="fonts/BellMT-boldItalic.fntdata"/><Relationship Id="rId16" Type="http://schemas.openxmlformats.org/officeDocument/2006/relationships/font" Target="fonts/BellM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71f1159d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71f1159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71f1159d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71f1159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71f1159d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71f1159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1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Google Shape;13;p1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ED7D31">
                    <a:alpha val="60000"/>
                  </a:srgbClr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" name="Google Shape;16;p1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Google Shape;17;p1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" name="Google Shape;18;p1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9" name="Google Shape;19;p1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Google Shape;20;p1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1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2" name="Google Shape;22;p1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" name="Google Shape;2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11"/>
          <p:cNvSpPr txBox="1"/>
          <p:nvPr>
            <p:ph type="ctrTitle"/>
          </p:nvPr>
        </p:nvSpPr>
        <p:spPr>
          <a:xfrm>
            <a:off x="540000" y="540000"/>
            <a:ext cx="11090273" cy="3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540000" y="4508500"/>
            <a:ext cx="7345362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171" name="Google Shape;171;p20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4" name="Google Shape;174;p20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6" name="Google Shape;176;p20"/>
          <p:cNvSpPr/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>
            <a:gsLst>
              <a:gs pos="0">
                <a:srgbClr val="4472C4">
                  <a:alpha val="40000"/>
                </a:srgbClr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4472C4">
                  <a:alpha val="60000"/>
                </a:srgbClr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540000" y="540000"/>
            <a:ext cx="11090273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 rot="5400000">
            <a:off x="4195219" y="-1126332"/>
            <a:ext cx="3779837" cy="1109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1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186" name="Google Shape;186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7" name="Google Shape;187;p21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88" name="Google Shape;188;p21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0" name="Google Shape;190;p21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A3A3A3">
                    <a:alpha val="60000"/>
                  </a:srgbClr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2" name="Google Shape;192;p21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93" name="Google Shape;193;p2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5" name="Google Shape;195;p21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6" name="Google Shape;19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 rot="5400000">
            <a:off x="7442325" y="2109912"/>
            <a:ext cx="576872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 rot="5400000">
            <a:off x="1789238" y="-698375"/>
            <a:ext cx="5768726" cy="824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2"/>
          <p:cNvGrpSpPr/>
          <p:nvPr/>
        </p:nvGrpSpPr>
        <p:grpSpPr>
          <a:xfrm flipH="1" rot="10800000">
            <a:off x="0" y="-1"/>
            <a:ext cx="12191999" cy="6861601"/>
            <a:chOff x="0" y="-1"/>
            <a:chExt cx="12191999" cy="6861601"/>
          </a:xfrm>
        </p:grpSpPr>
        <p:sp>
          <p:nvSpPr>
            <p:cNvPr id="31" name="Google Shape;31;p12"/>
            <p:cNvSpPr/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>
              <a:gsLst>
                <a:gs pos="0">
                  <a:srgbClr val="ED7D31">
                    <a:alpha val="60000"/>
                  </a:srgbClr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4" name="Google Shape;34;p12"/>
            <p:cNvGrpSpPr/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5" name="Google Shape;35;p12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" name="Google Shape;36;p12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37" name="Google Shape;37;p12"/>
            <p:cNvSpPr/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8" name="Google Shape;3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Google Shape;46;p13"/>
            <p:cNvSpPr/>
            <p:nvPr/>
          </p:nvSpPr>
          <p:spPr>
            <a:xfrm flipH="1" rot="10800000">
              <a:off x="0" y="2019649"/>
              <a:ext cx="4838350" cy="48383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7" name="Google Shape;47;p13"/>
            <p:cNvGrpSpPr/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48" name="Google Shape;48;p13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0" name="Google Shape;50;p13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A3A3A3">
                    <a:alpha val="60000"/>
                  </a:srgbClr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" name="Google Shape;5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40000" y="540000"/>
            <a:ext cx="7345362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075612" y="540000"/>
            <a:ext cx="3565523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60" name="Google Shape;60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1" name="Google Shape;61;p14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4" name="Google Shape;64;p14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A3A3A3">
                    <a:alpha val="60000"/>
                  </a:srgbClr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9" name="Google Shape;69;p14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540000" y="539999"/>
            <a:ext cx="11090275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4000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620395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0" y="-2"/>
            <a:ext cx="12191999" cy="6858002"/>
            <a:chOff x="0" y="-2"/>
            <a:chExt cx="12191999" cy="6858002"/>
          </a:xfrm>
        </p:grpSpPr>
        <p:sp>
          <p:nvSpPr>
            <p:cNvPr id="79" name="Google Shape;79;p15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A3A3A3">
                    <a:alpha val="40000"/>
                  </a:srgbClr>
                </a:gs>
                <a:gs pos="34000">
                  <a:srgbClr val="A3A3A3">
                    <a:alpha val="20000"/>
                  </a:srgbClr>
                </a:gs>
                <a:gs pos="65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0" name="Google Shape;80;p15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3" name="Google Shape;83;p15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84" name="Google Shape;84;p15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A3A3A3">
                      <a:alpha val="60000"/>
                    </a:srgbClr>
                  </a:gs>
                  <a:gs pos="63000">
                    <a:srgbClr val="A3A3A3">
                      <a:alpha val="0"/>
                    </a:srgbClr>
                  </a:gs>
                  <a:gs pos="100000">
                    <a:srgbClr val="A3A3A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A3A3A3">
                      <a:alpha val="60000"/>
                    </a:srgbClr>
                  </a:gs>
                  <a:gs pos="63000">
                    <a:srgbClr val="A3A3A3">
                      <a:alpha val="0"/>
                    </a:srgbClr>
                  </a:gs>
                  <a:gs pos="100000">
                    <a:srgbClr val="A3A3A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6" name="Google Shape;86;p15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87" name="Google Shape;87;p15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92" name="Google Shape;9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540000" y="539999"/>
            <a:ext cx="11090273" cy="1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540000" y="1929783"/>
            <a:ext cx="5448052" cy="792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54000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3" type="body"/>
          </p:nvPr>
        </p:nvSpPr>
        <p:spPr>
          <a:xfrm>
            <a:off x="6203949" y="1929782"/>
            <a:ext cx="5437187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5"/>
          <p:cNvSpPr txBox="1"/>
          <p:nvPr>
            <p:ph idx="4" type="body"/>
          </p:nvPr>
        </p:nvSpPr>
        <p:spPr>
          <a:xfrm>
            <a:off x="620395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03" name="Google Shape;103;p16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06" name="Google Shape;106;p16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8" name="Google Shape;108;p16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4472C4">
                  <a:alpha val="60000"/>
                </a:srgbClr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550863" y="549276"/>
            <a:ext cx="110902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7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7" name="Google Shape;117;p17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ED7D31">
                    <a:alpha val="60000"/>
                  </a:srgbClr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0" name="Google Shape;120;p17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1" name="Google Shape;121;p1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3" name="Google Shape;123;p17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6" name="Google Shape;126;p17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7" name="Google Shape;12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8"/>
          <p:cNvGrpSpPr/>
          <p:nvPr/>
        </p:nvGrpSpPr>
        <p:grpSpPr>
          <a:xfrm flipH="1">
            <a:off x="0" y="0"/>
            <a:ext cx="12191999" cy="6858002"/>
            <a:chOff x="0" y="-2"/>
            <a:chExt cx="12191999" cy="6858002"/>
          </a:xfrm>
        </p:grpSpPr>
        <p:sp>
          <p:nvSpPr>
            <p:cNvPr id="133" name="Google Shape;133;p18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A3A3A3">
                    <a:alpha val="40000"/>
                  </a:srgbClr>
                </a:gs>
                <a:gs pos="34000">
                  <a:srgbClr val="A3A3A3">
                    <a:alpha val="20000"/>
                  </a:srgbClr>
                </a:gs>
                <a:gs pos="65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4" name="Google Shape;134;p18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37" name="Google Shape;137;p18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38" name="Google Shape;138;p18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A3A3A3">
                      <a:alpha val="60000"/>
                    </a:srgbClr>
                  </a:gs>
                  <a:gs pos="63000">
                    <a:srgbClr val="A3A3A3">
                      <a:alpha val="0"/>
                    </a:srgbClr>
                  </a:gs>
                  <a:gs pos="100000">
                    <a:srgbClr val="A3A3A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A3A3A3">
                      <a:alpha val="60000"/>
                    </a:srgbClr>
                  </a:gs>
                  <a:gs pos="63000">
                    <a:srgbClr val="A3A3A3">
                      <a:alpha val="0"/>
                    </a:srgbClr>
                  </a:gs>
                  <a:gs pos="100000">
                    <a:srgbClr val="A3A3A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3" name="Google Shape;143;p18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4" name="Google Shape;144;p18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46" name="Google Shape;14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5232400" y="540000"/>
            <a:ext cx="640873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18"/>
          <p:cNvSpPr txBox="1"/>
          <p:nvPr>
            <p:ph idx="2" type="body"/>
          </p:nvPr>
        </p:nvSpPr>
        <p:spPr>
          <a:xfrm>
            <a:off x="540000" y="3536950"/>
            <a:ext cx="4511426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5" name="Google Shape;155;p19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58" name="Google Shape;158;p19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19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4472C4">
                  <a:alpha val="60000"/>
                </a:srgbClr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/>
          <p:nvPr>
            <p:ph idx="2" type="pic"/>
          </p:nvPr>
        </p:nvSpPr>
        <p:spPr>
          <a:xfrm>
            <a:off x="5232400" y="549275"/>
            <a:ext cx="6408736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539999" y="353695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1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b="0" i="0" sz="6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7" name="Google Shape;207;p1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08" name="Google Shape;208;p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ED7D31">
                    <a:alpha val="60000"/>
                  </a:srgbClr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1" name="Google Shape;211;p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2" name="Google Shape;212;p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14" name="Google Shape;214;p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5" name="Google Shape;215;p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17" name="Google Shape;217;p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8" name="Google Shape;21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D242E">
                  <a:alpha val="40000"/>
                </a:srgbClr>
              </a:gs>
              <a:gs pos="37000">
                <a:srgbClr val="1D242E">
                  <a:alpha val="40000"/>
                </a:srgbClr>
              </a:gs>
              <a:gs pos="79000">
                <a:srgbClr val="1D242E">
                  <a:alpha val="0"/>
                </a:srgbClr>
              </a:gs>
              <a:gs pos="100000">
                <a:srgbClr val="1D242E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1"/>
          <p:cNvSpPr txBox="1"/>
          <p:nvPr>
            <p:ph type="ctrTitle"/>
          </p:nvPr>
        </p:nvSpPr>
        <p:spPr>
          <a:xfrm>
            <a:off x="540000" y="540000"/>
            <a:ext cx="4500561" cy="4259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</a:pPr>
            <a:r>
              <a:rPr lang="en-US"/>
              <a:t>Random Maze Solver</a:t>
            </a:r>
            <a:endParaRPr/>
          </a:p>
        </p:txBody>
      </p:sp>
      <p:pic>
        <p:nvPicPr>
          <p:cNvPr descr="Abstract image of large maze" id="220" name="Google Shape;220;p1"/>
          <p:cNvPicPr preferRelativeResize="0"/>
          <p:nvPr/>
        </p:nvPicPr>
        <p:blipFill rotWithShape="1">
          <a:blip r:embed="rId3">
            <a:alphaModFix/>
          </a:blip>
          <a:srcRect b="0" l="17571" r="23697" t="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26" name="Google Shape;226;p2"/>
          <p:cNvSpPr txBox="1"/>
          <p:nvPr>
            <p:ph idx="1" type="body"/>
          </p:nvPr>
        </p:nvSpPr>
        <p:spPr>
          <a:xfrm>
            <a:off x="550865" y="1647940"/>
            <a:ext cx="11101136" cy="389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Challenge: </a:t>
            </a:r>
            <a:r>
              <a:rPr lang="en-US" sz="2800"/>
              <a:t>Found the exit way of a 2D grid maze in less time as possible.</a:t>
            </a:r>
            <a:endParaRPr b="1" sz="2800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Compare serial and parallel maze solver techniques to move a particle from a starting point to the exit.</a:t>
            </a:r>
            <a:endParaRPr sz="2800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 random walks to move the particle up, down, left, or right but not diagonally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Algorithmic Approach: Serial Implementation</a:t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0000" lvl="0" marL="27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Initialization: Place a particle at the maze's start.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Random Movemen</a:t>
            </a:r>
            <a:r>
              <a:rPr lang="en-US" sz="2400"/>
              <a:t>t: Mov</a:t>
            </a:r>
            <a:r>
              <a:rPr lang="en-US" sz="2400"/>
              <a:t>es randomly in four directions.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Backtracking: Uses a stack to record the path.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Exit Detection: Continue until the exit is found.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71f1159dd_0_1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Serial Algorithm Code (Snippet)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e71f1159dd_0_1"/>
          <p:cNvSpPr txBox="1"/>
          <p:nvPr>
            <p:ph idx="1" type="body"/>
          </p:nvPr>
        </p:nvSpPr>
        <p:spPr>
          <a:xfrm>
            <a:off x="540000" y="1383800"/>
            <a:ext cx="4891500" cy="50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6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void findExit() {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srand(time(0));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Position pos = start;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std::stack&lt;Position&gt; path;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path.push(pos);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while (!isExit(pos)) {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    randomMove(pos);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    path.push(pos);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}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39" name="Google Shape;239;g2e71f1159dd_0_1"/>
          <p:cNvSpPr txBox="1"/>
          <p:nvPr/>
        </p:nvSpPr>
        <p:spPr>
          <a:xfrm>
            <a:off x="6041125" y="1475225"/>
            <a:ext cx="46026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std::cout &lt;&lt; "Exit found at (" &lt;&lt; pos.x &lt;&lt; ", " &lt;&lt; pos.y &lt;&lt; ")\n";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std::cout &lt;&lt; "Path to exit:\n";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while (!path.empty()) {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Position step = path.top();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path.pop();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std::cout &lt;&lt; "(" &lt;&lt; step.x &lt;&lt; ", " &lt;&lt; step.y &lt;&lt; ")\n";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71f1159dd_0_9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245" name="Google Shape;245;g2e71f1159d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650" y="540000"/>
            <a:ext cx="3138176" cy="34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e71f1159dd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650" y="4330775"/>
            <a:ext cx="6043000" cy="23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e71f1159dd_0_9"/>
          <p:cNvSpPr txBox="1"/>
          <p:nvPr/>
        </p:nvSpPr>
        <p:spPr>
          <a:xfrm>
            <a:off x="5394900" y="3142038"/>
            <a:ext cx="140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 sz="7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g2e71f1159dd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endParaRPr/>
          </a:p>
        </p:txBody>
      </p:sp>
      <p:sp>
        <p:nvSpPr>
          <p:cNvPr id="249" name="Google Shape;249;g2e71f1159dd_0_9"/>
          <p:cNvSpPr txBox="1"/>
          <p:nvPr/>
        </p:nvSpPr>
        <p:spPr>
          <a:xfrm>
            <a:off x="954175" y="1645450"/>
            <a:ext cx="10098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maze [HEIGHT][WIDTH] = {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1, 1, 1, 1, 1, 1, 1, 1,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0, 0, 0, 0, 0,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1, 1,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1,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0, 0, 0, 0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1,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1, 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1, 1, </a:t>
            </a:r>
            <a:r>
              <a:rPr b="1" lang="en-US" sz="2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1},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{1, 1, 1, 1, 1, 1, 1, 1, 1, 1}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Algorithmic Approach - Parallel Implementation</a:t>
            </a:r>
            <a:endParaRPr/>
          </a:p>
        </p:txBody>
      </p:sp>
      <p:sp>
        <p:nvSpPr>
          <p:cNvPr id="255" name="Google Shape;255;p5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400"/>
              <a:t>Parallelism with OpenMP: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Multiple particles move independently.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Each thread represents a particle.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Common flag stops all threads once the exit is found.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71f1159dd_0_21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Parallel Algorithm Code (Snippet)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1" name="Google Shape;261;g2e71f1159dd_0_21"/>
          <p:cNvSpPr txBox="1"/>
          <p:nvPr>
            <p:ph idx="1" type="body"/>
          </p:nvPr>
        </p:nvSpPr>
        <p:spPr>
          <a:xfrm>
            <a:off x="540000" y="1438475"/>
            <a:ext cx="5991300" cy="487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2050"/>
              <a:t>void findExitParallel(int numParticles) {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srand(time(0));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bool found = false;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Position finalPos;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</a:t>
            </a:r>
            <a:r>
              <a:rPr lang="en-US" sz="2050">
                <a:solidFill>
                  <a:srgbClr val="FFFF00"/>
                </a:solidFill>
              </a:rPr>
              <a:t>  #pragma omp parallel   num_threads(numParticles)</a:t>
            </a:r>
            <a:endParaRPr sz="205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{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Position pos = start;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while (!found) {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    randomMove(pos);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   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   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           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50"/>
          </a:p>
        </p:txBody>
      </p:sp>
      <p:sp>
        <p:nvSpPr>
          <p:cNvPr id="262" name="Google Shape;262;g2e71f1159dd_0_21"/>
          <p:cNvSpPr txBox="1"/>
          <p:nvPr/>
        </p:nvSpPr>
        <p:spPr>
          <a:xfrm>
            <a:off x="7367300" y="1691175"/>
            <a:ext cx="38877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if (isExit(pos)) {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	</a:t>
            </a:r>
            <a:r>
              <a:rPr lang="en-US" sz="21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#pragma omp critica</a:t>
            </a: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 </a:t>
            </a:r>
            <a:b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if (!found) {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        found = true;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        finalPos = pos;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std::cout &lt;&lt; "Exit found at (" &lt;&lt; finalPos.x &lt;&lt; ", " &lt;&lt; finalPos.y &lt;&lt; ")\n";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type="title"/>
          </p:nvPr>
        </p:nvSpPr>
        <p:spPr>
          <a:xfrm>
            <a:off x="539999" y="294674"/>
            <a:ext cx="11101135" cy="9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Performance Evaluation</a:t>
            </a:r>
            <a:endParaRPr/>
          </a:p>
        </p:txBody>
      </p:sp>
      <p:sp>
        <p:nvSpPr>
          <p:cNvPr id="268" name="Google Shape;268;p6"/>
          <p:cNvSpPr txBox="1"/>
          <p:nvPr>
            <p:ph idx="1" type="body"/>
          </p:nvPr>
        </p:nvSpPr>
        <p:spPr>
          <a:xfrm>
            <a:off x="540000" y="1828801"/>
            <a:ext cx="11101136" cy="447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/>
              <a:t>Results:</a:t>
            </a:r>
            <a:endParaRPr sz="2800"/>
          </a:p>
          <a:p>
            <a:pPr indent="-18859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Serial Execution Time: 0.000751505 seconds.</a:t>
            </a:r>
            <a:endParaRPr sz="28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Parallel Execution Time: 0.000871662 seconds	1 particle</a:t>
            </a:r>
            <a:endParaRPr sz="2800"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Parallel Execution Time: 0.0002734 seconds	10 particles</a:t>
            </a:r>
            <a:endParaRPr sz="2800"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Parallel Execution Time: 0.00027373 seconds	50 </a:t>
            </a:r>
            <a:r>
              <a:rPr lang="en-US" sz="2800"/>
              <a:t>particles</a:t>
            </a:r>
            <a:endParaRPr sz="2800"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Parallel Execution Time: 0.00016527 seconds	100 </a:t>
            </a:r>
            <a:r>
              <a:rPr lang="en-US" sz="2800"/>
              <a:t>particles</a:t>
            </a:r>
            <a:endParaRPr sz="28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Conclusion: Multiple searching significantly reduces maze solving time.</a:t>
            </a:r>
            <a:endParaRPr sz="2800"/>
          </a:p>
          <a:p>
            <a:pPr indent="0" lvl="0" marL="269999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540000" y="540000"/>
            <a:ext cx="11101135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ell MT"/>
              <a:buNone/>
            </a:pPr>
            <a:r>
              <a:rPr lang="en-US" sz="4400"/>
              <a:t>Graph: Thread vs Total time taken</a:t>
            </a:r>
            <a:endParaRPr/>
          </a:p>
        </p:txBody>
      </p:sp>
      <p:pic>
        <p:nvPicPr>
          <p:cNvPr id="274" name="Google Shape;2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13" y="1371600"/>
            <a:ext cx="9528100" cy="48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2024-06-12T16:14:36Z</dcterms:created>
  <dc:creator>01-235182-107</dc:creator>
</cp:coreProperties>
</file>