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uCTtT81BWy3Qga4qdTr401We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71599834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7159983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762000" y="1524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762000" y="4571999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 rot="5400000">
            <a:off x="4186959" y="-1138958"/>
            <a:ext cx="3818083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 rot="5400000">
            <a:off x="7619997" y="2286000"/>
            <a:ext cx="53340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1905000" y="-381000"/>
            <a:ext cx="5334001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762000" y="1524000"/>
            <a:ext cx="10668000" cy="303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762000" y="4589463"/>
            <a:ext cx="10668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762000" y="2285999"/>
            <a:ext cx="5151119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6278879" y="2285999"/>
            <a:ext cx="5151121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762000" y="2285999"/>
            <a:ext cx="5151119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762000" y="3048000"/>
            <a:ext cx="515111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3" type="body"/>
          </p:nvPr>
        </p:nvSpPr>
        <p:spPr>
          <a:xfrm>
            <a:off x="6278878" y="2286000"/>
            <a:ext cx="5151122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4" type="body"/>
          </p:nvPr>
        </p:nvSpPr>
        <p:spPr>
          <a:xfrm>
            <a:off x="6278878" y="3048000"/>
            <a:ext cx="5151122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762000" y="761998"/>
            <a:ext cx="3810000" cy="1524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5334000" y="762001"/>
            <a:ext cx="6096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762000" y="2286000"/>
            <a:ext cx="3810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type="title"/>
          </p:nvPr>
        </p:nvSpPr>
        <p:spPr>
          <a:xfrm>
            <a:off x="762001" y="762000"/>
            <a:ext cx="3809999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/>
          <p:nvPr>
            <p:ph idx="2" type="pic"/>
          </p:nvPr>
        </p:nvSpPr>
        <p:spPr>
          <a:xfrm>
            <a:off x="5334000" y="762001"/>
            <a:ext cx="6021388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0"/>
          <p:cNvSpPr txBox="1"/>
          <p:nvPr>
            <p:ph idx="1" type="body"/>
          </p:nvPr>
        </p:nvSpPr>
        <p:spPr>
          <a:xfrm>
            <a:off x="762001" y="2286000"/>
            <a:ext cx="3809999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8157843" y="6244836"/>
            <a:ext cx="4034156" cy="613164"/>
          </a:xfrm>
          <a:custGeom>
            <a:rect b="b" l="l" r="r" t="t"/>
            <a:pathLst>
              <a:path extrusionOk="0" h="613164" w="4034156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nir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1" y="688126"/>
            <a:ext cx="448491" cy="1634252"/>
          </a:xfrm>
          <a:custGeom>
            <a:rect b="b" l="l" r="r" t="t"/>
            <a:pathLst>
              <a:path extrusionOk="0" h="1634252" w="448491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7309459" y="6144069"/>
            <a:ext cx="4418271" cy="718159"/>
          </a:xfrm>
          <a:custGeom>
            <a:rect b="b" l="l" r="r" t="t"/>
            <a:pathLst>
              <a:path extrusionOk="0" h="718159" w="4418271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" name="Google Shape;9;p1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0" type="dt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6096000" y="1524000"/>
            <a:ext cx="533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sz="3700"/>
              <a:t>Efficient Rendering of Semi-Transparent Circles Using Serial and Parallel Algorithms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2" l="2328" r="10595" t="0"/>
          <a:stretch/>
        </p:blipFill>
        <p:spPr>
          <a:xfrm>
            <a:off x="2" y="732510"/>
            <a:ext cx="5333999" cy="6125491"/>
          </a:xfrm>
          <a:custGeom>
            <a:rect b="b" l="l" r="r" t="t"/>
            <a:pathLst>
              <a:path extrusionOk="0" h="6125491" w="5333999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" y="352425"/>
            <a:ext cx="5185830" cy="6505576"/>
          </a:xfrm>
          <a:custGeom>
            <a:rect b="b" l="l" r="r" t="t"/>
            <a:pathLst>
              <a:path extrusionOk="0" h="6858000" w="2154655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cap="flat" cmpd="sng" w="19050">
            <a:solidFill>
              <a:srgbClr val="82D6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/>
              <a:t>Challenge: </a:t>
            </a:r>
            <a:r>
              <a:rPr lang="en-US"/>
              <a:t>Rendering semi-transparent shapes efficiently, particularly managing colors and overlap.</a:t>
            </a:r>
            <a:endParaRPr b="1"/>
          </a:p>
          <a:p>
            <a:pPr indent="-21526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Compare serial and parallel rendering techniques for circles with transparency effects.</a:t>
            </a:r>
            <a:endParaRPr/>
          </a:p>
          <a:p>
            <a:pPr indent="-21526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Design</a:t>
            </a:r>
            <a:r>
              <a:rPr lang="en-US"/>
              <a:t> circles con terminal, using numbers and letters to represents different shapes of color.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762000" y="762000"/>
            <a:ext cx="10668000" cy="1178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Algorithmic Approach: Serial Algorithm</a:t>
            </a: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762000" y="1851102"/>
            <a:ext cx="10668000" cy="4252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Steps: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Initialize canvas with uncolored pixels.</a:t>
            </a:r>
            <a:endParaRPr/>
          </a:p>
          <a:p>
            <a:pPr indent="-252095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Create circles with different colors and coordinates.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Sort circles by Z-coordinate.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Iterate through each pixel to check if it lies within any circle and adjust transparency.</a:t>
            </a:r>
            <a:endParaRPr/>
          </a:p>
          <a:p>
            <a:pPr indent="-20193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Output rendered canvas.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High computation time due to nested loops.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762000" y="371707"/>
            <a:ext cx="10668000" cy="111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Serial Algorithm Code (Snippet)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762000" y="1393902"/>
            <a:ext cx="10668000" cy="5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void renderCircles(const std::vector&lt;Circle&gt;&amp; circles, std::vector&lt;std::vector&lt;std::string&gt;&gt;&amp; canvas, int width, int height)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std::vector&lt;Circle&gt; sortedCircles = circles;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std::sort(sortedCircles.begin(), sortedCircles.end(), [](const Circle&amp; a, const Circle&amp; b)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return a.z &gt; b.z; // Sort from highest to lowest z to manage precedence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});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t/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for (const auto&amp; circle : sortedCircles)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for (int y = 0; y &lt; height; ++y)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for (int x = 0; x &lt; width; ++x)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    if (isWithinCircle(x, y, circle)) {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        canvas[y][x] += circle.color; // Add the color to the string at the pixel</a:t>
            </a:r>
            <a:endParaRPr sz="1720"/>
          </a:p>
          <a:p>
            <a:pPr indent="-24003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20"/>
              <a:buChar char="•"/>
            </a:pPr>
            <a:r>
              <a:rPr lang="en-US" sz="1720"/>
              <a:t>                }</a:t>
            </a:r>
            <a:endParaRPr sz="172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20"/>
          </a:p>
          <a:p>
            <a:pPr indent="-130810" lvl="0" marL="228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715998348_0_1"/>
          <p:cNvSpPr txBox="1"/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114" name="Google Shape;114;g2e71599834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63" y="4164125"/>
            <a:ext cx="4309900" cy="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e715998348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425" y="377013"/>
            <a:ext cx="6799725" cy="61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e715998348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38" y="2643800"/>
            <a:ext cx="4146775" cy="4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762000" y="762000"/>
            <a:ext cx="10668000" cy="1022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Algorithmic Approach: Parallel Algorithm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762000" y="1873406"/>
            <a:ext cx="10668000" cy="42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Steps: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 Initialize canvas similarly.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Sort circles by Z-coordinate.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Use OpenMP to parallelize the pixel processing loop.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Ensure thread safety with critical sections or atomic operations.</a:t>
            </a:r>
            <a:endParaRPr/>
          </a:p>
          <a:p>
            <a:pPr indent="-241934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Output rendered canvas.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Reduced execution time. Increased complexity and workload for the graphics card.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762000" y="170985"/>
            <a:ext cx="10668000" cy="955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Parallel Algorithm Code (Snippet)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762000" y="1204332"/>
            <a:ext cx="10668000" cy="5203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void renderCircles(int numThreads, int numParticles, const std::vector&lt;Circle&gt;&amp; circles, std::vector&lt;std::vector&lt;std::string&gt;&gt;&amp; canvas, int width, int height)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std::vector&lt;Circle&gt; sortedCircles = circles;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std::sort(sortedCircles.begin(), sortedCircles.end(), [](const Circle&amp; a, const Circle&amp;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return a.z &gt; b.z; // Sort from highest to lowest z to manage precedence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for (const auto&amp; circle : sortedCircles)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</a:t>
            </a:r>
            <a:r>
              <a:rPr lang="en-US">
                <a:solidFill>
                  <a:srgbClr val="FFFF00"/>
                </a:solidFill>
              </a:rPr>
              <a:t>#pragma omp parallel for num_threads(numThreads)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for (int y = 0; y &lt; height; ++y)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for (int x = 0; x &lt; width; ++x)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if (isWithinCircle(x, y, circle))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</a:t>
            </a:r>
            <a:r>
              <a:rPr lang="en-US">
                <a:solidFill>
                  <a:srgbClr val="FFFF00"/>
                </a:solidFill>
              </a:rPr>
              <a:t>#pragma omp critical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    canvas[y][x] += circle.color; // Add the color to the string at the pixel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       }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762000" y="762000"/>
            <a:ext cx="10668000" cy="8995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/>
              <a:t>Performance Evaluation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762000" y="1784200"/>
            <a:ext cx="10668000" cy="4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Test Setup:</a:t>
            </a:r>
            <a:endParaRPr/>
          </a:p>
          <a:p>
            <a:pPr indent="-16192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Canvas size: 100x60 pixels.</a:t>
            </a:r>
            <a:endParaRPr/>
          </a:p>
          <a:p>
            <a:pPr indent="-16192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Various circles with different colors and overlaps.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/>
              <a:t>Results:</a:t>
            </a:r>
            <a:endParaRPr/>
          </a:p>
          <a:p>
            <a:pPr indent="-16192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Serial Execution Time: 0.000701058 seconds.</a:t>
            </a:r>
            <a:endParaRPr/>
          </a:p>
          <a:p>
            <a:pPr indent="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0.00087579 seconds	1 thread</a:t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0.000580405 seconds	2 threads</a:t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0.00055863 seconds	3 threads</a:t>
            </a:r>
            <a:endParaRPr/>
          </a:p>
          <a:p>
            <a:pPr indent="-212090" lvl="0" marL="2286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Parallel Execution Time: 0.000500736 seconds	4 threads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Conclusion: Parallel processing significantly reduces rendering time while maintaining accuracy.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762000" y="762000"/>
            <a:ext cx="10668000" cy="576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Threads vs Total time taken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438" y="1497175"/>
            <a:ext cx="9071124" cy="50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bbleVTI">
  <a:themeElements>
    <a:clrScheme name="AnalogousFromDarkSeedLeftStep">
      <a:dk1>
        <a:srgbClr val="000000"/>
      </a:dk1>
      <a:lt1>
        <a:srgbClr val="FFFFFF"/>
      </a:lt1>
      <a:dk2>
        <a:srgbClr val="41242D"/>
      </a:dk2>
      <a:lt2>
        <a:srgbClr val="E8E2E2"/>
      </a:lt2>
      <a:accent1>
        <a:srgbClr val="46AEB2"/>
      </a:accent1>
      <a:accent2>
        <a:srgbClr val="3BB184"/>
      </a:accent2>
      <a:accent3>
        <a:srgbClr val="48B65E"/>
      </a:accent3>
      <a:accent4>
        <a:srgbClr val="55B13B"/>
      </a:accent4>
      <a:accent5>
        <a:srgbClr val="87AD44"/>
      </a:accent5>
      <a:accent6>
        <a:srgbClr val="AAA438"/>
      </a:accent6>
      <a:hlink>
        <a:srgbClr val="5B8E2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2024-06-14T06:48:08Z</dcterms:created>
  <dc:creator>01-235182-107</dc:creator>
</cp:coreProperties>
</file>