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4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2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5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A6DE5-4C6F-C9C5-3B7A-C2CE31D95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Efficient Rendering of Semi-Transparent Circles Using Serial and Parallel Algorithms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97E9A6-0B07-B603-D055-8E3C72362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" r="10595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298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F64D-6A5D-9835-474C-37F8FA95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87722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512E-1B21-7420-0A98-FD9BE25C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39229"/>
            <a:ext cx="10668000" cy="446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Summary: </a:t>
            </a:r>
            <a:r>
              <a:rPr lang="en-US" dirty="0"/>
              <a:t>Parallel processing improves performance in rendering semi-transparent circles.</a:t>
            </a:r>
          </a:p>
          <a:p>
            <a:pPr marL="0" indent="0">
              <a:buNone/>
            </a:pPr>
            <a:r>
              <a:rPr lang="en-US" b="1" dirty="0"/>
              <a:t>Advantages: </a:t>
            </a:r>
          </a:p>
          <a:p>
            <a:r>
              <a:rPr lang="en-US" dirty="0"/>
              <a:t>Faster processing.</a:t>
            </a:r>
          </a:p>
          <a:p>
            <a:r>
              <a:rPr lang="en-US" dirty="0"/>
              <a:t>Effective for complex and real-time applications.</a:t>
            </a:r>
          </a:p>
          <a:p>
            <a:pPr marL="0" indent="0">
              <a:buNone/>
            </a:pPr>
            <a:r>
              <a:rPr lang="en-US" b="1" dirty="0"/>
              <a:t>Future Work: </a:t>
            </a:r>
            <a:r>
              <a:rPr lang="en-US" dirty="0"/>
              <a:t>Explore further optimizations and applications in more extensive and complex graphics tasks.</a:t>
            </a:r>
          </a:p>
        </p:txBody>
      </p:sp>
    </p:spTree>
    <p:extLst>
      <p:ext uri="{BB962C8B-B14F-4D97-AF65-F5344CB8AC3E}">
        <p14:creationId xmlns:p14="http://schemas.microsoft.com/office/powerpoint/2010/main" val="125026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CF36-11EC-B5CC-2A72-62DE218A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6AD4-F859-5FD5-4BA6-B60843EA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Graphics Rendering: </a:t>
            </a:r>
            <a:r>
              <a:rPr lang="en-US" dirty="0"/>
              <a:t>Key in games, simulations, and data visualization.</a:t>
            </a:r>
          </a:p>
          <a:p>
            <a:r>
              <a:rPr lang="en-US" b="1" dirty="0"/>
              <a:t>Challenge: </a:t>
            </a:r>
            <a:r>
              <a:rPr lang="en-US" dirty="0"/>
              <a:t>Rendering semi-opaque shapes efficiently, particularly managing transparency and overlap.</a:t>
            </a:r>
          </a:p>
          <a:p>
            <a:r>
              <a:rPr lang="en-US" b="1" dirty="0"/>
              <a:t>Approach: </a:t>
            </a:r>
            <a:r>
              <a:rPr lang="en-US" dirty="0"/>
              <a:t>Compare serial and parallel rendering techniques for circles with transparency effects.</a:t>
            </a:r>
          </a:p>
        </p:txBody>
      </p:sp>
    </p:spTree>
    <p:extLst>
      <p:ext uri="{BB962C8B-B14F-4D97-AF65-F5344CB8AC3E}">
        <p14:creationId xmlns:p14="http://schemas.microsoft.com/office/powerpoint/2010/main" val="100629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80EE-38CC-B6AD-0DFB-A9744B5B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FDF3-B120-B33F-D8F4-83F5F428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Challenges:</a:t>
            </a:r>
            <a:r>
              <a:rPr lang="en-US" dirty="0"/>
              <a:t> Rendering semi-transparent shapes efficiently, especially in real-time applications.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issues:</a:t>
            </a:r>
            <a:r>
              <a:rPr lang="en-US" dirty="0"/>
              <a:t> Serial algorithms are slow when handling multiple or high-resolution shapes.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9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FBB9-900D-82CA-1EE0-0F6C21CC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178312"/>
          </a:xfrm>
        </p:spPr>
        <p:txBody>
          <a:bodyPr/>
          <a:lstStyle/>
          <a:p>
            <a:r>
              <a:rPr lang="en-US" dirty="0"/>
              <a:t>Algorithmic Approach: Serial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D6C0-FD00-FCD6-C126-E2F61B77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51102"/>
            <a:ext cx="10668000" cy="4252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Steps:</a:t>
            </a:r>
          </a:p>
          <a:p>
            <a:r>
              <a:rPr lang="en-US" dirty="0"/>
              <a:t>Initialize canvas with fully transparent pixels.</a:t>
            </a:r>
          </a:p>
          <a:p>
            <a:r>
              <a:rPr lang="en-US" dirty="0"/>
              <a:t>Sort circles by Z-coordinate.</a:t>
            </a:r>
          </a:p>
          <a:p>
            <a:r>
              <a:rPr lang="en-US" dirty="0"/>
              <a:t>Iterate through each pixel to check if it lies within any circle and adjust transparency.</a:t>
            </a:r>
          </a:p>
          <a:p>
            <a:r>
              <a:rPr lang="en-US" dirty="0"/>
              <a:t>Output rendered canvas.</a:t>
            </a:r>
          </a:p>
          <a:p>
            <a:pPr marL="0" indent="0">
              <a:buNone/>
            </a:pPr>
            <a:r>
              <a:rPr lang="en-US" b="1" dirty="0"/>
              <a:t>Pros: </a:t>
            </a:r>
            <a:r>
              <a:rPr lang="en-US" dirty="0"/>
              <a:t>Accurate rendering.</a:t>
            </a:r>
          </a:p>
          <a:p>
            <a:pPr marL="0" indent="0">
              <a:buNone/>
            </a:pPr>
            <a:r>
              <a:rPr lang="en-US" b="1" dirty="0"/>
              <a:t>Cons: </a:t>
            </a:r>
            <a:r>
              <a:rPr lang="en-US" dirty="0"/>
              <a:t>High computation time due to nested loops.</a:t>
            </a:r>
          </a:p>
        </p:txBody>
      </p:sp>
    </p:spTree>
    <p:extLst>
      <p:ext uri="{BB962C8B-B14F-4D97-AF65-F5344CB8AC3E}">
        <p14:creationId xmlns:p14="http://schemas.microsoft.com/office/powerpoint/2010/main" val="77590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3DCF-A62C-3CF2-021B-E03646D7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707"/>
            <a:ext cx="10668000" cy="1111405"/>
          </a:xfrm>
        </p:spPr>
        <p:txBody>
          <a:bodyPr/>
          <a:lstStyle/>
          <a:p>
            <a:r>
              <a:rPr lang="en-US" dirty="0"/>
              <a:t>Serial Algorithm Code (Snippet)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0694-6806-0B8F-0026-2932827B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3902"/>
            <a:ext cx="10668000" cy="52522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renderCircles</a:t>
            </a:r>
            <a:r>
              <a:rPr lang="en-US" dirty="0"/>
              <a:t>(const std::vector&lt;Circle&gt;&amp; circles, std::vector&lt;std::vector&lt;float&gt;&gt;&amp; canvas, int width, int height) {</a:t>
            </a:r>
          </a:p>
          <a:p>
            <a:r>
              <a:rPr lang="en-US" dirty="0"/>
              <a:t>    std::vector&lt;Circle&gt; </a:t>
            </a:r>
            <a:r>
              <a:rPr lang="en-US" dirty="0" err="1"/>
              <a:t>sortedCircles</a:t>
            </a:r>
            <a:r>
              <a:rPr lang="en-US" dirty="0"/>
              <a:t> = circles;</a:t>
            </a:r>
          </a:p>
          <a:p>
            <a:r>
              <a:rPr lang="en-US" dirty="0"/>
              <a:t>    std::sort(</a:t>
            </a:r>
            <a:r>
              <a:rPr lang="en-US" dirty="0" err="1"/>
              <a:t>sortedCircles.begin</a:t>
            </a:r>
            <a:r>
              <a:rPr lang="en-US" dirty="0"/>
              <a:t>(), </a:t>
            </a:r>
            <a:r>
              <a:rPr lang="en-US" dirty="0" err="1"/>
              <a:t>sortedCircles.end</a:t>
            </a:r>
            <a:r>
              <a:rPr lang="en-US" dirty="0"/>
              <a:t>(), [](const Circle&amp; a, const Circle&amp; b) { return </a:t>
            </a:r>
            <a:r>
              <a:rPr lang="en-US" dirty="0" err="1"/>
              <a:t>a.z</a:t>
            </a:r>
            <a:r>
              <a:rPr lang="en-US" dirty="0"/>
              <a:t> &lt; </a:t>
            </a:r>
            <a:r>
              <a:rPr lang="en-US" dirty="0" err="1"/>
              <a:t>b.z</a:t>
            </a:r>
            <a:r>
              <a:rPr lang="en-US" dirty="0"/>
              <a:t>; });</a:t>
            </a:r>
          </a:p>
          <a:p>
            <a:endParaRPr lang="en-US" dirty="0"/>
          </a:p>
          <a:p>
            <a:r>
              <a:rPr lang="en-US" dirty="0"/>
              <a:t>    for (const auto&amp; circle : </a:t>
            </a:r>
            <a:r>
              <a:rPr lang="en-US" dirty="0" err="1"/>
              <a:t>sortedCircles</a:t>
            </a:r>
            <a:r>
              <a:rPr lang="en-US" dirty="0"/>
              <a:t>) {</a:t>
            </a:r>
          </a:p>
          <a:p>
            <a:r>
              <a:rPr lang="en-US" dirty="0"/>
              <a:t>        for (int y = 0; y &lt; height; ++y) {</a:t>
            </a:r>
          </a:p>
          <a:p>
            <a:r>
              <a:rPr lang="en-US" dirty="0"/>
              <a:t>            for (int x = 0; x &lt; width; ++x)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isWithinCircle</a:t>
            </a:r>
            <a:r>
              <a:rPr lang="en-US" dirty="0"/>
              <a:t>(x, y, circle)) {</a:t>
            </a:r>
          </a:p>
          <a:p>
            <a:r>
              <a:rPr lang="en-US" dirty="0"/>
              <a:t>                    canvas[y][x] = std::max(canvas[y][x], </a:t>
            </a:r>
            <a:r>
              <a:rPr lang="en-US" dirty="0" err="1"/>
              <a:t>circle.transparency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1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4343-FDED-E61A-AE7B-BDA8D216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022195"/>
          </a:xfrm>
        </p:spPr>
        <p:txBody>
          <a:bodyPr/>
          <a:lstStyle/>
          <a:p>
            <a:r>
              <a:rPr lang="en-US" dirty="0"/>
              <a:t>Algorithmic Approach: Parallel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82B3-B88D-A642-FD83-3E3220FF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73406"/>
            <a:ext cx="10668000" cy="42306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Steps:</a:t>
            </a:r>
          </a:p>
          <a:p>
            <a:r>
              <a:rPr lang="en-US" dirty="0"/>
              <a:t> Initialize canvas similarly.</a:t>
            </a:r>
          </a:p>
          <a:p>
            <a:r>
              <a:rPr lang="en-US" dirty="0"/>
              <a:t>Sort circles by Z-coordinate.</a:t>
            </a:r>
          </a:p>
          <a:p>
            <a:r>
              <a:rPr lang="en-US" dirty="0"/>
              <a:t>Use OpenMP to parallelize the pixel processing loop.</a:t>
            </a:r>
          </a:p>
          <a:p>
            <a:r>
              <a:rPr lang="en-US" dirty="0"/>
              <a:t>Ensure thread safety with critical sections or atomic operations.</a:t>
            </a:r>
          </a:p>
          <a:p>
            <a:r>
              <a:rPr lang="en-US" dirty="0"/>
              <a:t>Output rendered canvas.</a:t>
            </a:r>
          </a:p>
          <a:p>
            <a:pPr marL="0" indent="0">
              <a:buNone/>
            </a:pPr>
            <a:r>
              <a:rPr lang="en-US" b="1" dirty="0"/>
              <a:t>Pros: </a:t>
            </a:r>
            <a:r>
              <a:rPr lang="en-US" dirty="0"/>
              <a:t>Reduced execution time.</a:t>
            </a:r>
          </a:p>
          <a:p>
            <a:pPr marL="0" indent="0">
              <a:buNone/>
            </a:pPr>
            <a:r>
              <a:rPr lang="en-US" b="1" dirty="0"/>
              <a:t>Cons: </a:t>
            </a:r>
            <a:r>
              <a:rPr lang="en-US" dirty="0"/>
              <a:t>Increased complexity and workload for the graphics card.</a:t>
            </a:r>
          </a:p>
        </p:txBody>
      </p:sp>
    </p:spTree>
    <p:extLst>
      <p:ext uri="{BB962C8B-B14F-4D97-AF65-F5344CB8AC3E}">
        <p14:creationId xmlns:p14="http://schemas.microsoft.com/office/powerpoint/2010/main" val="388498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EAF3-FD41-8CF3-76FD-CD6820D8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70985"/>
            <a:ext cx="10668000" cy="955288"/>
          </a:xfrm>
        </p:spPr>
        <p:txBody>
          <a:bodyPr/>
          <a:lstStyle/>
          <a:p>
            <a:r>
              <a:rPr lang="en-US" dirty="0"/>
              <a:t>Parallel Algorithm Code (Snippet)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3B7C-EC39-FDB2-2DF5-B1F236FB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04332"/>
            <a:ext cx="10668000" cy="520390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renderCircles</a:t>
            </a:r>
            <a:r>
              <a:rPr lang="en-US" dirty="0"/>
              <a:t>(const std::vector&lt;Circle&gt;&amp; circles, std::vector&lt;std::vector&lt;float&gt;&gt;&amp; canvas, int width, int height) {</a:t>
            </a:r>
          </a:p>
          <a:p>
            <a:pPr marL="0" indent="0">
              <a:buNone/>
            </a:pPr>
            <a:r>
              <a:rPr lang="en-US" dirty="0"/>
              <a:t>    std::vector&lt;Circle&gt; </a:t>
            </a:r>
            <a:r>
              <a:rPr lang="en-US" dirty="0" err="1"/>
              <a:t>sortedCircles</a:t>
            </a:r>
            <a:r>
              <a:rPr lang="en-US" dirty="0"/>
              <a:t> = circles;</a:t>
            </a:r>
          </a:p>
          <a:p>
            <a:pPr marL="0" indent="0">
              <a:buNone/>
            </a:pPr>
            <a:r>
              <a:rPr lang="en-US" dirty="0"/>
              <a:t>    std::sort(</a:t>
            </a:r>
            <a:r>
              <a:rPr lang="en-US" dirty="0" err="1"/>
              <a:t>sortedCircles.begin</a:t>
            </a:r>
            <a:r>
              <a:rPr lang="en-US" dirty="0"/>
              <a:t>(), </a:t>
            </a:r>
            <a:r>
              <a:rPr lang="en-US" dirty="0" err="1"/>
              <a:t>sortedCircles.end</a:t>
            </a:r>
            <a:r>
              <a:rPr lang="en-US" dirty="0"/>
              <a:t>(), [](const Circle&amp; a, const Circle&amp; b) { return </a:t>
            </a:r>
            <a:r>
              <a:rPr lang="en-US" dirty="0" err="1"/>
              <a:t>a.z</a:t>
            </a:r>
            <a:r>
              <a:rPr lang="en-US" dirty="0"/>
              <a:t> &lt; </a:t>
            </a:r>
            <a:r>
              <a:rPr lang="en-US" dirty="0" err="1"/>
              <a:t>b.z</a:t>
            </a:r>
            <a:r>
              <a:rPr lang="en-US" dirty="0"/>
              <a:t>;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for (const auto&amp; circle : </a:t>
            </a:r>
            <a:r>
              <a:rPr lang="en-US" dirty="0" err="1"/>
              <a:t>sortedCircles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#pragma </a:t>
            </a:r>
            <a:r>
              <a:rPr lang="en-US" dirty="0" err="1"/>
              <a:t>omp</a:t>
            </a:r>
            <a:r>
              <a:rPr lang="en-US" dirty="0"/>
              <a:t> parallel for</a:t>
            </a:r>
          </a:p>
          <a:p>
            <a:pPr marL="0" indent="0">
              <a:buNone/>
            </a:pPr>
            <a:r>
              <a:rPr lang="en-US" dirty="0"/>
              <a:t>        for (int y = 0; y &lt; height; ++y) {</a:t>
            </a:r>
          </a:p>
          <a:p>
            <a:pPr marL="0" indent="0">
              <a:buNone/>
            </a:pPr>
            <a:r>
              <a:rPr lang="en-US" dirty="0"/>
              <a:t>            for (int x = 0; x &lt; width; ++x) {</a:t>
            </a:r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isWithinCircle</a:t>
            </a:r>
            <a:r>
              <a:rPr lang="en-US" dirty="0"/>
              <a:t>(x, y, circle)) {</a:t>
            </a:r>
          </a:p>
          <a:p>
            <a:pPr marL="0" indent="0">
              <a:buNone/>
            </a:pPr>
            <a:r>
              <a:rPr lang="en-US" dirty="0"/>
              <a:t>                    #pragma </a:t>
            </a:r>
            <a:r>
              <a:rPr lang="en-US" dirty="0" err="1"/>
              <a:t>omp</a:t>
            </a:r>
            <a:r>
              <a:rPr lang="en-US" dirty="0"/>
              <a:t> critical</a:t>
            </a:r>
          </a:p>
          <a:p>
            <a:pPr marL="0" indent="0">
              <a:buNone/>
            </a:pPr>
            <a:r>
              <a:rPr lang="en-US" dirty="0"/>
              <a:t>                    canvas[y][x] = std::max(canvas[y][x], </a:t>
            </a:r>
            <a:r>
              <a:rPr lang="en-US" dirty="0" err="1"/>
              <a:t>circle.transparency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1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B6C8-DA38-2006-776A-B26451E8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899532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5DC2-A185-33E6-434E-B2E234B8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4196"/>
            <a:ext cx="10668000" cy="43198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Test Setup:</a:t>
            </a:r>
          </a:p>
          <a:p>
            <a:r>
              <a:rPr lang="en-US" dirty="0"/>
              <a:t>Canvas size: 80x60 pixels.</a:t>
            </a:r>
          </a:p>
          <a:p>
            <a:r>
              <a:rPr lang="en-US" dirty="0"/>
              <a:t>Various circle sizes and transparency levels.</a:t>
            </a:r>
          </a:p>
          <a:p>
            <a:pPr marL="0" indent="0">
              <a:buNone/>
            </a:pPr>
            <a:r>
              <a:rPr lang="en-US" b="1" dirty="0"/>
              <a:t>Results:</a:t>
            </a:r>
          </a:p>
          <a:p>
            <a:r>
              <a:rPr lang="en-US" dirty="0"/>
              <a:t>Serial Execution Time: 0.0001595 seconds.</a:t>
            </a:r>
          </a:p>
          <a:p>
            <a:r>
              <a:rPr lang="en-US" dirty="0"/>
              <a:t>Parallel Execution Time: 0.0001832 seconds.</a:t>
            </a:r>
          </a:p>
          <a:p>
            <a:r>
              <a:rPr lang="en-US" dirty="0"/>
              <a:t>Conclusion: Parallel processing significantly reduces rendering time while maintaining accuracy.</a:t>
            </a:r>
          </a:p>
        </p:txBody>
      </p:sp>
    </p:spTree>
    <p:extLst>
      <p:ext uri="{BB962C8B-B14F-4D97-AF65-F5344CB8AC3E}">
        <p14:creationId xmlns:p14="http://schemas.microsoft.com/office/powerpoint/2010/main" val="188227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517F-9492-4097-D4A1-CFFD758E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576146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 vs Total time taken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1A9E9-39A5-431F-5110-D7B659B79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615" y="1608989"/>
            <a:ext cx="8241077" cy="4914474"/>
          </a:xfrm>
        </p:spPr>
      </p:pic>
    </p:spTree>
    <p:extLst>
      <p:ext uri="{BB962C8B-B14F-4D97-AF65-F5344CB8AC3E}">
        <p14:creationId xmlns:p14="http://schemas.microsoft.com/office/powerpoint/2010/main" val="318894529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42D"/>
      </a:dk2>
      <a:lt2>
        <a:srgbClr val="E8E2E2"/>
      </a:lt2>
      <a:accent1>
        <a:srgbClr val="46AEB2"/>
      </a:accent1>
      <a:accent2>
        <a:srgbClr val="3BB184"/>
      </a:accent2>
      <a:accent3>
        <a:srgbClr val="48B65E"/>
      </a:accent3>
      <a:accent4>
        <a:srgbClr val="55B13B"/>
      </a:accent4>
      <a:accent5>
        <a:srgbClr val="87AD44"/>
      </a:accent5>
      <a:accent6>
        <a:srgbClr val="AAA438"/>
      </a:accent6>
      <a:hlink>
        <a:srgbClr val="5B8E2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630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Efficient Rendering of Semi-Transparent Circles Using Serial and Parallel Algorithms</vt:lpstr>
      <vt:lpstr>Introduction</vt:lpstr>
      <vt:lpstr>Problem Statement</vt:lpstr>
      <vt:lpstr>Algorithmic Approach: Serial Algorithm</vt:lpstr>
      <vt:lpstr>Serial Algorithm Code (Snippet)</vt:lpstr>
      <vt:lpstr>Algorithmic Approach: Parallel Algorithm</vt:lpstr>
      <vt:lpstr>Parallel Algorithm Code (Snippet)</vt:lpstr>
      <vt:lpstr>Performance Evaluation</vt:lpstr>
      <vt:lpstr>Threads vs Total time taken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01-235182-107</dc:creator>
  <cp:lastModifiedBy>01-235182-107</cp:lastModifiedBy>
  <cp:revision>10</cp:revision>
  <dcterms:created xsi:type="dcterms:W3CDTF">2024-06-14T06:48:08Z</dcterms:created>
  <dcterms:modified xsi:type="dcterms:W3CDTF">2024-06-14T13:23:47Z</dcterms:modified>
</cp:coreProperties>
</file>