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scadia Code" panose="020B0609020000020004" pitchFamily="49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B9EF260-37DF-E39A-4FCB-CED616E6216D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7081C8-8ABA-9E3D-09AE-46C7CC37A15E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DFCAB7-6AB3-A451-8D75-3320B2777643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1F9CC4-D426-791B-B69D-ED9D49C7DBF7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7747B0-CF6E-B5E8-DEFE-A7161883D883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0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3CE35-061C-4B37-BE14-34DE663AE70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23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>
            <a:off x="9665183" y="-1364650"/>
            <a:ext cx="8732754" cy="13016300"/>
          </a:xfrm>
          <a:custGeom>
            <a:avLst/>
            <a:gdLst/>
            <a:ahLst/>
            <a:cxnLst/>
            <a:rect l="l" t="t" r="r" b="b"/>
            <a:pathLst>
              <a:path w="8732754" h="13016300" extrusionOk="0">
                <a:moveTo>
                  <a:pt x="0" y="0"/>
                </a:moveTo>
                <a:lnTo>
                  <a:pt x="8732754" y="0"/>
                </a:lnTo>
                <a:lnTo>
                  <a:pt x="8732754" y="13016300"/>
                </a:lnTo>
                <a:lnTo>
                  <a:pt x="0" y="13016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/>
          </a:blipFill>
        </p:spPr>
      </p:sp>
      <p:grpSp>
        <p:nvGrpSpPr>
          <p:cNvPr id="3" name="Group 3"/>
          <p:cNvGrpSpPr/>
          <p:nvPr/>
        </p:nvGrpSpPr>
        <p:grpSpPr bwMode="auto">
          <a:xfrm>
            <a:off x="9916760" y="1028700"/>
            <a:ext cx="8229600" cy="82296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 bwMode="auto"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5" name="TextBox 5"/>
            <p:cNvSpPr txBox="1"/>
            <p:nvPr/>
          </p:nvSpPr>
          <p:spPr bwMode="auto">
            <a:xfrm>
              <a:off x="76200" y="66675"/>
              <a:ext cx="660400" cy="66992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  <a:defRPr/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 bwMode="auto">
          <a:xfrm>
            <a:off x="10479057" y="1590998"/>
            <a:ext cx="7105005" cy="710500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 bwMode="auto"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rcRect l="16687" r="16687"/>
              <a:stretch/>
            </a:blipFill>
            <a:ln w="238125" cap="sq">
              <a:solidFill>
                <a:srgbClr val="262262"/>
              </a:solidFill>
              <a:prstDash val="solid"/>
              <a:miter/>
            </a:ln>
          </p:spPr>
        </p:sp>
      </p:grpSp>
      <p:sp>
        <p:nvSpPr>
          <p:cNvPr id="8" name="TextBox 8"/>
          <p:cNvSpPr txBox="1"/>
          <p:nvPr/>
        </p:nvSpPr>
        <p:spPr bwMode="auto">
          <a:xfrm>
            <a:off x="648041" y="3384385"/>
            <a:ext cx="9270517" cy="2825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23"/>
              </a:lnSpc>
              <a:defRPr/>
            </a:pPr>
            <a:r>
              <a:rPr lang="en-US" sz="11250" b="1" spc="-224" dirty="0">
                <a:solidFill>
                  <a:srgbClr val="F3F6FA"/>
                </a:solidFill>
                <a:latin typeface="Akshar Bold"/>
                <a:ea typeface="Akshar Bold"/>
                <a:cs typeface="Akshar Bold"/>
              </a:rPr>
              <a:t> </a:t>
            </a:r>
            <a:r>
              <a:rPr lang="en-US" sz="9600" b="1" spc="-223" dirty="0">
                <a:solidFill>
                  <a:srgbClr val="F3F6FA"/>
                </a:solidFill>
                <a:latin typeface="Akshar Bold"/>
                <a:ea typeface="Akshar Bold"/>
                <a:cs typeface="Akshar Bold"/>
              </a:rPr>
              <a:t> CODAGE ARITHMÉTIQUE</a:t>
            </a:r>
            <a:endParaRPr sz="9600" dirty="0"/>
          </a:p>
        </p:txBody>
      </p:sp>
      <p:sp>
        <p:nvSpPr>
          <p:cNvPr id="9" name="Freeform 9"/>
          <p:cNvSpPr/>
          <p:nvPr/>
        </p:nvSpPr>
        <p:spPr bwMode="auto">
          <a:xfrm>
            <a:off x="4502700" y="-4791631"/>
            <a:ext cx="4598385" cy="6853961"/>
          </a:xfrm>
          <a:custGeom>
            <a:avLst/>
            <a:gdLst/>
            <a:ahLst/>
            <a:cxnLst/>
            <a:rect l="l" t="t" r="r" b="b"/>
            <a:pathLst>
              <a:path w="4598385" h="6853961" extrusionOk="0">
                <a:moveTo>
                  <a:pt x="0" y="0"/>
                </a:moveTo>
                <a:lnTo>
                  <a:pt x="4598385" y="0"/>
                </a:lnTo>
                <a:lnTo>
                  <a:pt x="4598385" y="6853962"/>
                </a:lnTo>
                <a:lnTo>
                  <a:pt x="0" y="6853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/>
          </a:blipFill>
        </p:spPr>
      </p:sp>
      <p:sp>
        <p:nvSpPr>
          <p:cNvPr id="10" name="Freeform 10"/>
          <p:cNvSpPr/>
          <p:nvPr/>
        </p:nvSpPr>
        <p:spPr bwMode="auto">
          <a:xfrm>
            <a:off x="6343591" y="8957310"/>
            <a:ext cx="3321592" cy="4950883"/>
          </a:xfrm>
          <a:custGeom>
            <a:avLst/>
            <a:gdLst/>
            <a:ahLst/>
            <a:cxnLst/>
            <a:rect l="l" t="t" r="r" b="b"/>
            <a:pathLst>
              <a:path w="3321592" h="4950883" extrusionOk="0">
                <a:moveTo>
                  <a:pt x="0" y="0"/>
                </a:moveTo>
                <a:lnTo>
                  <a:pt x="3321592" y="0"/>
                </a:lnTo>
                <a:lnTo>
                  <a:pt x="3321592" y="4950883"/>
                </a:lnTo>
                <a:lnTo>
                  <a:pt x="0" y="49508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/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29E0A57-BCFE-0A00-7596-5B5493417D33}"/>
              </a:ext>
            </a:extLst>
          </p:cNvPr>
          <p:cNvGraphicFramePr>
            <a:graphicFrameLocks noGrp="1"/>
          </p:cNvGraphicFramePr>
          <p:nvPr/>
        </p:nvGraphicFramePr>
        <p:xfrm>
          <a:off x="1046374" y="1997195"/>
          <a:ext cx="4722830" cy="278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24">
                  <a:extLst>
                    <a:ext uri="{9D8B030D-6E8A-4147-A177-3AD203B41FA5}">
                      <a16:colId xmlns:a16="http://schemas.microsoft.com/office/drawing/2014/main" val="3548617030"/>
                    </a:ext>
                  </a:extLst>
                </a:gridCol>
                <a:gridCol w="2040903">
                  <a:extLst>
                    <a:ext uri="{9D8B030D-6E8A-4147-A177-3AD203B41FA5}">
                      <a16:colId xmlns:a16="http://schemas.microsoft.com/office/drawing/2014/main" val="2133108184"/>
                    </a:ext>
                  </a:extLst>
                </a:gridCol>
                <a:gridCol w="2040903">
                  <a:extLst>
                    <a:ext uri="{9D8B030D-6E8A-4147-A177-3AD203B41FA5}">
                      <a16:colId xmlns:a16="http://schemas.microsoft.com/office/drawing/2014/main" val="1438246336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endParaRPr lang="fr-FR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B.I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B.S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76036072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fr-FR" sz="2700" dirty="0"/>
                        <a:t>B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[0,00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0,33 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16426067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fr-FR" sz="2700" dirty="0"/>
                        <a:t>O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[ 0,33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0,66 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242840023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fr-FR" sz="2700" dirty="0"/>
                        <a:t>D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[ 0,66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0,83 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325706835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fr-FR" sz="2700" dirty="0"/>
                        <a:t>Y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[ 0,83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1,00[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2821613174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ED592722-6D30-7D96-1512-9247E7BDF7FC}"/>
              </a:ext>
            </a:extLst>
          </p:cNvPr>
          <p:cNvSpPr txBox="1"/>
          <p:nvPr/>
        </p:nvSpPr>
        <p:spPr>
          <a:xfrm>
            <a:off x="5769203" y="268666"/>
            <a:ext cx="30348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Décompression: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9F54F9B-B84C-BC0C-FC0A-2BD9720EB92B}"/>
              </a:ext>
            </a:extLst>
          </p:cNvPr>
          <p:cNvSpPr txBox="1"/>
          <p:nvPr/>
        </p:nvSpPr>
        <p:spPr>
          <a:xfrm>
            <a:off x="1419677" y="1132930"/>
            <a:ext cx="13417456" cy="5078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Caractère suivant = (nombre reçu – BI du caractère) / probabilité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9FD8DE-2F03-B401-7683-5EFB5C2EAEAA}"/>
              </a:ext>
            </a:extLst>
          </p:cNvPr>
          <p:cNvSpPr txBox="1"/>
          <p:nvPr/>
        </p:nvSpPr>
        <p:spPr>
          <a:xfrm>
            <a:off x="7047230" y="2513807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Exemple : 0.1302</a:t>
            </a:r>
          </a:p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1- recherche du caractère correspondant:</a:t>
            </a:r>
          </a:p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0.1302 est compris entre les bornes de , donc </a:t>
            </a:r>
            <a:r>
              <a:rPr lang="fr-FR" sz="2700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0.1302 -&gt; B</a:t>
            </a:r>
          </a:p>
          <a:p>
            <a:endParaRPr lang="fr-FR" sz="27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2- calcule du suivant a partir du précèdent:</a:t>
            </a:r>
          </a:p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CS = (0.1302 – 0.00) / 0.33 = 0.3945</a:t>
            </a:r>
          </a:p>
          <a:p>
            <a:r>
              <a:rPr lang="fr-FR" sz="27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fr-FR" sz="2700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 -&gt; 0.3945</a:t>
            </a:r>
          </a:p>
        </p:txBody>
      </p:sp>
    </p:spTree>
    <p:extLst>
      <p:ext uri="{BB962C8B-B14F-4D97-AF65-F5344CB8AC3E}">
        <p14:creationId xmlns:p14="http://schemas.microsoft.com/office/powerpoint/2010/main" val="2506703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D4198-63AC-4B2F-B2C4-1DD88E41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417" y="571500"/>
            <a:ext cx="15087600" cy="1295400"/>
          </a:xfrm>
        </p:spPr>
        <p:txBody>
          <a:bodyPr>
            <a:normAutofit fontScale="90000"/>
          </a:bodyPr>
          <a:lstStyle/>
          <a:p>
            <a:r>
              <a:rPr lang="fr-FR" sz="9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IMPLEMENTATION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49B7397-C5E1-40E9-B328-9D67BB2B4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74520"/>
            <a:ext cx="13335000" cy="138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7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>
            <a:alpha val="9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E2D66BC-EB40-44B7-B368-F8AA85992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6700"/>
            <a:ext cx="12375117" cy="109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68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D4198-63AC-4B2F-B2C4-1DD88E41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417" y="571500"/>
            <a:ext cx="15087600" cy="2176136"/>
          </a:xfrm>
        </p:spPr>
        <p:txBody>
          <a:bodyPr/>
          <a:lstStyle/>
          <a:p>
            <a:r>
              <a:rPr lang="fr-FR" sz="99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C50F056-F5ED-4E95-AAD9-96713F726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350" y="3235911"/>
            <a:ext cx="14453735" cy="57857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bg1"/>
                </a:solidFill>
              </a:rPr>
              <a:t>  Le codage arithmétique est une méthode de compression basée sur des  intervalles probabilistes.</a:t>
            </a:r>
          </a:p>
          <a:p>
            <a:pPr marL="0" indent="0">
              <a:buNone/>
            </a:pPr>
            <a:endParaRPr lang="fr-FR" sz="3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bg1"/>
                </a:solidFill>
              </a:rPr>
              <a:t>  Il est souvent plus performant que d'autres techniques, comme le codage de Huffman, dans certains contextes.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3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3600" dirty="0">
                <a:solidFill>
                  <a:schemeClr val="bg1"/>
                </a:solidFill>
              </a:rPr>
              <a:t>  Seulement, il peut présenter un complexité algorithmique élevée dans certaines implémentations.</a:t>
            </a:r>
          </a:p>
        </p:txBody>
      </p:sp>
    </p:spTree>
    <p:extLst>
      <p:ext uri="{BB962C8B-B14F-4D97-AF65-F5344CB8AC3E}">
        <p14:creationId xmlns:p14="http://schemas.microsoft.com/office/powerpoint/2010/main" val="1518784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5400000">
            <a:off x="811882" y="-3770744"/>
            <a:ext cx="11892632" cy="17726146"/>
          </a:xfrm>
          <a:custGeom>
            <a:avLst/>
            <a:gdLst/>
            <a:ahLst/>
            <a:cxnLst/>
            <a:rect l="l" t="t" r="r" b="b"/>
            <a:pathLst>
              <a:path w="11892632" h="17726146" extrusionOk="0">
                <a:moveTo>
                  <a:pt x="0" y="0"/>
                </a:moveTo>
                <a:lnTo>
                  <a:pt x="11892633" y="0"/>
                </a:lnTo>
                <a:lnTo>
                  <a:pt x="11892633" y="17726146"/>
                </a:lnTo>
                <a:lnTo>
                  <a:pt x="0" y="17726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/>
          </a:blipFill>
        </p:spPr>
      </p:sp>
      <p:sp>
        <p:nvSpPr>
          <p:cNvPr id="3" name="TextBox 3"/>
          <p:cNvSpPr txBox="1"/>
          <p:nvPr/>
        </p:nvSpPr>
        <p:spPr bwMode="auto">
          <a:xfrm>
            <a:off x="2253108" y="1228725"/>
            <a:ext cx="9010181" cy="1221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83"/>
              </a:lnSpc>
              <a:defRPr/>
            </a:pPr>
            <a:r>
              <a:rPr lang="en-US" sz="9400" spc="-187">
                <a:solidFill>
                  <a:srgbClr val="CBDDEC"/>
                </a:solidFill>
                <a:latin typeface="Pragmatica Extended"/>
                <a:ea typeface="Pragmatica Extended"/>
                <a:cs typeface="Pragmatica Extended"/>
              </a:rPr>
              <a:t>Notre groupe</a:t>
            </a:r>
            <a:endParaRPr/>
          </a:p>
        </p:txBody>
      </p:sp>
      <p:sp>
        <p:nvSpPr>
          <p:cNvPr id="4" name="TextBox 4"/>
          <p:cNvSpPr txBox="1"/>
          <p:nvPr/>
        </p:nvSpPr>
        <p:spPr bwMode="auto">
          <a:xfrm>
            <a:off x="1236139" y="3616711"/>
            <a:ext cx="3912407" cy="4081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52203" lvl="1" indent="-626102" algn="just">
              <a:lnSpc>
                <a:spcPts val="8119"/>
              </a:lnSpc>
              <a:buFont typeface="Arial"/>
              <a:buChar char="•"/>
              <a:defRPr/>
            </a:pPr>
            <a:r>
              <a:rPr lang="en-US" sz="580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Elit</a:t>
            </a:r>
            <a:endParaRPr/>
          </a:p>
          <a:p>
            <a:pPr marL="1252203" lvl="1" indent="-626102" algn="just">
              <a:lnSpc>
                <a:spcPts val="8119"/>
              </a:lnSpc>
              <a:buFont typeface="Arial"/>
              <a:buChar char="•"/>
              <a:defRPr/>
            </a:pPr>
            <a:r>
              <a:rPr lang="en-US" sz="580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Tojo</a:t>
            </a:r>
            <a:endParaRPr/>
          </a:p>
          <a:p>
            <a:pPr marL="1252203" lvl="1" indent="-626102" algn="just">
              <a:lnSpc>
                <a:spcPts val="8119"/>
              </a:lnSpc>
              <a:buFont typeface="Arial"/>
              <a:buChar char="•"/>
              <a:defRPr/>
            </a:pPr>
            <a:r>
              <a:rPr lang="en-US" sz="580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Enzo</a:t>
            </a:r>
            <a:endParaRPr/>
          </a:p>
          <a:p>
            <a:pPr marL="1252203" lvl="1" indent="-626102" algn="just">
              <a:lnSpc>
                <a:spcPts val="8119"/>
              </a:lnSpc>
              <a:buFont typeface="Arial"/>
              <a:buChar char="•"/>
              <a:defRPr/>
            </a:pPr>
            <a:r>
              <a:rPr lang="en-US" sz="580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Dylan</a:t>
            </a:r>
            <a:endParaRPr/>
          </a:p>
        </p:txBody>
      </p:sp>
      <p:grpSp>
        <p:nvGrpSpPr>
          <p:cNvPr id="5" name="Group 5"/>
          <p:cNvGrpSpPr/>
          <p:nvPr/>
        </p:nvGrpSpPr>
        <p:grpSpPr bwMode="auto">
          <a:xfrm>
            <a:off x="12243357" y="2152182"/>
            <a:ext cx="5015943" cy="5090993"/>
            <a:chOff x="0" y="0"/>
            <a:chExt cx="495402" cy="502814"/>
          </a:xfrm>
        </p:grpSpPr>
        <p:sp>
          <p:nvSpPr>
            <p:cNvPr id="6" name="Freeform 6"/>
            <p:cNvSpPr/>
            <p:nvPr/>
          </p:nvSpPr>
          <p:spPr bwMode="auto">
            <a:xfrm>
              <a:off x="0" y="0"/>
              <a:ext cx="495402" cy="502814"/>
            </a:xfrm>
            <a:custGeom>
              <a:avLst/>
              <a:gdLst/>
              <a:ahLst/>
              <a:cxnLst/>
              <a:rect l="l" t="t" r="r" b="b"/>
              <a:pathLst>
                <a:path w="495402" h="502814" extrusionOk="0">
                  <a:moveTo>
                    <a:pt x="247701" y="0"/>
                  </a:moveTo>
                  <a:cubicBezTo>
                    <a:pt x="110899" y="0"/>
                    <a:pt x="0" y="112559"/>
                    <a:pt x="0" y="251407"/>
                  </a:cubicBezTo>
                  <a:cubicBezTo>
                    <a:pt x="0" y="390255"/>
                    <a:pt x="110899" y="502814"/>
                    <a:pt x="247701" y="502814"/>
                  </a:cubicBezTo>
                  <a:cubicBezTo>
                    <a:pt x="384502" y="502814"/>
                    <a:pt x="495402" y="390255"/>
                    <a:pt x="495402" y="251407"/>
                  </a:cubicBezTo>
                  <a:cubicBezTo>
                    <a:pt x="495402" y="112559"/>
                    <a:pt x="384502" y="0"/>
                    <a:pt x="247701" y="0"/>
                  </a:cubicBez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46444" y="323364"/>
              <a:ext cx="402514" cy="13231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13934"/>
                </a:lnSpc>
                <a:spcBef>
                  <a:spcPts val="0"/>
                </a:spcBef>
                <a:defRPr/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 bwMode="auto">
          <a:xfrm>
            <a:off x="14143309" y="3905136"/>
            <a:ext cx="1869428" cy="1770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34"/>
              </a:lnSpc>
              <a:defRPr/>
            </a:pPr>
            <a:r>
              <a:rPr lang="en-US" sz="9600" b="1" spc="-281">
                <a:solidFill>
                  <a:srgbClr val="262262"/>
                </a:solidFill>
                <a:latin typeface="Bebas Neue Bold"/>
                <a:ea typeface="Bebas Neue Bold"/>
                <a:cs typeface="Bebas Neue Bold"/>
              </a:rPr>
              <a:t>L2</a:t>
            </a:r>
            <a:endParaRPr sz="9600"/>
          </a:p>
        </p:txBody>
      </p:sp>
      <p:sp>
        <p:nvSpPr>
          <p:cNvPr id="9" name="TextBox 9"/>
          <p:cNvSpPr txBox="1"/>
          <p:nvPr/>
        </p:nvSpPr>
        <p:spPr bwMode="auto">
          <a:xfrm>
            <a:off x="6636029" y="3616711"/>
            <a:ext cx="4609529" cy="4081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52218" lvl="1" indent="-626110" algn="just">
              <a:lnSpc>
                <a:spcPts val="8119"/>
              </a:lnSpc>
              <a:buFont typeface="Arial"/>
              <a:buChar char="•"/>
              <a:defRPr/>
            </a:pPr>
            <a:r>
              <a:rPr lang="en-US" sz="580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Mirija</a:t>
            </a:r>
            <a:endParaRPr dirty="0"/>
          </a:p>
          <a:p>
            <a:pPr marL="1252218" lvl="1" indent="-626110" algn="just">
              <a:lnSpc>
                <a:spcPts val="8119"/>
              </a:lnSpc>
              <a:buFont typeface="Arial"/>
              <a:buChar char="•"/>
              <a:defRPr/>
            </a:pPr>
            <a:r>
              <a:rPr lang="en-US" sz="580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Kevin</a:t>
            </a:r>
            <a:endParaRPr dirty="0"/>
          </a:p>
          <a:p>
            <a:pPr marL="1252218" lvl="1" indent="-626110" algn="just">
              <a:lnSpc>
                <a:spcPts val="8119"/>
              </a:lnSpc>
              <a:buFont typeface="Arial"/>
              <a:buChar char="•"/>
              <a:defRPr/>
            </a:pPr>
            <a:r>
              <a:rPr lang="en-US" sz="580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Kristen</a:t>
            </a:r>
            <a:endParaRPr dirty="0"/>
          </a:p>
          <a:p>
            <a:pPr marL="1252218" lvl="1" indent="-626110" algn="just">
              <a:lnSpc>
                <a:spcPts val="8119"/>
              </a:lnSpc>
              <a:buFont typeface="Arial"/>
              <a:buChar char="•"/>
              <a:defRPr/>
            </a:pPr>
            <a:r>
              <a:rPr lang="en-US" sz="580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Jedidia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>
            <a:off x="-1826104" y="-1364650"/>
            <a:ext cx="8732754" cy="13016300"/>
          </a:xfrm>
          <a:custGeom>
            <a:avLst/>
            <a:gdLst/>
            <a:ahLst/>
            <a:cxnLst/>
            <a:rect l="l" t="t" r="r" b="b"/>
            <a:pathLst>
              <a:path w="8732754" h="13016300" extrusionOk="0">
                <a:moveTo>
                  <a:pt x="0" y="0"/>
                </a:moveTo>
                <a:lnTo>
                  <a:pt x="8732753" y="0"/>
                </a:lnTo>
                <a:lnTo>
                  <a:pt x="8732753" y="13016300"/>
                </a:lnTo>
                <a:lnTo>
                  <a:pt x="0" y="13016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/>
          </a:blipFill>
        </p:spPr>
      </p:sp>
      <p:grpSp>
        <p:nvGrpSpPr>
          <p:cNvPr id="3" name="Group 3"/>
          <p:cNvGrpSpPr/>
          <p:nvPr/>
        </p:nvGrpSpPr>
        <p:grpSpPr bwMode="auto">
          <a:xfrm>
            <a:off x="-1574526" y="1028700"/>
            <a:ext cx="8229600" cy="82296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 bwMode="auto"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F6FA"/>
            </a:solidFill>
          </p:spPr>
        </p:sp>
        <p:sp>
          <p:nvSpPr>
            <p:cNvPr id="5" name="TextBox 5"/>
            <p:cNvSpPr txBox="1"/>
            <p:nvPr/>
          </p:nvSpPr>
          <p:spPr bwMode="auto">
            <a:xfrm>
              <a:off x="76200" y="66675"/>
              <a:ext cx="660400" cy="66992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69"/>
                </a:lnSpc>
                <a:defRPr/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 bwMode="auto">
          <a:xfrm>
            <a:off x="-1012229" y="1590998"/>
            <a:ext cx="7105005" cy="710500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 bwMode="auto"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rcRect l="16749" r="16749"/>
              <a:stretch/>
            </a:blipFill>
            <a:ln w="238125" cap="sq">
              <a:solidFill>
                <a:srgbClr val="262262"/>
              </a:solidFill>
              <a:prstDash val="solid"/>
              <a:miter/>
            </a:ln>
          </p:spPr>
        </p:sp>
      </p:grpSp>
      <p:sp>
        <p:nvSpPr>
          <p:cNvPr id="8" name="TextBox 8"/>
          <p:cNvSpPr txBox="1"/>
          <p:nvPr/>
        </p:nvSpPr>
        <p:spPr bwMode="auto">
          <a:xfrm>
            <a:off x="7479919" y="4413059"/>
            <a:ext cx="9961359" cy="345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3252" lvl="1" indent="-426626" algn="just">
              <a:lnSpc>
                <a:spcPts val="5531"/>
              </a:lnSpc>
              <a:buFont typeface="Arial"/>
              <a:buChar char="•"/>
              <a:defRPr/>
            </a:pPr>
            <a:r>
              <a:rPr lang="en-US" sz="395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Méthode de compression de données</a:t>
            </a:r>
            <a:endParaRPr/>
          </a:p>
          <a:p>
            <a:pPr marL="853252" lvl="1" indent="-426626" algn="just">
              <a:lnSpc>
                <a:spcPts val="5531"/>
              </a:lnSpc>
              <a:buFont typeface="Arial"/>
              <a:buChar char="•"/>
              <a:defRPr/>
            </a:pPr>
            <a:r>
              <a:rPr lang="en-US" sz="395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Utilisé pour représenter des séquences de symboles en une seule valeur décimale ou binaire</a:t>
            </a:r>
            <a:endParaRPr/>
          </a:p>
          <a:p>
            <a:pPr marL="853252" lvl="1" indent="-426626" algn="just">
              <a:lnSpc>
                <a:spcPts val="5531"/>
              </a:lnSpc>
              <a:buFont typeface="Arial"/>
              <a:buChar char="•"/>
              <a:defRPr/>
            </a:pPr>
            <a:r>
              <a:rPr lang="en-US" sz="395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Dans un intervalle de [0, 1]</a:t>
            </a:r>
            <a:endParaRPr/>
          </a:p>
        </p:txBody>
      </p:sp>
      <p:sp>
        <p:nvSpPr>
          <p:cNvPr id="9" name="TextBox 9"/>
          <p:cNvSpPr txBox="1"/>
          <p:nvPr/>
        </p:nvSpPr>
        <p:spPr bwMode="auto">
          <a:xfrm>
            <a:off x="7097024" y="1066800"/>
            <a:ext cx="9779381" cy="1879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72"/>
              </a:lnSpc>
              <a:defRPr/>
            </a:pPr>
            <a:r>
              <a:rPr lang="en-US" sz="12600" b="1" spc="-251">
                <a:solidFill>
                  <a:srgbClr val="F3F6FA"/>
                </a:solidFill>
                <a:latin typeface="TT Smalls Bold"/>
                <a:ea typeface="TT Smalls Bold"/>
                <a:cs typeface="TT Smalls Bold"/>
              </a:rPr>
              <a:t>Définition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-8099999">
            <a:off x="11433664" y="-3965457"/>
            <a:ext cx="11236062" cy="16747518"/>
          </a:xfrm>
          <a:custGeom>
            <a:avLst/>
            <a:gdLst/>
            <a:ahLst/>
            <a:cxnLst/>
            <a:rect l="l" t="t" r="r" b="b"/>
            <a:pathLst>
              <a:path w="11236062" h="16747518" extrusionOk="0">
                <a:moveTo>
                  <a:pt x="0" y="0"/>
                </a:moveTo>
                <a:lnTo>
                  <a:pt x="11236062" y="0"/>
                </a:lnTo>
                <a:lnTo>
                  <a:pt x="11236062" y="16747519"/>
                </a:lnTo>
                <a:lnTo>
                  <a:pt x="0" y="167475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/>
            <a:stretch/>
          </a:blipFill>
        </p:spPr>
      </p:sp>
      <p:grpSp>
        <p:nvGrpSpPr>
          <p:cNvPr id="3" name="Group 3"/>
          <p:cNvGrpSpPr/>
          <p:nvPr/>
        </p:nvGrpSpPr>
        <p:grpSpPr bwMode="auto">
          <a:xfrm>
            <a:off x="518174" y="261102"/>
            <a:ext cx="9709307" cy="8820324"/>
            <a:chOff x="0" y="0"/>
            <a:chExt cx="2557184" cy="2323048"/>
          </a:xfrm>
        </p:grpSpPr>
        <p:sp>
          <p:nvSpPr>
            <p:cNvPr id="4" name="Freeform 4"/>
            <p:cNvSpPr/>
            <p:nvPr/>
          </p:nvSpPr>
          <p:spPr bwMode="auto">
            <a:xfrm>
              <a:off x="0" y="0"/>
              <a:ext cx="2557184" cy="2323048"/>
            </a:xfrm>
            <a:custGeom>
              <a:avLst/>
              <a:gdLst/>
              <a:ahLst/>
              <a:cxnLst/>
              <a:rect l="l" t="t" r="r" b="b"/>
              <a:pathLst>
                <a:path w="2557184" h="2323048" extrusionOk="0">
                  <a:moveTo>
                    <a:pt x="39869" y="0"/>
                  </a:moveTo>
                  <a:lnTo>
                    <a:pt x="2517315" y="0"/>
                  </a:lnTo>
                  <a:cubicBezTo>
                    <a:pt x="2539334" y="0"/>
                    <a:pt x="2557184" y="17850"/>
                    <a:pt x="2557184" y="39869"/>
                  </a:cubicBezTo>
                  <a:lnTo>
                    <a:pt x="2557184" y="2283180"/>
                  </a:lnTo>
                  <a:cubicBezTo>
                    <a:pt x="2557184" y="2293754"/>
                    <a:pt x="2552983" y="2303894"/>
                    <a:pt x="2545506" y="2311371"/>
                  </a:cubicBezTo>
                  <a:cubicBezTo>
                    <a:pt x="2538030" y="2318848"/>
                    <a:pt x="2527889" y="2323048"/>
                    <a:pt x="2517315" y="2323048"/>
                  </a:cubicBezTo>
                  <a:lnTo>
                    <a:pt x="39869" y="2323048"/>
                  </a:lnTo>
                  <a:cubicBezTo>
                    <a:pt x="29295" y="2323048"/>
                    <a:pt x="19154" y="2318848"/>
                    <a:pt x="11677" y="2311371"/>
                  </a:cubicBezTo>
                  <a:cubicBezTo>
                    <a:pt x="4200" y="2303894"/>
                    <a:pt x="0" y="2293754"/>
                    <a:pt x="0" y="2283180"/>
                  </a:cubicBezTo>
                  <a:lnTo>
                    <a:pt x="0" y="39869"/>
                  </a:lnTo>
                  <a:cubicBezTo>
                    <a:pt x="0" y="29295"/>
                    <a:pt x="4200" y="19154"/>
                    <a:pt x="11677" y="11677"/>
                  </a:cubicBezTo>
                  <a:cubicBezTo>
                    <a:pt x="19154" y="4200"/>
                    <a:pt x="29295" y="0"/>
                    <a:pt x="3986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3F6FA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 bwMode="auto">
            <a:xfrm>
              <a:off x="0" y="0"/>
              <a:ext cx="2557184" cy="232304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9"/>
                </a:lnSpc>
                <a:defRPr/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 bwMode="auto">
          <a:xfrm>
            <a:off x="3606738" y="636974"/>
            <a:ext cx="5537262" cy="954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  <a:defRPr/>
            </a:pPr>
            <a:r>
              <a:rPr lang="en-US" sz="7200" b="1" spc="-144">
                <a:solidFill>
                  <a:srgbClr val="F3F6FA"/>
                </a:solidFill>
                <a:latin typeface="Bebas Neue Bold"/>
                <a:ea typeface="Bebas Neue Bold"/>
                <a:cs typeface="Bebas Neue Bold"/>
              </a:rPr>
              <a:t>Objectifs</a:t>
            </a:r>
            <a:endParaRPr/>
          </a:p>
        </p:txBody>
      </p:sp>
      <p:sp>
        <p:nvSpPr>
          <p:cNvPr id="7" name="TextBox 7"/>
          <p:cNvSpPr txBox="1"/>
          <p:nvPr/>
        </p:nvSpPr>
        <p:spPr bwMode="auto">
          <a:xfrm>
            <a:off x="880057" y="1533848"/>
            <a:ext cx="9131838" cy="776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9899" lvl="1" indent="-294950" algn="just">
              <a:lnSpc>
                <a:spcPts val="3825"/>
              </a:lnSpc>
              <a:buFont typeface="Arial"/>
              <a:buChar char="•"/>
              <a:defRPr/>
            </a:pP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Compression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efficace</a:t>
            </a: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: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limite</a:t>
            </a: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inférieure</a:t>
            </a: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selon</a:t>
            </a: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 la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théorie</a:t>
            </a: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 de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l’information</a:t>
            </a:r>
            <a:endParaRPr dirty="0"/>
          </a:p>
          <a:p>
            <a:pPr marL="589899" lvl="1" indent="-294950" algn="just">
              <a:lnSpc>
                <a:spcPts val="3825"/>
              </a:lnSpc>
              <a:buFont typeface="Arial"/>
              <a:buChar char="•"/>
              <a:defRPr/>
            </a:pP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Réduction</a:t>
            </a: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 de la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redondance</a:t>
            </a: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: </a:t>
            </a:r>
            <a:endParaRPr dirty="0"/>
          </a:p>
          <a:p>
            <a:pPr algn="just">
              <a:lnSpc>
                <a:spcPts val="3825"/>
              </a:lnSpc>
              <a:defRPr/>
            </a:pP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       codes plus courts aux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symboles</a:t>
            </a: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 plus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probables</a:t>
            </a:r>
            <a:endParaRPr dirty="0"/>
          </a:p>
          <a:p>
            <a:pPr algn="just">
              <a:lnSpc>
                <a:spcPts val="3825"/>
              </a:lnSpc>
              <a:defRPr/>
            </a:pP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       codes plus longs aux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symboles</a:t>
            </a: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moins</a:t>
            </a: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probables</a:t>
            </a:r>
            <a:endParaRPr dirty="0"/>
          </a:p>
          <a:p>
            <a:pPr marL="589899" lvl="1" indent="-294950" algn="just">
              <a:lnSpc>
                <a:spcPts val="3825"/>
              </a:lnSpc>
              <a:buFont typeface="Arial"/>
              <a:buChar char="•"/>
              <a:defRPr/>
            </a:pP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Adaptabilité</a:t>
            </a: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: </a:t>
            </a:r>
            <a:endParaRPr dirty="0"/>
          </a:p>
          <a:p>
            <a:pPr algn="just">
              <a:lnSpc>
                <a:spcPts val="3825"/>
              </a:lnSpc>
              <a:defRPr/>
            </a:pP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      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Efficacité</a:t>
            </a: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 de la compression dans les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contextes</a:t>
            </a:r>
            <a:endParaRPr dirty="0"/>
          </a:p>
          <a:p>
            <a:pPr algn="just">
              <a:lnSpc>
                <a:spcPts val="3825"/>
              </a:lnSpc>
              <a:defRPr/>
            </a:pPr>
            <a:endParaRPr dirty="0"/>
          </a:p>
          <a:p>
            <a:pPr algn="just">
              <a:lnSpc>
                <a:spcPts val="3825"/>
              </a:lnSpc>
              <a:defRPr/>
            </a:pPr>
            <a:endParaRPr dirty="0"/>
          </a:p>
          <a:p>
            <a:pPr algn="just">
              <a:lnSpc>
                <a:spcPts val="3825"/>
              </a:lnSpc>
              <a:defRPr/>
            </a:pPr>
            <a:endParaRPr dirty="0"/>
          </a:p>
          <a:p>
            <a:pPr marL="589899" lvl="1" indent="-294950" algn="just">
              <a:lnSpc>
                <a:spcPts val="3825"/>
              </a:lnSpc>
              <a:buFont typeface="Arial"/>
              <a:buChar char="•"/>
              <a:defRPr/>
            </a:pP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Compression de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fichiers</a:t>
            </a: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 </a:t>
            </a:r>
            <a:endParaRPr dirty="0"/>
          </a:p>
          <a:p>
            <a:pPr algn="just">
              <a:lnSpc>
                <a:spcPts val="3825"/>
              </a:lnSpc>
              <a:defRPr/>
            </a:pP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         ex : formats JPEG2000, Bzip2</a:t>
            </a:r>
            <a:endParaRPr dirty="0"/>
          </a:p>
          <a:p>
            <a:pPr marL="589899" lvl="1" indent="-294950" algn="just">
              <a:lnSpc>
                <a:spcPts val="3825"/>
              </a:lnSpc>
              <a:buFont typeface="Arial"/>
              <a:buChar char="•"/>
              <a:defRPr/>
            </a:pP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Transmission de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données</a:t>
            </a:r>
            <a:endParaRPr dirty="0"/>
          </a:p>
          <a:p>
            <a:pPr marL="589899" lvl="1" indent="-294950" algn="just">
              <a:lnSpc>
                <a:spcPts val="3825"/>
              </a:lnSpc>
              <a:buFont typeface="Arial"/>
              <a:buChar char="•"/>
              <a:defRPr/>
            </a:pP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Reconnaissance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vocale</a:t>
            </a:r>
            <a:r>
              <a:rPr lang="en-US" sz="2750" dirty="0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, stockage </a:t>
            </a:r>
            <a:r>
              <a:rPr lang="en-US" sz="2750" dirty="0" err="1">
                <a:solidFill>
                  <a:srgbClr val="F3F6FA"/>
                </a:solidFill>
                <a:latin typeface="TT Fors"/>
                <a:ea typeface="TT Fors"/>
                <a:cs typeface="TT Fors"/>
              </a:rPr>
              <a:t>d’images</a:t>
            </a:r>
            <a:endParaRPr dirty="0"/>
          </a:p>
          <a:p>
            <a:pPr algn="just">
              <a:lnSpc>
                <a:spcPts val="3825"/>
              </a:lnSpc>
              <a:defRPr/>
            </a:pPr>
            <a:endParaRPr dirty="0"/>
          </a:p>
          <a:p>
            <a:pPr algn="just">
              <a:lnSpc>
                <a:spcPts val="3825"/>
              </a:lnSpc>
              <a:defRPr/>
            </a:pPr>
            <a:endParaRPr dirty="0"/>
          </a:p>
        </p:txBody>
      </p:sp>
      <p:grpSp>
        <p:nvGrpSpPr>
          <p:cNvPr id="8" name="Group 8"/>
          <p:cNvGrpSpPr/>
          <p:nvPr/>
        </p:nvGrpSpPr>
        <p:grpSpPr bwMode="auto">
          <a:xfrm>
            <a:off x="10712480" y="2035511"/>
            <a:ext cx="7105005" cy="6660492"/>
            <a:chOff x="0" y="0"/>
            <a:chExt cx="812800" cy="761949"/>
          </a:xfrm>
        </p:grpSpPr>
        <p:sp>
          <p:nvSpPr>
            <p:cNvPr id="9" name="Freeform 9"/>
            <p:cNvSpPr/>
            <p:nvPr/>
          </p:nvSpPr>
          <p:spPr bwMode="auto">
            <a:xfrm>
              <a:off x="0" y="0"/>
              <a:ext cx="812800" cy="761949"/>
            </a:xfrm>
            <a:custGeom>
              <a:avLst/>
              <a:gdLst/>
              <a:ahLst/>
              <a:cxnLst/>
              <a:rect l="l" t="t" r="r" b="b"/>
              <a:pathLst>
                <a:path w="812800" h="761949" extrusionOk="0">
                  <a:moveTo>
                    <a:pt x="406400" y="0"/>
                  </a:moveTo>
                  <a:cubicBezTo>
                    <a:pt x="181951" y="0"/>
                    <a:pt x="0" y="170568"/>
                    <a:pt x="0" y="380974"/>
                  </a:cubicBezTo>
                  <a:cubicBezTo>
                    <a:pt x="0" y="591381"/>
                    <a:pt x="181951" y="761949"/>
                    <a:pt x="406400" y="761949"/>
                  </a:cubicBezTo>
                  <a:cubicBezTo>
                    <a:pt x="630849" y="761949"/>
                    <a:pt x="812800" y="591381"/>
                    <a:pt x="812800" y="380974"/>
                  </a:cubicBezTo>
                  <a:cubicBezTo>
                    <a:pt x="812800" y="170568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rcRect l="23331" r="23331"/>
              <a:stretch/>
            </a:blipFill>
            <a:ln w="238125" cap="sq">
              <a:solidFill>
                <a:srgbClr val="262262"/>
              </a:solidFill>
              <a:prstDash val="solid"/>
              <a:miter/>
            </a:ln>
          </p:spPr>
        </p:sp>
      </p:grpSp>
      <p:sp>
        <p:nvSpPr>
          <p:cNvPr id="10" name="TextBox 10"/>
          <p:cNvSpPr txBox="1"/>
          <p:nvPr/>
        </p:nvSpPr>
        <p:spPr bwMode="auto">
          <a:xfrm>
            <a:off x="3197559" y="5585373"/>
            <a:ext cx="5537262" cy="954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28"/>
              </a:lnSpc>
              <a:defRPr/>
            </a:pPr>
            <a:r>
              <a:rPr lang="en-US" sz="7200" b="1" spc="-144">
                <a:solidFill>
                  <a:srgbClr val="F3F6FA"/>
                </a:solidFill>
                <a:latin typeface="Bebas Neue Bold"/>
                <a:ea typeface="Bebas Neue Bold"/>
                <a:cs typeface="Bebas Neue Bold"/>
              </a:rPr>
              <a:t>Applications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 bwMode="auto">
          <a:xfrm>
            <a:off x="6896677" y="657721"/>
            <a:ext cx="5219048" cy="1286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68"/>
              </a:lnSpc>
              <a:defRPr/>
            </a:pPr>
            <a:r>
              <a:rPr lang="en-US" sz="9650" spc="-193">
                <a:solidFill>
                  <a:srgbClr val="F3F6FA"/>
                </a:solidFill>
                <a:latin typeface="Utah"/>
                <a:ea typeface="Utah"/>
                <a:cs typeface="Utah"/>
              </a:rPr>
              <a:t>Origines</a:t>
            </a:r>
            <a:endParaRPr/>
          </a:p>
        </p:txBody>
      </p:sp>
      <p:grpSp>
        <p:nvGrpSpPr>
          <p:cNvPr id="3" name="Group 3"/>
          <p:cNvGrpSpPr/>
          <p:nvPr/>
        </p:nvGrpSpPr>
        <p:grpSpPr bwMode="auto">
          <a:xfrm>
            <a:off x="2750558" y="3882583"/>
            <a:ext cx="4481208" cy="6404417"/>
            <a:chOff x="0" y="0"/>
            <a:chExt cx="1180236" cy="1686760"/>
          </a:xfrm>
        </p:grpSpPr>
        <p:sp>
          <p:nvSpPr>
            <p:cNvPr id="4" name="Freeform 4"/>
            <p:cNvSpPr/>
            <p:nvPr/>
          </p:nvSpPr>
          <p:spPr bwMode="auto">
            <a:xfrm>
              <a:off x="0" y="0"/>
              <a:ext cx="1180236" cy="1686760"/>
            </a:xfrm>
            <a:custGeom>
              <a:avLst/>
              <a:gdLst/>
              <a:ahLst/>
              <a:cxnLst/>
              <a:rect l="l" t="t" r="r" b="b"/>
              <a:pathLst>
                <a:path w="1180236" h="1686760" extrusionOk="0">
                  <a:moveTo>
                    <a:pt x="0" y="0"/>
                  </a:moveTo>
                  <a:lnTo>
                    <a:pt x="1180236" y="0"/>
                  </a:lnTo>
                  <a:lnTo>
                    <a:pt x="1180236" y="1686760"/>
                  </a:lnTo>
                  <a:lnTo>
                    <a:pt x="0" y="1686760"/>
                  </a:ln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5" name="TextBox 5"/>
            <p:cNvSpPr txBox="1"/>
            <p:nvPr/>
          </p:nvSpPr>
          <p:spPr bwMode="auto">
            <a:xfrm>
              <a:off x="0" y="0"/>
              <a:ext cx="1180236" cy="168676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9"/>
                </a:lnSpc>
                <a:defRPr/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 bwMode="auto">
          <a:xfrm>
            <a:off x="2967226" y="1287154"/>
            <a:ext cx="3824468" cy="4070169"/>
            <a:chOff x="0" y="0"/>
            <a:chExt cx="1205288" cy="1282721"/>
          </a:xfrm>
        </p:grpSpPr>
        <p:sp>
          <p:nvSpPr>
            <p:cNvPr id="7" name="Freeform 7"/>
            <p:cNvSpPr/>
            <p:nvPr/>
          </p:nvSpPr>
          <p:spPr bwMode="auto">
            <a:xfrm>
              <a:off x="0" y="0"/>
              <a:ext cx="1205288" cy="1282721"/>
            </a:xfrm>
            <a:custGeom>
              <a:avLst/>
              <a:gdLst/>
              <a:ahLst/>
              <a:cxnLst/>
              <a:rect l="l" t="t" r="r" b="b"/>
              <a:pathLst>
                <a:path w="1205288" h="1282721" extrusionOk="0">
                  <a:moveTo>
                    <a:pt x="602644" y="0"/>
                  </a:moveTo>
                  <a:cubicBezTo>
                    <a:pt x="269813" y="0"/>
                    <a:pt x="0" y="287147"/>
                    <a:pt x="0" y="641360"/>
                  </a:cubicBezTo>
                  <a:cubicBezTo>
                    <a:pt x="0" y="995574"/>
                    <a:pt x="269813" y="1282721"/>
                    <a:pt x="602644" y="1282721"/>
                  </a:cubicBezTo>
                  <a:cubicBezTo>
                    <a:pt x="935475" y="1282721"/>
                    <a:pt x="1205288" y="995574"/>
                    <a:pt x="1205288" y="641360"/>
                  </a:cubicBezTo>
                  <a:cubicBezTo>
                    <a:pt x="1205288" y="287147"/>
                    <a:pt x="935475" y="0"/>
                    <a:pt x="602644" y="0"/>
                  </a:cubicBezTo>
                  <a:close/>
                </a:path>
              </a:pathLst>
            </a:custGeom>
            <a:blipFill>
              <a:blip r:embed="rId3"/>
              <a:srcRect t="11396" b="11396"/>
              <a:stretch/>
            </a:blipFill>
            <a:ln w="238125" cap="sq">
              <a:solidFill>
                <a:srgbClr val="262262"/>
              </a:solidFill>
              <a:prstDash val="solid"/>
              <a:miter/>
            </a:ln>
          </p:spPr>
        </p:sp>
      </p:grpSp>
      <p:grpSp>
        <p:nvGrpSpPr>
          <p:cNvPr id="8" name="Group 8"/>
          <p:cNvGrpSpPr/>
          <p:nvPr/>
        </p:nvGrpSpPr>
        <p:grpSpPr bwMode="auto">
          <a:xfrm>
            <a:off x="12557266" y="0"/>
            <a:ext cx="4391298" cy="7247654"/>
            <a:chOff x="0" y="0"/>
            <a:chExt cx="1156556" cy="1908847"/>
          </a:xfrm>
        </p:grpSpPr>
        <p:sp>
          <p:nvSpPr>
            <p:cNvPr id="9" name="Freeform 9"/>
            <p:cNvSpPr/>
            <p:nvPr/>
          </p:nvSpPr>
          <p:spPr bwMode="auto">
            <a:xfrm>
              <a:off x="0" y="0"/>
              <a:ext cx="1156556" cy="1908847"/>
            </a:xfrm>
            <a:custGeom>
              <a:avLst/>
              <a:gdLst/>
              <a:ahLst/>
              <a:cxnLst/>
              <a:rect l="l" t="t" r="r" b="b"/>
              <a:pathLst>
                <a:path w="1156556" h="1908847" extrusionOk="0">
                  <a:moveTo>
                    <a:pt x="0" y="0"/>
                  </a:moveTo>
                  <a:lnTo>
                    <a:pt x="1156556" y="0"/>
                  </a:lnTo>
                  <a:lnTo>
                    <a:pt x="1156556" y="1908847"/>
                  </a:lnTo>
                  <a:lnTo>
                    <a:pt x="0" y="1908847"/>
                  </a:lnTo>
                  <a:close/>
                </a:path>
              </a:pathLst>
            </a:custGeom>
            <a:solidFill>
              <a:srgbClr val="AFC1D0"/>
            </a:solidFill>
          </p:spPr>
        </p:sp>
        <p:sp>
          <p:nvSpPr>
            <p:cNvPr id="10" name="TextBox 10"/>
            <p:cNvSpPr txBox="1"/>
            <p:nvPr/>
          </p:nvSpPr>
          <p:spPr bwMode="auto">
            <a:xfrm>
              <a:off x="0" y="0"/>
              <a:ext cx="1156556" cy="1908847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9"/>
                </a:lnSpc>
                <a:defRPr/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 bwMode="auto">
          <a:xfrm>
            <a:off x="13187450" y="4991710"/>
            <a:ext cx="3443003" cy="4026256"/>
            <a:chOff x="0" y="0"/>
            <a:chExt cx="1085069" cy="1268882"/>
          </a:xfrm>
        </p:grpSpPr>
        <p:sp>
          <p:nvSpPr>
            <p:cNvPr id="12" name="Freeform 12"/>
            <p:cNvSpPr/>
            <p:nvPr/>
          </p:nvSpPr>
          <p:spPr bwMode="auto">
            <a:xfrm>
              <a:off x="0" y="0"/>
              <a:ext cx="1085069" cy="1268882"/>
            </a:xfrm>
            <a:custGeom>
              <a:avLst/>
              <a:gdLst/>
              <a:ahLst/>
              <a:cxnLst/>
              <a:rect l="l" t="t" r="r" b="b"/>
              <a:pathLst>
                <a:path w="1085069" h="1268882" extrusionOk="0">
                  <a:moveTo>
                    <a:pt x="542534" y="0"/>
                  </a:moveTo>
                  <a:cubicBezTo>
                    <a:pt x="242901" y="0"/>
                    <a:pt x="0" y="284049"/>
                    <a:pt x="0" y="634441"/>
                  </a:cubicBezTo>
                  <a:cubicBezTo>
                    <a:pt x="0" y="984833"/>
                    <a:pt x="242901" y="1268882"/>
                    <a:pt x="542534" y="1268882"/>
                  </a:cubicBezTo>
                  <a:cubicBezTo>
                    <a:pt x="842168" y="1268882"/>
                    <a:pt x="1085069" y="984833"/>
                    <a:pt x="1085069" y="634441"/>
                  </a:cubicBezTo>
                  <a:cubicBezTo>
                    <a:pt x="1085069" y="284049"/>
                    <a:pt x="842168" y="0"/>
                    <a:pt x="542534" y="0"/>
                  </a:cubicBezTo>
                  <a:close/>
                </a:path>
              </a:pathLst>
            </a:custGeom>
            <a:blipFill>
              <a:blip r:embed="rId4"/>
              <a:srcRect t="8570" b="8570"/>
              <a:stretch/>
            </a:blipFill>
            <a:ln w="238125" cap="sq">
              <a:solidFill>
                <a:srgbClr val="262262"/>
              </a:solidFill>
              <a:prstDash val="solid"/>
              <a:miter/>
            </a:ln>
          </p:spPr>
        </p:sp>
      </p:grpSp>
      <p:sp>
        <p:nvSpPr>
          <p:cNvPr id="13" name="TextBox 13"/>
          <p:cNvSpPr txBox="1"/>
          <p:nvPr/>
        </p:nvSpPr>
        <p:spPr bwMode="auto">
          <a:xfrm>
            <a:off x="3075138" y="6131497"/>
            <a:ext cx="3461443" cy="457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5"/>
              </a:lnSpc>
              <a:defRPr/>
            </a:pPr>
            <a:r>
              <a:rPr lang="en-US" sz="3000" b="1">
                <a:solidFill>
                  <a:srgbClr val="0B1320"/>
                </a:solidFill>
                <a:latin typeface="TT Fors Bold"/>
                <a:ea typeface="TT Fors Bold"/>
                <a:cs typeface="TT Fors Bold"/>
              </a:rPr>
              <a:t>Claude Shannon</a:t>
            </a:r>
            <a:endParaRPr/>
          </a:p>
        </p:txBody>
      </p:sp>
      <p:sp>
        <p:nvSpPr>
          <p:cNvPr id="14" name="TextBox 14"/>
          <p:cNvSpPr txBox="1"/>
          <p:nvPr/>
        </p:nvSpPr>
        <p:spPr bwMode="auto">
          <a:xfrm>
            <a:off x="13187450" y="243373"/>
            <a:ext cx="3257333" cy="457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5"/>
              </a:lnSpc>
              <a:defRPr/>
            </a:pPr>
            <a:r>
              <a:rPr lang="en-US" sz="3000" b="1">
                <a:solidFill>
                  <a:srgbClr val="0B1320"/>
                </a:solidFill>
                <a:latin typeface="TT Fors Bold"/>
                <a:ea typeface="TT Fors Bold"/>
                <a:cs typeface="TT Fors Bold"/>
              </a:rPr>
              <a:t>Jorma Rissanen</a:t>
            </a:r>
            <a:endParaRPr/>
          </a:p>
        </p:txBody>
      </p:sp>
      <p:sp>
        <p:nvSpPr>
          <p:cNvPr id="15" name="TextBox 15"/>
          <p:cNvSpPr txBox="1"/>
          <p:nvPr/>
        </p:nvSpPr>
        <p:spPr bwMode="auto">
          <a:xfrm>
            <a:off x="3075138" y="6795713"/>
            <a:ext cx="3646745" cy="319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999" lvl="1" indent="-312999" algn="ctr">
              <a:lnSpc>
                <a:spcPts val="3624"/>
              </a:lnSpc>
              <a:buFont typeface="Arial"/>
              <a:buChar char="•"/>
              <a:defRPr/>
            </a:pPr>
            <a:r>
              <a:rPr lang="en-US" sz="2900">
                <a:solidFill>
                  <a:srgbClr val="0B1320"/>
                </a:solidFill>
                <a:latin typeface="TT Fors"/>
                <a:ea typeface="TT Fors"/>
                <a:cs typeface="TT Fors"/>
              </a:rPr>
              <a:t>Introduction de la théorie de l’information</a:t>
            </a:r>
            <a:endParaRPr/>
          </a:p>
          <a:p>
            <a:pPr marL="625999" lvl="1" indent="-312999" algn="ctr">
              <a:lnSpc>
                <a:spcPts val="3624"/>
              </a:lnSpc>
              <a:buFont typeface="Arial"/>
              <a:buChar char="•"/>
              <a:defRPr/>
            </a:pPr>
            <a:r>
              <a:rPr lang="en-US" sz="2900">
                <a:solidFill>
                  <a:srgbClr val="0B1320"/>
                </a:solidFill>
                <a:latin typeface="TT Fors"/>
                <a:ea typeface="TT Fors"/>
                <a:cs typeface="TT Fors"/>
              </a:rPr>
              <a:t>Concepts d’entropie et de compression optimale</a:t>
            </a:r>
            <a:endParaRPr/>
          </a:p>
        </p:txBody>
      </p:sp>
      <p:sp>
        <p:nvSpPr>
          <p:cNvPr id="16" name="TextBox 16"/>
          <p:cNvSpPr txBox="1"/>
          <p:nvPr/>
        </p:nvSpPr>
        <p:spPr bwMode="auto">
          <a:xfrm>
            <a:off x="12742937" y="1019174"/>
            <a:ext cx="3887516" cy="3648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972" lvl="1" indent="-313486" algn="ctr">
              <a:lnSpc>
                <a:spcPts val="3629"/>
              </a:lnSpc>
              <a:buFont typeface="Arial"/>
              <a:buChar char="•"/>
              <a:defRPr/>
            </a:pPr>
            <a:r>
              <a:rPr lang="en-US" sz="2900">
                <a:solidFill>
                  <a:srgbClr val="0B1320"/>
                </a:solidFill>
                <a:latin typeface="TT Fors"/>
                <a:ea typeface="TT Fors"/>
                <a:cs typeface="TT Fors"/>
              </a:rPr>
              <a:t>Formalisation et applications pratiques</a:t>
            </a:r>
            <a:endParaRPr/>
          </a:p>
          <a:p>
            <a:pPr marL="626972" lvl="1" indent="-313486" algn="ctr">
              <a:lnSpc>
                <a:spcPts val="3629"/>
              </a:lnSpc>
              <a:buFont typeface="Arial"/>
              <a:buChar char="•"/>
              <a:defRPr/>
            </a:pPr>
            <a:r>
              <a:rPr lang="en-US" sz="2900">
                <a:solidFill>
                  <a:srgbClr val="0B1320"/>
                </a:solidFill>
                <a:latin typeface="TT Fors"/>
                <a:ea typeface="TT Fors"/>
                <a:cs typeface="TT Fors"/>
              </a:rPr>
              <a:t>Contributions majeures à l’adoption du codage arithmétique</a:t>
            </a:r>
            <a:endParaRPr/>
          </a:p>
        </p:txBody>
      </p:sp>
      <p:sp>
        <p:nvSpPr>
          <p:cNvPr id="17" name="Freeform 17"/>
          <p:cNvSpPr/>
          <p:nvPr/>
        </p:nvSpPr>
        <p:spPr bwMode="auto">
          <a:xfrm rot="-2700000">
            <a:off x="-3464289" y="6664482"/>
            <a:ext cx="5719997" cy="8525741"/>
          </a:xfrm>
          <a:custGeom>
            <a:avLst/>
            <a:gdLst/>
            <a:ahLst/>
            <a:cxnLst/>
            <a:rect l="l" t="t" r="r" b="b"/>
            <a:pathLst>
              <a:path w="5719997" h="8525741" extrusionOk="0">
                <a:moveTo>
                  <a:pt x="0" y="0"/>
                </a:moveTo>
                <a:lnTo>
                  <a:pt x="5719997" y="0"/>
                </a:lnTo>
                <a:lnTo>
                  <a:pt x="5719997" y="8525741"/>
                </a:lnTo>
                <a:lnTo>
                  <a:pt x="0" y="85257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rcRect/>
            <a:stretch/>
          </a:blipFill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38109A7-8DCA-438F-9FB0-A762B2624B9D}"/>
              </a:ext>
            </a:extLst>
          </p:cNvPr>
          <p:cNvSpPr txBox="1">
            <a:spLocks/>
          </p:cNvSpPr>
          <p:nvPr/>
        </p:nvSpPr>
        <p:spPr>
          <a:xfrm>
            <a:off x="2895600" y="3917211"/>
            <a:ext cx="12496800" cy="245257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ALGORITHME GENERAL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20A0F962-4FA5-468D-BD1D-AAB3704AFBFE}"/>
              </a:ext>
            </a:extLst>
          </p:cNvPr>
          <p:cNvSpPr/>
          <p:nvPr/>
        </p:nvSpPr>
        <p:spPr bwMode="auto">
          <a:xfrm rot="19517693">
            <a:off x="-2552269" y="5750558"/>
            <a:ext cx="7007704" cy="8749194"/>
          </a:xfrm>
          <a:custGeom>
            <a:avLst/>
            <a:gdLst/>
            <a:ahLst/>
            <a:cxnLst/>
            <a:rect l="l" t="t" r="r" b="b"/>
            <a:pathLst>
              <a:path w="8732754" h="13016300" extrusionOk="0">
                <a:moveTo>
                  <a:pt x="0" y="0"/>
                </a:moveTo>
                <a:lnTo>
                  <a:pt x="8732753" y="0"/>
                </a:lnTo>
                <a:lnTo>
                  <a:pt x="8732753" y="13016300"/>
                </a:lnTo>
                <a:lnTo>
                  <a:pt x="0" y="13016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rcRect/>
            <a:stretch/>
          </a:blipFill>
        </p:spPr>
      </p:sp>
    </p:spTree>
    <p:extLst>
      <p:ext uri="{BB962C8B-B14F-4D97-AF65-F5344CB8AC3E}">
        <p14:creationId xmlns:p14="http://schemas.microsoft.com/office/powerpoint/2010/main" val="239168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B7070-FC6B-B496-8645-B0EE14C8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898" y="1"/>
            <a:ext cx="15773400" cy="1988345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Compression arithmétique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A4779-D6BE-4CEC-543E-E2024FD6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1522381"/>
            <a:ext cx="15773400" cy="4501349"/>
          </a:xfrm>
        </p:spPr>
        <p:txBody>
          <a:bodyPr/>
          <a:lstStyle/>
          <a:p>
            <a:pPr marL="685800" lvl="1" indent="0">
              <a:buNone/>
            </a:pPr>
            <a:r>
              <a:rPr lang="fr-FR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-&gt;</a:t>
            </a:r>
            <a:r>
              <a:rPr lang="fr-FR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Compter les occurrences</a:t>
            </a:r>
          </a:p>
          <a:p>
            <a:pPr marL="685800" lvl="1" indent="0">
              <a:buNone/>
            </a:pPr>
            <a:endParaRPr lang="fr-FR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685800" lvl="1" indent="0">
              <a:buNone/>
            </a:pPr>
            <a:r>
              <a:rPr lang="fr-FR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-&gt;</a:t>
            </a:r>
            <a:r>
              <a:rPr lang="fr-FR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Probabilité d’apparition</a:t>
            </a:r>
          </a:p>
          <a:p>
            <a:pPr marL="685800" lvl="1" indent="0">
              <a:buNone/>
            </a:pPr>
            <a:endParaRPr lang="fr-FR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685800" lvl="1" indent="0">
              <a:buNone/>
            </a:pPr>
            <a:r>
              <a:rPr lang="fr-FR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-&gt;</a:t>
            </a:r>
            <a:r>
              <a:rPr lang="fr-FR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Mettre les caractères dans des bornes</a:t>
            </a:r>
          </a:p>
          <a:p>
            <a:pPr marL="685800" lvl="1" indent="0">
              <a:buNone/>
            </a:pPr>
            <a:endParaRPr lang="fr-FR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685800" lvl="1" indent="0">
              <a:buNone/>
            </a:pPr>
            <a:r>
              <a:rPr lang="fr-FR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-&gt;</a:t>
            </a:r>
            <a:r>
              <a:rPr lang="fr-FR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Définir les bornes de compression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574219-7B1D-10F7-F6B6-B80CDA48A651}"/>
              </a:ext>
            </a:extLst>
          </p:cNvPr>
          <p:cNvSpPr txBox="1"/>
          <p:nvPr/>
        </p:nvSpPr>
        <p:spPr>
          <a:xfrm>
            <a:off x="4055075" y="5854046"/>
            <a:ext cx="5456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54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Décompression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1C0CC0-4817-480B-D0D8-FDC366C8C46D}"/>
              </a:ext>
            </a:extLst>
          </p:cNvPr>
          <p:cNvSpPr txBox="1"/>
          <p:nvPr/>
        </p:nvSpPr>
        <p:spPr>
          <a:xfrm>
            <a:off x="2036187" y="7098381"/>
            <a:ext cx="105929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è"/>
            </a:pPr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Recherche du caractère compatible au nombre reçu </a:t>
            </a:r>
          </a:p>
          <a:p>
            <a:pPr marL="428625" indent="-428625">
              <a:buFont typeface="Wingdings" panose="05000000000000000000" pitchFamily="2" charset="2"/>
              <a:buChar char="è"/>
            </a:pPr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Calcul du suivant</a:t>
            </a:r>
          </a:p>
        </p:txBody>
      </p:sp>
    </p:spTree>
    <p:extLst>
      <p:ext uri="{BB962C8B-B14F-4D97-AF65-F5344CB8AC3E}">
        <p14:creationId xmlns:p14="http://schemas.microsoft.com/office/powerpoint/2010/main" val="349253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E6B2633-108E-E310-805E-9CA2EF423CE6}"/>
              </a:ext>
            </a:extLst>
          </p:cNvPr>
          <p:cNvSpPr txBox="1"/>
          <p:nvPr/>
        </p:nvSpPr>
        <p:spPr>
          <a:xfrm>
            <a:off x="134801" y="2482617"/>
            <a:ext cx="271491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6 lettres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C971DA-D52D-B971-0C30-D33D51317712}"/>
              </a:ext>
            </a:extLst>
          </p:cNvPr>
          <p:cNvSpPr txBox="1"/>
          <p:nvPr/>
        </p:nvSpPr>
        <p:spPr>
          <a:xfrm>
            <a:off x="2849720" y="1767036"/>
            <a:ext cx="3492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r>
              <a:rPr lang="fr-FR" sz="3000" dirty="0"/>
              <a:t> </a:t>
            </a:r>
            <a:r>
              <a:rPr lang="fr-FR" sz="3000" dirty="0">
                <a:solidFill>
                  <a:schemeClr val="bg1"/>
                </a:solidFill>
              </a:rPr>
              <a:t>= 2/6 </a:t>
            </a:r>
          </a:p>
          <a:p>
            <a:r>
              <a:rPr lang="fr-FR" sz="3000" dirty="0">
                <a:solidFill>
                  <a:schemeClr val="accent2"/>
                </a:solidFill>
              </a:rPr>
              <a:t>O</a:t>
            </a:r>
            <a:r>
              <a:rPr lang="fr-FR" sz="3000" dirty="0"/>
              <a:t> </a:t>
            </a:r>
            <a:r>
              <a:rPr lang="fr-FR" sz="3000" dirty="0">
                <a:solidFill>
                  <a:schemeClr val="bg1"/>
                </a:solidFill>
              </a:rPr>
              <a:t>= 2/6</a:t>
            </a:r>
          </a:p>
          <a:p>
            <a:r>
              <a:rPr lang="fr-FR" sz="3000" dirty="0">
                <a:solidFill>
                  <a:schemeClr val="accent6"/>
                </a:solidFill>
              </a:rPr>
              <a:t>D</a:t>
            </a:r>
            <a:r>
              <a:rPr lang="fr-FR" sz="3000" dirty="0"/>
              <a:t> </a:t>
            </a:r>
            <a:r>
              <a:rPr lang="fr-FR" sz="3000" dirty="0">
                <a:solidFill>
                  <a:schemeClr val="bg1"/>
                </a:solidFill>
              </a:rPr>
              <a:t>= 1/6</a:t>
            </a:r>
          </a:p>
          <a:p>
            <a:r>
              <a:rPr lang="fr-FR" sz="3000" dirty="0">
                <a:solidFill>
                  <a:schemeClr val="tx2"/>
                </a:solidFill>
              </a:rPr>
              <a:t>Y</a:t>
            </a:r>
            <a:r>
              <a:rPr lang="fr-FR" sz="3000" dirty="0"/>
              <a:t> </a:t>
            </a:r>
            <a:r>
              <a:rPr lang="fr-FR" sz="3000" dirty="0">
                <a:solidFill>
                  <a:schemeClr val="bg1"/>
                </a:solidFill>
              </a:rPr>
              <a:t>= 1/6</a:t>
            </a:r>
          </a:p>
        </p:txBody>
      </p:sp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79439F29-6283-1186-5748-288CB1B69BD7}"/>
              </a:ext>
            </a:extLst>
          </p:cNvPr>
          <p:cNvSpPr/>
          <p:nvPr/>
        </p:nvSpPr>
        <p:spPr>
          <a:xfrm>
            <a:off x="2254886" y="1767038"/>
            <a:ext cx="594834" cy="19851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27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422F2C3-8262-6944-EED4-077357839100}"/>
              </a:ext>
            </a:extLst>
          </p:cNvPr>
          <p:cNvSpPr txBox="1"/>
          <p:nvPr/>
        </p:nvSpPr>
        <p:spPr>
          <a:xfrm>
            <a:off x="26774" y="187021"/>
            <a:ext cx="527420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1-Compter les occurrences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B370A5-39DF-E460-25B6-B6F9A9C85D59}"/>
              </a:ext>
            </a:extLst>
          </p:cNvPr>
          <p:cNvSpPr txBox="1"/>
          <p:nvPr/>
        </p:nvSpPr>
        <p:spPr>
          <a:xfrm>
            <a:off x="26774" y="4939798"/>
            <a:ext cx="56813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2- Probabilité d’apparition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750D28F-53C7-31D1-EAF8-A272E17A3E94}"/>
              </a:ext>
            </a:extLst>
          </p:cNvPr>
          <p:cNvSpPr txBox="1"/>
          <p:nvPr/>
        </p:nvSpPr>
        <p:spPr>
          <a:xfrm>
            <a:off x="729528" y="5794586"/>
            <a:ext cx="36455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P(B) = 2/6 = 0,33</a:t>
            </a:r>
          </a:p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P(O) = 2/6 = 0,33</a:t>
            </a:r>
          </a:p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P(D) = 1/6 = 0,17</a:t>
            </a:r>
          </a:p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P(Y) = 1/6 = 0,17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013D2B3-8B15-7443-8E60-A81ED7F7587A}"/>
              </a:ext>
            </a:extLst>
          </p:cNvPr>
          <p:cNvSpPr txBox="1"/>
          <p:nvPr/>
        </p:nvSpPr>
        <p:spPr>
          <a:xfrm>
            <a:off x="421211" y="953946"/>
            <a:ext cx="35750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Exemple:</a:t>
            </a:r>
            <a:r>
              <a:rPr lang="fr-FR" sz="3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fr-FR" sz="30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BOBODY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6D81BA-040F-9D8B-14B8-6EB9338A1DB4}"/>
              </a:ext>
            </a:extLst>
          </p:cNvPr>
          <p:cNvSpPr/>
          <p:nvPr/>
        </p:nvSpPr>
        <p:spPr>
          <a:xfrm>
            <a:off x="8186945" y="1530683"/>
            <a:ext cx="1392807" cy="3011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dirty="0"/>
              <a:t>0,33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B6DE39-9B30-FF93-E675-7EB8FF7C654E}"/>
              </a:ext>
            </a:extLst>
          </p:cNvPr>
          <p:cNvSpPr/>
          <p:nvPr/>
        </p:nvSpPr>
        <p:spPr>
          <a:xfrm>
            <a:off x="8186944" y="4542548"/>
            <a:ext cx="1392809" cy="30118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dirty="0"/>
              <a:t>0,33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9BFBD15-6D86-AF71-4F32-A2707F3975F6}"/>
              </a:ext>
            </a:extLst>
          </p:cNvPr>
          <p:cNvSpPr/>
          <p:nvPr/>
        </p:nvSpPr>
        <p:spPr>
          <a:xfrm>
            <a:off x="8186945" y="7554411"/>
            <a:ext cx="1392810" cy="10746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dirty="0"/>
              <a:t>0,17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A34B6A-6235-50C9-D1B6-B51C5DB6D98C}"/>
              </a:ext>
            </a:extLst>
          </p:cNvPr>
          <p:cNvSpPr/>
          <p:nvPr/>
        </p:nvSpPr>
        <p:spPr>
          <a:xfrm>
            <a:off x="8186945" y="8629068"/>
            <a:ext cx="1392810" cy="107465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700" dirty="0"/>
              <a:t>0,17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BF94E88-17BA-0CB6-E32A-78842D2596EE}"/>
              </a:ext>
            </a:extLst>
          </p:cNvPr>
          <p:cNvCxnSpPr>
            <a:cxnSpLocks/>
          </p:cNvCxnSpPr>
          <p:nvPr/>
        </p:nvCxnSpPr>
        <p:spPr>
          <a:xfrm flipV="1">
            <a:off x="9904979" y="1530683"/>
            <a:ext cx="0" cy="81730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CACACEF-568F-0A84-EBE0-B14F7099CC23}"/>
              </a:ext>
            </a:extLst>
          </p:cNvPr>
          <p:cNvCxnSpPr>
            <a:cxnSpLocks/>
          </p:cNvCxnSpPr>
          <p:nvPr/>
        </p:nvCxnSpPr>
        <p:spPr>
          <a:xfrm>
            <a:off x="9707015" y="1530683"/>
            <a:ext cx="438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74BED38-69DF-5F0A-1304-95630BB81C83}"/>
              </a:ext>
            </a:extLst>
          </p:cNvPr>
          <p:cNvCxnSpPr/>
          <p:nvPr/>
        </p:nvCxnSpPr>
        <p:spPr>
          <a:xfrm>
            <a:off x="9707015" y="9703725"/>
            <a:ext cx="438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E3CD1DD5-53B8-2A1E-9B81-09A9DD3A826F}"/>
              </a:ext>
            </a:extLst>
          </p:cNvPr>
          <p:cNvSpPr txBox="1"/>
          <p:nvPr/>
        </p:nvSpPr>
        <p:spPr>
          <a:xfrm>
            <a:off x="10145363" y="1253684"/>
            <a:ext cx="3593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2F4AFC6-0B92-6B31-CB77-7D61AFFED3EF}"/>
              </a:ext>
            </a:extLst>
          </p:cNvPr>
          <p:cNvSpPr txBox="1"/>
          <p:nvPr/>
        </p:nvSpPr>
        <p:spPr>
          <a:xfrm>
            <a:off x="10088769" y="9443396"/>
            <a:ext cx="3593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06B1852-8281-13FF-69B0-0582BC1646A5}"/>
              </a:ext>
            </a:extLst>
          </p:cNvPr>
          <p:cNvCxnSpPr>
            <a:cxnSpLocks/>
          </p:cNvCxnSpPr>
          <p:nvPr/>
        </p:nvCxnSpPr>
        <p:spPr>
          <a:xfrm>
            <a:off x="9721190" y="4542546"/>
            <a:ext cx="367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61F3899-5433-265D-495B-10FC71B4178A}"/>
              </a:ext>
            </a:extLst>
          </p:cNvPr>
          <p:cNvCxnSpPr>
            <a:cxnSpLocks/>
          </p:cNvCxnSpPr>
          <p:nvPr/>
        </p:nvCxnSpPr>
        <p:spPr>
          <a:xfrm>
            <a:off x="9721190" y="7554411"/>
            <a:ext cx="367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02208430-F3CB-1047-0A07-9B69B112079B}"/>
              </a:ext>
            </a:extLst>
          </p:cNvPr>
          <p:cNvCxnSpPr>
            <a:cxnSpLocks/>
          </p:cNvCxnSpPr>
          <p:nvPr/>
        </p:nvCxnSpPr>
        <p:spPr>
          <a:xfrm>
            <a:off x="9707015" y="8603144"/>
            <a:ext cx="367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7E5082F9-2C9A-D096-DEC6-1DAA3F9520D3}"/>
              </a:ext>
            </a:extLst>
          </p:cNvPr>
          <p:cNvSpPr txBox="1"/>
          <p:nvPr/>
        </p:nvSpPr>
        <p:spPr>
          <a:xfrm>
            <a:off x="10152818" y="4265548"/>
            <a:ext cx="7954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</a:rPr>
              <a:t>0,33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14A337BE-6C40-263C-E83A-981D365DE32F}"/>
              </a:ext>
            </a:extLst>
          </p:cNvPr>
          <p:cNvSpPr txBox="1"/>
          <p:nvPr/>
        </p:nvSpPr>
        <p:spPr>
          <a:xfrm>
            <a:off x="10102945" y="7310953"/>
            <a:ext cx="7954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</a:rPr>
              <a:t>0,66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E9AD471-B9F3-B9CD-11F3-92FFA182188C}"/>
              </a:ext>
            </a:extLst>
          </p:cNvPr>
          <p:cNvSpPr txBox="1"/>
          <p:nvPr/>
        </p:nvSpPr>
        <p:spPr>
          <a:xfrm>
            <a:off x="10152818" y="8368739"/>
            <a:ext cx="79541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</a:rPr>
              <a:t>0,83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1400AF6-C519-D211-F9E2-BF81DA6ED0C6}"/>
              </a:ext>
            </a:extLst>
          </p:cNvPr>
          <p:cNvSpPr txBox="1"/>
          <p:nvPr/>
        </p:nvSpPr>
        <p:spPr>
          <a:xfrm>
            <a:off x="8883347" y="153104"/>
            <a:ext cx="572418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7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3- Délimitation des bornes</a:t>
            </a:r>
            <a:endParaRPr lang="fr-FR" sz="2700" dirty="0"/>
          </a:p>
        </p:txBody>
      </p:sp>
      <p:graphicFrame>
        <p:nvGraphicFramePr>
          <p:cNvPr id="68" name="Tableau 67">
            <a:extLst>
              <a:ext uri="{FF2B5EF4-FFF2-40B4-BE49-F238E27FC236}">
                <a16:creationId xmlns:a16="http://schemas.microsoft.com/office/drawing/2014/main" id="{0AF4347B-3A42-E877-D2E9-81E8B33C3952}"/>
              </a:ext>
            </a:extLst>
          </p:cNvPr>
          <p:cNvGraphicFramePr>
            <a:graphicFrameLocks noGrp="1"/>
          </p:cNvGraphicFramePr>
          <p:nvPr/>
        </p:nvGraphicFramePr>
        <p:xfrm>
          <a:off x="12277071" y="4657829"/>
          <a:ext cx="4660926" cy="278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3548617030"/>
                    </a:ext>
                  </a:extLst>
                </a:gridCol>
                <a:gridCol w="2040903">
                  <a:extLst>
                    <a:ext uri="{9D8B030D-6E8A-4147-A177-3AD203B41FA5}">
                      <a16:colId xmlns:a16="http://schemas.microsoft.com/office/drawing/2014/main" val="2133108184"/>
                    </a:ext>
                  </a:extLst>
                </a:gridCol>
                <a:gridCol w="2040903">
                  <a:extLst>
                    <a:ext uri="{9D8B030D-6E8A-4147-A177-3AD203B41FA5}">
                      <a16:colId xmlns:a16="http://schemas.microsoft.com/office/drawing/2014/main" val="1438246336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endParaRPr lang="fr-FR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B.I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B.S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76036072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fr-FR" sz="2700" dirty="0"/>
                        <a:t>B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[0,00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0,33 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16426067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fr-FR" sz="2700" dirty="0"/>
                        <a:t>O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[ 0,33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0,66 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242840023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fr-FR" sz="2700" dirty="0"/>
                        <a:t>D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[ 0,66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0,83 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325706835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fr-FR" sz="2700" dirty="0"/>
                        <a:t>Y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[ 0,83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1,00[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2821613174"/>
                  </a:ext>
                </a:extLst>
              </a:tr>
            </a:tbl>
          </a:graphicData>
        </a:graphic>
      </p:graphicFrame>
      <p:sp>
        <p:nvSpPr>
          <p:cNvPr id="69" name="ZoneTexte 68">
            <a:extLst>
              <a:ext uri="{FF2B5EF4-FFF2-40B4-BE49-F238E27FC236}">
                <a16:creationId xmlns:a16="http://schemas.microsoft.com/office/drawing/2014/main" id="{E85AE918-4CE6-FD92-2D7F-4D9A8311BB7F}"/>
              </a:ext>
            </a:extLst>
          </p:cNvPr>
          <p:cNvSpPr txBox="1"/>
          <p:nvPr/>
        </p:nvSpPr>
        <p:spPr>
          <a:xfrm>
            <a:off x="10343329" y="1807682"/>
            <a:ext cx="7717177" cy="50783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B.Suivant = B.Précèdent + probabilité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ECC9626-9864-239C-745C-3331F9FDD1C8}"/>
              </a:ext>
            </a:extLst>
          </p:cNvPr>
          <p:cNvSpPr txBox="1"/>
          <p:nvPr/>
        </p:nvSpPr>
        <p:spPr>
          <a:xfrm>
            <a:off x="7612380" y="2759617"/>
            <a:ext cx="37221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4A984CD-26E9-3928-4F65-42D1B76AAED8}"/>
              </a:ext>
            </a:extLst>
          </p:cNvPr>
          <p:cNvSpPr txBox="1"/>
          <p:nvPr/>
        </p:nvSpPr>
        <p:spPr>
          <a:xfrm>
            <a:off x="7612380" y="5794586"/>
            <a:ext cx="4138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F29B163-8C81-6B5B-7D74-8E2985177298}"/>
              </a:ext>
            </a:extLst>
          </p:cNvPr>
          <p:cNvSpPr txBox="1"/>
          <p:nvPr/>
        </p:nvSpPr>
        <p:spPr>
          <a:xfrm>
            <a:off x="7612380" y="7747271"/>
            <a:ext cx="3978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B6C381CD-8B24-8CAC-B6B0-44BB67480D82}"/>
              </a:ext>
            </a:extLst>
          </p:cNvPr>
          <p:cNvSpPr txBox="1"/>
          <p:nvPr/>
        </p:nvSpPr>
        <p:spPr>
          <a:xfrm>
            <a:off x="7702520" y="8922737"/>
            <a:ext cx="35298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720354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10" grpId="0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9" grpId="0"/>
      <p:bldP spid="40" grpId="0"/>
      <p:bldP spid="44" grpId="0"/>
      <p:bldP spid="45" grpId="0"/>
      <p:bldP spid="46" grpId="0"/>
      <p:bldP spid="63" grpId="0"/>
      <p:bldP spid="69" grpId="0" animBg="1"/>
      <p:bldP spid="70" grpId="0"/>
      <p:bldP spid="71" grpId="0"/>
      <p:bldP spid="73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7458F7C-CE2E-B3E9-2A32-F689FC2FE28A}"/>
              </a:ext>
            </a:extLst>
          </p:cNvPr>
          <p:cNvSpPr txBox="1"/>
          <p:nvPr/>
        </p:nvSpPr>
        <p:spPr>
          <a:xfrm>
            <a:off x="1074420" y="411481"/>
            <a:ext cx="7920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4- Recherche des bornes de compression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A7144A6-F623-8E88-3545-124D77ACF478}"/>
              </a:ext>
            </a:extLst>
          </p:cNvPr>
          <p:cNvGraphicFramePr>
            <a:graphicFrameLocks noGrp="1"/>
          </p:cNvGraphicFramePr>
          <p:nvPr/>
        </p:nvGraphicFramePr>
        <p:xfrm>
          <a:off x="12916862" y="1160853"/>
          <a:ext cx="4660926" cy="278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3548617030"/>
                    </a:ext>
                  </a:extLst>
                </a:gridCol>
                <a:gridCol w="2040903">
                  <a:extLst>
                    <a:ext uri="{9D8B030D-6E8A-4147-A177-3AD203B41FA5}">
                      <a16:colId xmlns:a16="http://schemas.microsoft.com/office/drawing/2014/main" val="2133108184"/>
                    </a:ext>
                  </a:extLst>
                </a:gridCol>
                <a:gridCol w="2040903">
                  <a:extLst>
                    <a:ext uri="{9D8B030D-6E8A-4147-A177-3AD203B41FA5}">
                      <a16:colId xmlns:a16="http://schemas.microsoft.com/office/drawing/2014/main" val="1438246336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endParaRPr lang="fr-FR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B.I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B.S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760360726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fr-FR" sz="2700" dirty="0"/>
                        <a:t>B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[0,00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0,33 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164260677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fr-FR" sz="2700" dirty="0"/>
                        <a:t>O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[ 0,33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0,66 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242840023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fr-FR" sz="2700" dirty="0"/>
                        <a:t>D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[ 0,66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0,83 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325706835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r>
                        <a:rPr lang="fr-FR" sz="2700" dirty="0"/>
                        <a:t>Y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[ 0,83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1,00[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282161317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473AD44C-CDF0-DBC5-28A6-B1565591299B}"/>
              </a:ext>
            </a:extLst>
          </p:cNvPr>
          <p:cNvSpPr txBox="1"/>
          <p:nvPr/>
        </p:nvSpPr>
        <p:spPr>
          <a:xfrm>
            <a:off x="1740596" y="1043875"/>
            <a:ext cx="9796305" cy="160813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FR" sz="21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Borne supérieur =  </a:t>
            </a:r>
            <a:r>
              <a:rPr lang="fr-FR" sz="2100" b="1" kern="100" dirty="0">
                <a:solidFill>
                  <a:schemeClr val="bg1"/>
                </a:solidFill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BI</a:t>
            </a:r>
            <a:r>
              <a:rPr lang="fr-FR" sz="2100" b="1" kern="100" baseline="-25000" dirty="0">
                <a:solidFill>
                  <a:schemeClr val="bg1"/>
                </a:solidFill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n-1 </a:t>
            </a:r>
            <a:r>
              <a:rPr lang="fr-FR" sz="2100" b="1" kern="100" dirty="0">
                <a:solidFill>
                  <a:schemeClr val="bg1"/>
                </a:solidFill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+ (BS</a:t>
            </a:r>
            <a:r>
              <a:rPr lang="fr-FR" sz="2100" b="1" kern="100" baseline="-25000" dirty="0">
                <a:solidFill>
                  <a:schemeClr val="bg1"/>
                </a:solidFill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n-1 </a:t>
            </a:r>
            <a:r>
              <a:rPr lang="fr-FR" sz="2100" b="1" kern="100" dirty="0">
                <a:solidFill>
                  <a:schemeClr val="bg1"/>
                </a:solidFill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- BI</a:t>
            </a:r>
            <a:r>
              <a:rPr lang="fr-FR" sz="2100" b="1" kern="100" baseline="-25000" dirty="0">
                <a:solidFill>
                  <a:schemeClr val="bg1"/>
                </a:solidFill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n-1 </a:t>
            </a:r>
            <a:r>
              <a:rPr lang="fr-FR" sz="2100" b="1" kern="100" dirty="0">
                <a:solidFill>
                  <a:schemeClr val="bg1"/>
                </a:solidFill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)*(borne supérieure du caractère)</a:t>
            </a:r>
          </a:p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FR" sz="2100" b="1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Borne inferieur =  </a:t>
            </a:r>
            <a:r>
              <a:rPr lang="fr-FR" sz="2100" b="1" kern="100" dirty="0">
                <a:solidFill>
                  <a:schemeClr val="bg1"/>
                </a:solidFill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BI</a:t>
            </a:r>
            <a:r>
              <a:rPr lang="fr-FR" sz="2100" b="1" kern="100" baseline="-25000" dirty="0">
                <a:solidFill>
                  <a:schemeClr val="bg1"/>
                </a:solidFill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n-1 </a:t>
            </a:r>
            <a:r>
              <a:rPr lang="fr-FR" sz="2100" b="1" kern="100" dirty="0">
                <a:solidFill>
                  <a:schemeClr val="bg1"/>
                </a:solidFill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+ (BS</a:t>
            </a:r>
            <a:r>
              <a:rPr lang="fr-FR" sz="2100" b="1" kern="100" baseline="-25000" dirty="0">
                <a:solidFill>
                  <a:schemeClr val="bg1"/>
                </a:solidFill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n-1 </a:t>
            </a:r>
            <a:r>
              <a:rPr lang="fr-FR" sz="2100" b="1" kern="100" dirty="0">
                <a:solidFill>
                  <a:schemeClr val="bg1"/>
                </a:solidFill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- BI</a:t>
            </a:r>
            <a:r>
              <a:rPr lang="fr-FR" sz="2100" b="1" kern="100" baseline="-25000" dirty="0">
                <a:solidFill>
                  <a:schemeClr val="bg1"/>
                </a:solidFill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n-1 </a:t>
            </a:r>
            <a:r>
              <a:rPr lang="fr-FR" sz="2100" b="1" kern="100" dirty="0">
                <a:solidFill>
                  <a:schemeClr val="bg1"/>
                </a:solidFill>
                <a:latin typeface="Cascadia Code" panose="020B0609020000020004" pitchFamily="49" charset="0"/>
                <a:ea typeface="Calibri" panose="020F0502020204030204" pitchFamily="34" charset="0"/>
                <a:cs typeface="Cascadia Code" panose="020B0609020000020004" pitchFamily="49" charset="0"/>
              </a:rPr>
              <a:t>)*(borne inferieur du caractère)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87A2EC-3DA7-2EB8-3F72-BCFB87D2BA1A}"/>
              </a:ext>
            </a:extLst>
          </p:cNvPr>
          <p:cNvSpPr txBox="1"/>
          <p:nvPr/>
        </p:nvSpPr>
        <p:spPr>
          <a:xfrm>
            <a:off x="12695036" y="411481"/>
            <a:ext cx="44598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tx2">
                    <a:lumMod val="60000"/>
                    <a:lumOff val="4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Borne des caractères: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8897FE17-EB02-05F7-5343-45D21554ABCF}"/>
              </a:ext>
            </a:extLst>
          </p:cNvPr>
          <p:cNvGraphicFramePr>
            <a:graphicFrameLocks noGrp="1"/>
          </p:cNvGraphicFramePr>
          <p:nvPr/>
        </p:nvGraphicFramePr>
        <p:xfrm>
          <a:off x="1045934" y="3536037"/>
          <a:ext cx="6873257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87">
                  <a:extLst>
                    <a:ext uri="{9D8B030D-6E8A-4147-A177-3AD203B41FA5}">
                      <a16:colId xmlns:a16="http://schemas.microsoft.com/office/drawing/2014/main" val="98243581"/>
                    </a:ext>
                  </a:extLst>
                </a:gridCol>
                <a:gridCol w="2898135">
                  <a:extLst>
                    <a:ext uri="{9D8B030D-6E8A-4147-A177-3AD203B41FA5}">
                      <a16:colId xmlns:a16="http://schemas.microsoft.com/office/drawing/2014/main" val="375289988"/>
                    </a:ext>
                  </a:extLst>
                </a:gridCol>
                <a:gridCol w="2898135">
                  <a:extLst>
                    <a:ext uri="{9D8B030D-6E8A-4147-A177-3AD203B41FA5}">
                      <a16:colId xmlns:a16="http://schemas.microsoft.com/office/drawing/2014/main" val="276102415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endParaRPr lang="fr-FR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Borne inferieur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Borne supérieur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80016816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fr-FR" sz="2700" dirty="0"/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[ 0,0000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1,0000 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214754845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fr-FR" sz="2700" dirty="0"/>
                        <a:t>B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[ 0,0000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0,3300 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416186914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fr-FR" sz="2700" dirty="0"/>
                        <a:t>O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[ 0,1089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0,2178 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12707551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fr-FR" sz="2700" dirty="0"/>
                        <a:t>B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[ 0,1089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0,1448 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99930451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fr-FR" sz="2700" dirty="0"/>
                        <a:t>O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[ 0,1204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0,1326[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2393832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fr-FR" sz="2700" dirty="0"/>
                        <a:t>D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700" dirty="0"/>
                        <a:t>[ 0,1284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0,1305[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275705311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fr-FR" sz="2700" dirty="0"/>
                        <a:t>Y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[ 0,1301</a:t>
                      </a:r>
                    </a:p>
                  </a:txBody>
                  <a:tcPr marL="137160" marR="137160" marT="68580" marB="68580"/>
                </a:tc>
                <a:tc>
                  <a:txBody>
                    <a:bodyPr/>
                    <a:lstStyle/>
                    <a:p>
                      <a:r>
                        <a:rPr lang="fr-FR" sz="2700" dirty="0"/>
                        <a:t>0,1305[</a:t>
                      </a:r>
                    </a:p>
                  </a:txBody>
                  <a:tcPr marL="137160" marR="137160" marT="68580" marB="68580"/>
                </a:tc>
                <a:extLst>
                  <a:ext uri="{0D108BD9-81ED-4DB2-BD59-A6C34878D82A}">
                    <a16:rowId xmlns:a16="http://schemas.microsoft.com/office/drawing/2014/main" val="1371057446"/>
                  </a:ext>
                </a:extLst>
              </a:tr>
            </a:tbl>
          </a:graphicData>
        </a:graphic>
      </p:graphicFrame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EF91188-C78C-E959-ADB7-46CF8C3D3B31}"/>
              </a:ext>
            </a:extLst>
          </p:cNvPr>
          <p:cNvCxnSpPr>
            <a:cxnSpLocks/>
          </p:cNvCxnSpPr>
          <p:nvPr/>
        </p:nvCxnSpPr>
        <p:spPr>
          <a:xfrm flipH="1">
            <a:off x="7290023" y="7108865"/>
            <a:ext cx="2394225" cy="48006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92E06AA-ABC4-DEEC-8BA7-BF703F6EDE4E}"/>
              </a:ext>
            </a:extLst>
          </p:cNvPr>
          <p:cNvSpPr txBox="1"/>
          <p:nvPr/>
        </p:nvSpPr>
        <p:spPr>
          <a:xfrm>
            <a:off x="9800869" y="6794897"/>
            <a:ext cx="56813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Borne finale de compression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1D01E29-46AD-C914-B205-C8A5E5507CBC}"/>
              </a:ext>
            </a:extLst>
          </p:cNvPr>
          <p:cNvSpPr txBox="1"/>
          <p:nvPr/>
        </p:nvSpPr>
        <p:spPr>
          <a:xfrm>
            <a:off x="10368811" y="7434227"/>
            <a:ext cx="40527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[ 0.1301 , 0,1305 [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924C595-8D83-8B58-0E7B-B9E70602FD30}"/>
              </a:ext>
            </a:extLst>
          </p:cNvPr>
          <p:cNvSpPr txBox="1"/>
          <p:nvPr/>
        </p:nvSpPr>
        <p:spPr>
          <a:xfrm>
            <a:off x="3086101" y="8503324"/>
            <a:ext cx="311335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</a:rPr>
              <a:t>Exemple : B = 0,1302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862B28D-132D-EE6D-5BFF-FB2FF03EF6FD}"/>
              </a:ext>
            </a:extLst>
          </p:cNvPr>
          <p:cNvSpPr txBox="1"/>
          <p:nvPr/>
        </p:nvSpPr>
        <p:spPr>
          <a:xfrm>
            <a:off x="8609171" y="4288005"/>
            <a:ext cx="9549409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Exemple: borne inferieur pour le caractère ‘O’</a:t>
            </a:r>
          </a:p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BI(0) = 0,0000 + (0,3300 – 0,0000) x (0,33)</a:t>
            </a:r>
          </a:p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BI(O) = 0,1089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82FEB90-6D04-42E7-4F1D-F3D99EC35484}"/>
              </a:ext>
            </a:extLst>
          </p:cNvPr>
          <p:cNvSpPr txBox="1"/>
          <p:nvPr/>
        </p:nvSpPr>
        <p:spPr>
          <a:xfrm>
            <a:off x="1" y="2852141"/>
            <a:ext cx="121959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7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Recherche successive de borne jusqu’à obtenir une finalité:</a:t>
            </a:r>
          </a:p>
        </p:txBody>
      </p:sp>
    </p:spTree>
    <p:extLst>
      <p:ext uri="{BB962C8B-B14F-4D97-AF65-F5344CB8AC3E}">
        <p14:creationId xmlns:p14="http://schemas.microsoft.com/office/powerpoint/2010/main" val="160167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/>
      <p:bldP spid="15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578</Words>
  <Application>Microsoft Office PowerPoint</Application>
  <PresentationFormat>Personnalisé</PresentationFormat>
  <Paragraphs>173</Paragraphs>
  <Slides>13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5" baseType="lpstr">
      <vt:lpstr>Akshar Bold</vt:lpstr>
      <vt:lpstr>Wingdings</vt:lpstr>
      <vt:lpstr>TT Fors Bold</vt:lpstr>
      <vt:lpstr>Bebas Neue Bold</vt:lpstr>
      <vt:lpstr>TT Smalls Bold</vt:lpstr>
      <vt:lpstr>Pragmatica Extended</vt:lpstr>
      <vt:lpstr>Utah</vt:lpstr>
      <vt:lpstr>Arial</vt:lpstr>
      <vt:lpstr>Cascadia Code</vt:lpstr>
      <vt:lpstr>Calibri</vt:lpstr>
      <vt:lpstr>TT Fors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Compression arithmétique</vt:lpstr>
      <vt:lpstr>Présentation PowerPoint</vt:lpstr>
      <vt:lpstr>Présentation PowerPoint</vt:lpstr>
      <vt:lpstr>Présentation PowerPoint</vt:lpstr>
      <vt:lpstr>IMPLEMENTATION</vt:lpstr>
      <vt:lpstr>Présentation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Blue and White Modern Computer Presentation</dc:title>
  <cp:lastModifiedBy>Mirija Ramanandafy</cp:lastModifiedBy>
  <cp:revision>9</cp:revision>
  <dcterms:created xsi:type="dcterms:W3CDTF">2006-08-16T00:00:00Z</dcterms:created>
  <dcterms:modified xsi:type="dcterms:W3CDTF">2024-12-11T17:12:21Z</dcterms:modified>
  <dc:identifier>DAGYy5Q_YIo</dc:identifier>
</cp:coreProperties>
</file>