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8E4-CD9D-429B-8FB6-9AE71CFB78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6DFBE-9ED4-4A82-A38B-961DE2EA8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FC80C9-C6C5-462F-AEFB-713E5B8718A8}"/>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5" name="Footer Placeholder 4">
            <a:extLst>
              <a:ext uri="{FF2B5EF4-FFF2-40B4-BE49-F238E27FC236}">
                <a16:creationId xmlns:a16="http://schemas.microsoft.com/office/drawing/2014/main" id="{E2262620-68BA-4652-920A-480934084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9D396-273D-41E8-805A-550498721D86}"/>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194323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4123-CAB2-4E01-A321-E3F4B41E9B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09B3FF-01AD-4411-B2E7-172D13AE6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9C5E5-AE11-4CB4-A959-104C4F44FA53}"/>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5" name="Footer Placeholder 4">
            <a:extLst>
              <a:ext uri="{FF2B5EF4-FFF2-40B4-BE49-F238E27FC236}">
                <a16:creationId xmlns:a16="http://schemas.microsoft.com/office/drawing/2014/main" id="{54AD9CE6-A100-48A3-857E-7B2547327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FB25A-4717-4EF9-9B4B-24621E271086}"/>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47867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EBE85-561A-44D4-9AB3-233CAA1BF3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5B2B9-81CE-4BC1-9851-1EBF35E8C0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B4FE3-04F5-4A4D-8696-EA846ABE46C8}"/>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5" name="Footer Placeholder 4">
            <a:extLst>
              <a:ext uri="{FF2B5EF4-FFF2-40B4-BE49-F238E27FC236}">
                <a16:creationId xmlns:a16="http://schemas.microsoft.com/office/drawing/2014/main" id="{43A9F2E1-0897-431D-A3B3-B0F3BC3F2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C23FA-A889-425D-A59B-CA28770E5D14}"/>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349752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1BA3-3C99-48D0-B933-CA477BD31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74AEF9-28A7-454A-B282-819875ECD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6B10E-24DA-420A-8ADA-818F3FEFE188}"/>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5" name="Footer Placeholder 4">
            <a:extLst>
              <a:ext uri="{FF2B5EF4-FFF2-40B4-BE49-F238E27FC236}">
                <a16:creationId xmlns:a16="http://schemas.microsoft.com/office/drawing/2014/main" id="{548A6B5C-3895-4E73-A776-80544261D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98DE1-E732-4F9B-8CE8-71D295AEA350}"/>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156205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5F07-517D-4D39-BECE-8E127C95C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BEFD3-287C-4D3F-958E-717D8ABC7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EA7A6-0C43-4D38-9720-72836C9C4FB3}"/>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5" name="Footer Placeholder 4">
            <a:extLst>
              <a:ext uri="{FF2B5EF4-FFF2-40B4-BE49-F238E27FC236}">
                <a16:creationId xmlns:a16="http://schemas.microsoft.com/office/drawing/2014/main" id="{E9001AC6-6E50-4001-85AE-F783090B0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94E40-65B4-4167-87AA-2E00DD8E8673}"/>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8613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A086-58A1-4097-BAFD-309FEF367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FFAA6-B627-4735-994F-345E2A40C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08D3CB-DDFB-468F-84F6-AA9AE6B447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BE4B58-670F-4220-A943-D5ED444361B7}"/>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6" name="Footer Placeholder 5">
            <a:extLst>
              <a:ext uri="{FF2B5EF4-FFF2-40B4-BE49-F238E27FC236}">
                <a16:creationId xmlns:a16="http://schemas.microsoft.com/office/drawing/2014/main" id="{CA6EAE5B-85B8-49B1-B82C-212F07BAD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2992C-E189-4206-A261-D16D44331A3A}"/>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20800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8A9F-5B1E-44F5-95E9-1A57988D5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D00C9-902A-4CAC-A12F-B23F016E64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545D0-9C68-4C3D-9936-2C53D11A24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F03736-9E57-44E3-A26E-439CD4567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7CD9D-945E-4064-9DDA-2E76514B17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2A6F89-BE8D-4C71-9EBF-93E5A0554AAA}"/>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8" name="Footer Placeholder 7">
            <a:extLst>
              <a:ext uri="{FF2B5EF4-FFF2-40B4-BE49-F238E27FC236}">
                <a16:creationId xmlns:a16="http://schemas.microsoft.com/office/drawing/2014/main" id="{06658C40-1EDE-4597-B56A-6E2E4CDBB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9AE7D7-4680-4F91-9478-9A4965D7F3B5}"/>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186369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7E51-90A3-4579-A3F5-BAF102E8F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6BB6D7-E9DE-4E25-901F-EDE36581AAC1}"/>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4" name="Footer Placeholder 3">
            <a:extLst>
              <a:ext uri="{FF2B5EF4-FFF2-40B4-BE49-F238E27FC236}">
                <a16:creationId xmlns:a16="http://schemas.microsoft.com/office/drawing/2014/main" id="{ADC115A5-9280-44ED-9373-171328574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96245F-D951-4CD6-96B6-BCB8A3F3B61B}"/>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101906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9CDBB-B949-4551-A9B4-6A5D36933E5E}"/>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3" name="Footer Placeholder 2">
            <a:extLst>
              <a:ext uri="{FF2B5EF4-FFF2-40B4-BE49-F238E27FC236}">
                <a16:creationId xmlns:a16="http://schemas.microsoft.com/office/drawing/2014/main" id="{7A3D53DF-320E-4959-95F7-B68E89E2A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26BBB5-F3E9-4807-B34A-BC2071794D61}"/>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337089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EFF8-CFC1-42C9-AE13-946642434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047A61-CC2A-4FA4-B449-A7DFB8840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52C36-26F2-4438-9461-51C13CB26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67F3C-BB5D-4334-B0C8-B73084ECB18F}"/>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6" name="Footer Placeholder 5">
            <a:extLst>
              <a:ext uri="{FF2B5EF4-FFF2-40B4-BE49-F238E27FC236}">
                <a16:creationId xmlns:a16="http://schemas.microsoft.com/office/drawing/2014/main" id="{865CD2AA-A5BE-41B6-86E3-3EC8E4374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6B6A6-585A-4E8E-9ABD-FC20B0A8DE8A}"/>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253215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79CE-EB82-4B4C-A48D-0DC00D4D4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65E52C-8261-4087-B957-0875DD6B2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7B2BB4-0D5F-42CA-83A1-E876C61BD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1D840-92A9-48C9-98CF-4983F24A7962}"/>
              </a:ext>
            </a:extLst>
          </p:cNvPr>
          <p:cNvSpPr>
            <a:spLocks noGrp="1"/>
          </p:cNvSpPr>
          <p:nvPr>
            <p:ph type="dt" sz="half" idx="10"/>
          </p:nvPr>
        </p:nvSpPr>
        <p:spPr/>
        <p:txBody>
          <a:bodyPr/>
          <a:lstStyle/>
          <a:p>
            <a:fld id="{AE164B9B-A97C-422D-AAF8-3F771F90E743}" type="datetimeFigureOut">
              <a:rPr lang="en-US" smtClean="0"/>
              <a:t>1/7/2022</a:t>
            </a:fld>
            <a:endParaRPr lang="en-US"/>
          </a:p>
        </p:txBody>
      </p:sp>
      <p:sp>
        <p:nvSpPr>
          <p:cNvPr id="6" name="Footer Placeholder 5">
            <a:extLst>
              <a:ext uri="{FF2B5EF4-FFF2-40B4-BE49-F238E27FC236}">
                <a16:creationId xmlns:a16="http://schemas.microsoft.com/office/drawing/2014/main" id="{534B9AE6-083A-437C-9B05-85A640D00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19B6F-959C-4831-AE74-CCBDC88C7702}"/>
              </a:ext>
            </a:extLst>
          </p:cNvPr>
          <p:cNvSpPr>
            <a:spLocks noGrp="1"/>
          </p:cNvSpPr>
          <p:nvPr>
            <p:ph type="sldNum" sz="quarter" idx="12"/>
          </p:nvPr>
        </p:nvSpPr>
        <p:spPr/>
        <p:txBody>
          <a:bodyPr/>
          <a:lstStyle/>
          <a:p>
            <a:fld id="{94192D31-1FC9-4943-9DB1-88D993F7817B}" type="slidenum">
              <a:rPr lang="en-US" smtClean="0"/>
              <a:t>‹#›</a:t>
            </a:fld>
            <a:endParaRPr lang="en-US"/>
          </a:p>
        </p:txBody>
      </p:sp>
    </p:spTree>
    <p:extLst>
      <p:ext uri="{BB962C8B-B14F-4D97-AF65-F5344CB8AC3E}">
        <p14:creationId xmlns:p14="http://schemas.microsoft.com/office/powerpoint/2010/main" val="185619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AC810-D477-4D85-B034-CEC1F6282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0314F9-786A-426D-9C9C-4554A4014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D5774-86BC-4158-9064-7486A57B0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64B9B-A97C-422D-AAF8-3F771F90E743}" type="datetimeFigureOut">
              <a:rPr lang="en-US" smtClean="0"/>
              <a:t>1/7/2022</a:t>
            </a:fld>
            <a:endParaRPr lang="en-US"/>
          </a:p>
        </p:txBody>
      </p:sp>
      <p:sp>
        <p:nvSpPr>
          <p:cNvPr id="5" name="Footer Placeholder 4">
            <a:extLst>
              <a:ext uri="{FF2B5EF4-FFF2-40B4-BE49-F238E27FC236}">
                <a16:creationId xmlns:a16="http://schemas.microsoft.com/office/drawing/2014/main" id="{EE9BBF74-550D-4650-BE65-DAB4092A8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1B3199-1765-4DDC-8F4E-4FFD6B08A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92D31-1FC9-4943-9DB1-88D993F7817B}" type="slidenum">
              <a:rPr lang="en-US" smtClean="0"/>
              <a:t>‹#›</a:t>
            </a:fld>
            <a:endParaRPr lang="en-US"/>
          </a:p>
        </p:txBody>
      </p:sp>
    </p:spTree>
    <p:extLst>
      <p:ext uri="{BB962C8B-B14F-4D97-AF65-F5344CB8AC3E}">
        <p14:creationId xmlns:p14="http://schemas.microsoft.com/office/powerpoint/2010/main" val="398470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libaba.com/product-detail/High-Temperature-Flexible-Ployimide-PI-Film_60627303766.html" TargetMode="External"/><Relationship Id="rId2" Type="http://schemas.openxmlformats.org/officeDocument/2006/relationships/hyperlink" Target="https://www.alibaba.com/product-detail/Thermostatic-electric-carbon-fiber-heating-element_62302051301.html?spm=a2700.wholesale.0.0.c5e0bc1cLrvEdd"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hyperlink" Target="https://www.digikey.com/en/products/detail/te-connectivity-measurement-specialties/R-8203/527736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indiamart.com/proddetail/lithium-ion-batteries-3-7v-2500mah-10433305048.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25DE-A4A1-4A14-AA75-085E45E1250E}"/>
              </a:ext>
            </a:extLst>
          </p:cNvPr>
          <p:cNvSpPr>
            <a:spLocks noGrp="1"/>
          </p:cNvSpPr>
          <p:nvPr>
            <p:ph type="ctrTitle"/>
          </p:nvPr>
        </p:nvSpPr>
        <p:spPr/>
        <p:txBody>
          <a:bodyPr/>
          <a:lstStyle/>
          <a:p>
            <a:r>
              <a:rPr lang="en-US" b="1" dirty="0"/>
              <a:t>CALVE HEATER</a:t>
            </a:r>
          </a:p>
        </p:txBody>
      </p:sp>
      <p:sp>
        <p:nvSpPr>
          <p:cNvPr id="3" name="Subtitle 2">
            <a:extLst>
              <a:ext uri="{FF2B5EF4-FFF2-40B4-BE49-F238E27FC236}">
                <a16:creationId xmlns:a16="http://schemas.microsoft.com/office/drawing/2014/main" id="{A88681A7-F94D-47EA-80DD-1FA5917F0139}"/>
              </a:ext>
            </a:extLst>
          </p:cNvPr>
          <p:cNvSpPr>
            <a:spLocks noGrp="1"/>
          </p:cNvSpPr>
          <p:nvPr>
            <p:ph type="subTitle" idx="1"/>
          </p:nvPr>
        </p:nvSpPr>
        <p:spPr/>
        <p:txBody>
          <a:bodyPr/>
          <a:lstStyle/>
          <a:p>
            <a:r>
              <a:rPr lang="en-US" dirty="0"/>
              <a:t>DETAILED ESCRIPTION </a:t>
            </a:r>
          </a:p>
        </p:txBody>
      </p:sp>
    </p:spTree>
    <p:extLst>
      <p:ext uri="{BB962C8B-B14F-4D97-AF65-F5344CB8AC3E}">
        <p14:creationId xmlns:p14="http://schemas.microsoft.com/office/powerpoint/2010/main" val="184231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580-6C50-4E0A-9000-6C1E8AE5DFB1}"/>
              </a:ext>
            </a:extLst>
          </p:cNvPr>
          <p:cNvSpPr>
            <a:spLocks noGrp="1"/>
          </p:cNvSpPr>
          <p:nvPr>
            <p:ph type="title"/>
          </p:nvPr>
        </p:nvSpPr>
        <p:spPr>
          <a:xfrm>
            <a:off x="838200" y="365126"/>
            <a:ext cx="10515600" cy="1117446"/>
          </a:xfrm>
        </p:spPr>
        <p:txBody>
          <a:bodyPr/>
          <a:lstStyle/>
          <a:p>
            <a:r>
              <a:rPr lang="en-US" dirty="0"/>
              <a:t>HEATER SELECTION</a:t>
            </a:r>
          </a:p>
        </p:txBody>
      </p:sp>
      <p:sp>
        <p:nvSpPr>
          <p:cNvPr id="3" name="Content Placeholder 2">
            <a:extLst>
              <a:ext uri="{FF2B5EF4-FFF2-40B4-BE49-F238E27FC236}">
                <a16:creationId xmlns:a16="http://schemas.microsoft.com/office/drawing/2014/main" id="{013F8808-DFDC-4F4E-91F7-378C90CB08DB}"/>
              </a:ext>
            </a:extLst>
          </p:cNvPr>
          <p:cNvSpPr>
            <a:spLocks noGrp="1"/>
          </p:cNvSpPr>
          <p:nvPr>
            <p:ph idx="1"/>
          </p:nvPr>
        </p:nvSpPr>
        <p:spPr>
          <a:xfrm>
            <a:off x="838200" y="1553592"/>
            <a:ext cx="10515600" cy="4623371"/>
          </a:xfrm>
        </p:spPr>
        <p:txBody>
          <a:bodyPr/>
          <a:lstStyle/>
          <a:p>
            <a:r>
              <a:rPr lang="en-US" dirty="0"/>
              <a:t>COTTON TYPE HEATER LINK : </a:t>
            </a:r>
            <a:r>
              <a:rPr lang="en-US" dirty="0">
                <a:hlinkClick r:id="rId2"/>
              </a:rPr>
              <a:t>https://www.alibaba.com/product-detail/Thermostatic-electric-carbon-fiber-heating-element_62302051301.html?spm=a2700.wholesale.0.0.c5e0bc1cLrvEdd</a:t>
            </a:r>
            <a:endParaRPr lang="en-US" dirty="0"/>
          </a:p>
          <a:p>
            <a:r>
              <a:rPr lang="en-US" dirty="0"/>
              <a:t>Flexible heater selection 2: </a:t>
            </a:r>
            <a:r>
              <a:rPr lang="en-US" dirty="0">
                <a:hlinkClick r:id="rId3"/>
              </a:rPr>
              <a:t>https://www.alibaba.com/product-detail/High-Temperature-Flexible-Ployimide-PI-Film_60627303766.html</a:t>
            </a:r>
            <a:endParaRPr lang="en-US" dirty="0"/>
          </a:p>
          <a:p>
            <a:endParaRPr lang="en-US" dirty="0"/>
          </a:p>
        </p:txBody>
      </p:sp>
      <p:pic>
        <p:nvPicPr>
          <p:cNvPr id="5" name="Picture 4">
            <a:extLst>
              <a:ext uri="{FF2B5EF4-FFF2-40B4-BE49-F238E27FC236}">
                <a16:creationId xmlns:a16="http://schemas.microsoft.com/office/drawing/2014/main" id="{BFEB0BD0-0BE1-497F-9D0F-628E05DCE8E1}"/>
              </a:ext>
            </a:extLst>
          </p:cNvPr>
          <p:cNvPicPr>
            <a:picLocks noChangeAspect="1"/>
          </p:cNvPicPr>
          <p:nvPr/>
        </p:nvPicPr>
        <p:blipFill>
          <a:blip r:embed="rId4"/>
          <a:stretch>
            <a:fillRect/>
          </a:stretch>
        </p:blipFill>
        <p:spPr>
          <a:xfrm>
            <a:off x="7119891" y="4456589"/>
            <a:ext cx="3813561" cy="2199351"/>
          </a:xfrm>
          <a:prstGeom prst="rect">
            <a:avLst/>
          </a:prstGeom>
        </p:spPr>
      </p:pic>
      <p:pic>
        <p:nvPicPr>
          <p:cNvPr id="7" name="Picture 6">
            <a:extLst>
              <a:ext uri="{FF2B5EF4-FFF2-40B4-BE49-F238E27FC236}">
                <a16:creationId xmlns:a16="http://schemas.microsoft.com/office/drawing/2014/main" id="{7ABC9DD0-6632-4CC4-B6C3-E15B28546808}"/>
              </a:ext>
            </a:extLst>
          </p:cNvPr>
          <p:cNvPicPr>
            <a:picLocks noChangeAspect="1"/>
          </p:cNvPicPr>
          <p:nvPr/>
        </p:nvPicPr>
        <p:blipFill>
          <a:blip r:embed="rId5"/>
          <a:stretch>
            <a:fillRect/>
          </a:stretch>
        </p:blipFill>
        <p:spPr>
          <a:xfrm>
            <a:off x="838200" y="4479939"/>
            <a:ext cx="4861264" cy="2152650"/>
          </a:xfrm>
          <a:prstGeom prst="rect">
            <a:avLst/>
          </a:prstGeom>
        </p:spPr>
      </p:pic>
    </p:spTree>
    <p:extLst>
      <p:ext uri="{BB962C8B-B14F-4D97-AF65-F5344CB8AC3E}">
        <p14:creationId xmlns:p14="http://schemas.microsoft.com/office/powerpoint/2010/main" val="317009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6E-432A-4649-8B36-41B4C097A6F6}"/>
              </a:ext>
            </a:extLst>
          </p:cNvPr>
          <p:cNvSpPr>
            <a:spLocks noGrp="1"/>
          </p:cNvSpPr>
          <p:nvPr>
            <p:ph type="title"/>
          </p:nvPr>
        </p:nvSpPr>
        <p:spPr/>
        <p:txBody>
          <a:bodyPr/>
          <a:lstStyle/>
          <a:p>
            <a:r>
              <a:rPr lang="en-US" dirty="0"/>
              <a:t>TEMPERATURE SENSOR</a:t>
            </a:r>
          </a:p>
        </p:txBody>
      </p:sp>
      <p:sp>
        <p:nvSpPr>
          <p:cNvPr id="3" name="Content Placeholder 2">
            <a:extLst>
              <a:ext uri="{FF2B5EF4-FFF2-40B4-BE49-F238E27FC236}">
                <a16:creationId xmlns:a16="http://schemas.microsoft.com/office/drawing/2014/main" id="{305AE9E2-BBCD-4113-BCEB-FF0A70DC1A29}"/>
              </a:ext>
            </a:extLst>
          </p:cNvPr>
          <p:cNvSpPr>
            <a:spLocks noGrp="1"/>
          </p:cNvSpPr>
          <p:nvPr>
            <p:ph idx="1"/>
          </p:nvPr>
        </p:nvSpPr>
        <p:spPr>
          <a:xfrm>
            <a:off x="838200" y="1825624"/>
            <a:ext cx="10515600" cy="4788239"/>
          </a:xfrm>
        </p:spPr>
        <p:txBody>
          <a:bodyPr/>
          <a:lstStyle/>
          <a:p>
            <a:r>
              <a:rPr lang="en-US" dirty="0">
                <a:hlinkClick r:id="rId2"/>
              </a:rPr>
              <a:t>https://www.digikey.com/en/products/detail/te-connectivity-measurement-specialties/R-8203/5277360</a:t>
            </a:r>
            <a:endParaRPr lang="en-US" dirty="0"/>
          </a:p>
          <a:p>
            <a:r>
              <a:rPr lang="en-US" dirty="0"/>
              <a:t>Flexible and bendable surface which is easy to integrate/place in a fabric</a:t>
            </a:r>
          </a:p>
          <a:p>
            <a:endParaRPr lang="en-US" dirty="0"/>
          </a:p>
        </p:txBody>
      </p:sp>
      <p:pic>
        <p:nvPicPr>
          <p:cNvPr id="5" name="Picture 4">
            <a:extLst>
              <a:ext uri="{FF2B5EF4-FFF2-40B4-BE49-F238E27FC236}">
                <a16:creationId xmlns:a16="http://schemas.microsoft.com/office/drawing/2014/main" id="{FD29E81E-0368-492B-A0F9-E4AF094B9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75" y="3792659"/>
            <a:ext cx="8024674" cy="2821204"/>
          </a:xfrm>
          <a:prstGeom prst="rect">
            <a:avLst/>
          </a:prstGeom>
        </p:spPr>
      </p:pic>
    </p:spTree>
    <p:extLst>
      <p:ext uri="{BB962C8B-B14F-4D97-AF65-F5344CB8AC3E}">
        <p14:creationId xmlns:p14="http://schemas.microsoft.com/office/powerpoint/2010/main" val="413507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04FE-43B1-4F50-B4A0-BBF0F72AF27C}"/>
              </a:ext>
            </a:extLst>
          </p:cNvPr>
          <p:cNvSpPr>
            <a:spLocks noGrp="1"/>
          </p:cNvSpPr>
          <p:nvPr>
            <p:ph type="title"/>
          </p:nvPr>
        </p:nvSpPr>
        <p:spPr/>
        <p:txBody>
          <a:bodyPr/>
          <a:lstStyle/>
          <a:p>
            <a:r>
              <a:rPr lang="en-US" dirty="0"/>
              <a:t>SAFETY</a:t>
            </a:r>
          </a:p>
        </p:txBody>
      </p:sp>
      <p:sp>
        <p:nvSpPr>
          <p:cNvPr id="3" name="Content Placeholder 2">
            <a:extLst>
              <a:ext uri="{FF2B5EF4-FFF2-40B4-BE49-F238E27FC236}">
                <a16:creationId xmlns:a16="http://schemas.microsoft.com/office/drawing/2014/main" id="{E84BB521-29BF-4C18-9DE0-E02C654CA78D}"/>
              </a:ext>
            </a:extLst>
          </p:cNvPr>
          <p:cNvSpPr>
            <a:spLocks noGrp="1"/>
          </p:cNvSpPr>
          <p:nvPr>
            <p:ph idx="1"/>
          </p:nvPr>
        </p:nvSpPr>
        <p:spPr/>
        <p:txBody>
          <a:bodyPr/>
          <a:lstStyle/>
          <a:p>
            <a:r>
              <a:rPr lang="en-US" dirty="0"/>
              <a:t>The product features a removeable PCB device which can there fore be kept odd any harmful conditions e.g. during washing.</a:t>
            </a:r>
          </a:p>
          <a:p>
            <a:r>
              <a:rPr lang="en-US" dirty="0"/>
              <a:t>The heater elements by nature of there design are well insulated and suited to be used in fabrics and thus have good insulation resistant to corrosion and able to be bent and folded according to best practice in any electrically heated fabrics. </a:t>
            </a:r>
          </a:p>
          <a:p>
            <a:r>
              <a:rPr lang="en-US" dirty="0"/>
              <a:t>The RTD sensor  is well insulated as well and carries micro amperes of current which cannot lead to any form of sensation or shock to the user incase of any  leakages. Making this product perfectly safe for use.</a:t>
            </a:r>
          </a:p>
        </p:txBody>
      </p:sp>
    </p:spTree>
    <p:extLst>
      <p:ext uri="{BB962C8B-B14F-4D97-AF65-F5344CB8AC3E}">
        <p14:creationId xmlns:p14="http://schemas.microsoft.com/office/powerpoint/2010/main" val="162179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F81F-EC5B-43D9-976D-3E2005E3291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02B7CD9-7256-4C23-B7B8-71A98A134998}"/>
              </a:ext>
            </a:extLst>
          </p:cNvPr>
          <p:cNvSpPr>
            <a:spLocks noGrp="1"/>
          </p:cNvSpPr>
          <p:nvPr>
            <p:ph idx="1"/>
          </p:nvPr>
        </p:nvSpPr>
        <p:spPr/>
        <p:txBody>
          <a:bodyPr>
            <a:normAutofit fontScale="92500" lnSpcReduction="10000"/>
          </a:bodyPr>
          <a:lstStyle/>
          <a:p>
            <a:r>
              <a:rPr lang="en-US" dirty="0"/>
              <a:t>The product design utilizes existing components and materials that a re cheaply available making it affordable.</a:t>
            </a:r>
          </a:p>
          <a:p>
            <a:r>
              <a:rPr lang="en-US" dirty="0"/>
              <a:t>The PCB design is of a small form factor and flexible thus making it very adaptable and to any changing conditions and uses. </a:t>
            </a:r>
          </a:p>
          <a:p>
            <a:r>
              <a:rPr lang="en-US" dirty="0"/>
              <a:t>The battery life in this design is optimized via design of efficient software, hardware components and  the heating process.</a:t>
            </a:r>
          </a:p>
          <a:p>
            <a:r>
              <a:rPr lang="en-US" dirty="0"/>
              <a:t>Safety is integrated in the process from firmware design to prevent over temperature conditions and proper selection of heating and sensor elements.</a:t>
            </a:r>
          </a:p>
          <a:p>
            <a:r>
              <a:rPr lang="en-US" dirty="0"/>
              <a:t>Rechargeable battery and proper indication has been achieved in </a:t>
            </a:r>
            <a:r>
              <a:rPr lang="en-US"/>
              <a:t>the design as well.</a:t>
            </a:r>
            <a:endParaRPr lang="en-US" dirty="0"/>
          </a:p>
        </p:txBody>
      </p:sp>
    </p:spTree>
    <p:extLst>
      <p:ext uri="{BB962C8B-B14F-4D97-AF65-F5344CB8AC3E}">
        <p14:creationId xmlns:p14="http://schemas.microsoft.com/office/powerpoint/2010/main" val="211505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AE72-EF73-4CBB-846D-DAE938DE2A4F}"/>
              </a:ext>
            </a:extLst>
          </p:cNvPr>
          <p:cNvSpPr>
            <a:spLocks noGrp="1"/>
          </p:cNvSpPr>
          <p:nvPr>
            <p:ph type="title"/>
          </p:nvPr>
        </p:nvSpPr>
        <p:spPr>
          <a:xfrm>
            <a:off x="838200" y="365126"/>
            <a:ext cx="10515600" cy="443448"/>
          </a:xfrm>
        </p:spPr>
        <p:txBody>
          <a:bodyPr>
            <a:normAutofit fontScale="90000"/>
          </a:bodyPr>
          <a:lstStyle/>
          <a:p>
            <a:r>
              <a:rPr lang="en-US" dirty="0"/>
              <a:t>PCB</a:t>
            </a:r>
          </a:p>
        </p:txBody>
      </p:sp>
      <p:pic>
        <p:nvPicPr>
          <p:cNvPr id="5" name="Content Placeholder 4">
            <a:extLst>
              <a:ext uri="{FF2B5EF4-FFF2-40B4-BE49-F238E27FC236}">
                <a16:creationId xmlns:a16="http://schemas.microsoft.com/office/drawing/2014/main" id="{D306AB05-928E-4BDC-9282-5ABB27320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808573"/>
            <a:ext cx="10626570" cy="5902945"/>
          </a:xfrm>
        </p:spPr>
      </p:pic>
    </p:spTree>
    <p:extLst>
      <p:ext uri="{BB962C8B-B14F-4D97-AF65-F5344CB8AC3E}">
        <p14:creationId xmlns:p14="http://schemas.microsoft.com/office/powerpoint/2010/main" val="34002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3C19-0032-456D-A1D7-5F7866A5D964}"/>
              </a:ext>
            </a:extLst>
          </p:cNvPr>
          <p:cNvSpPr>
            <a:spLocks noGrp="1"/>
          </p:cNvSpPr>
          <p:nvPr>
            <p:ph type="title"/>
          </p:nvPr>
        </p:nvSpPr>
        <p:spPr>
          <a:xfrm>
            <a:off x="838200" y="365126"/>
            <a:ext cx="10515600" cy="638052"/>
          </a:xfrm>
        </p:spPr>
        <p:txBody>
          <a:bodyPr>
            <a:normAutofit fontScale="90000"/>
          </a:bodyPr>
          <a:lstStyle/>
          <a:p>
            <a:r>
              <a:rPr lang="en-US" dirty="0"/>
              <a:t>PCB</a:t>
            </a:r>
          </a:p>
        </p:txBody>
      </p:sp>
      <p:sp>
        <p:nvSpPr>
          <p:cNvPr id="3" name="Content Placeholder 2">
            <a:extLst>
              <a:ext uri="{FF2B5EF4-FFF2-40B4-BE49-F238E27FC236}">
                <a16:creationId xmlns:a16="http://schemas.microsoft.com/office/drawing/2014/main" id="{EA7DC495-253B-4E2D-92C2-AC9789656FF8}"/>
              </a:ext>
            </a:extLst>
          </p:cNvPr>
          <p:cNvSpPr>
            <a:spLocks noGrp="1"/>
          </p:cNvSpPr>
          <p:nvPr>
            <p:ph idx="1"/>
          </p:nvPr>
        </p:nvSpPr>
        <p:spPr/>
        <p:txBody>
          <a:bodyPr/>
          <a:lstStyle/>
          <a:p>
            <a:r>
              <a:rPr lang="en-US" dirty="0"/>
              <a:t>The USB port acts as the charging input. When charging the charging LEDs, green and Red are on. When done with charging, Only the red LED is on. (note the location of the charging LEDs.</a:t>
            </a:r>
          </a:p>
          <a:p>
            <a:r>
              <a:rPr lang="en-US" dirty="0"/>
              <a:t>The Power button is used to turn on and off the device. Press once to turn on and long Press for 1 sec to turn off.</a:t>
            </a:r>
          </a:p>
          <a:p>
            <a:r>
              <a:rPr lang="en-US" dirty="0"/>
              <a:t>Temperature selector button is used to set the temperature level for which the heater is to operate. </a:t>
            </a:r>
            <a:r>
              <a:rPr lang="en-US" dirty="0" err="1"/>
              <a:t>Defult</a:t>
            </a:r>
            <a:r>
              <a:rPr lang="en-US" dirty="0"/>
              <a:t> is 40 deg. Press once to increase the level to 44deg then again to 48 deg. Once at maximum pressing the button returns t=the temperature setting to the default 40deg.</a:t>
            </a:r>
          </a:p>
          <a:p>
            <a:endParaRPr lang="en-US" dirty="0"/>
          </a:p>
        </p:txBody>
      </p:sp>
    </p:spTree>
    <p:extLst>
      <p:ext uri="{BB962C8B-B14F-4D97-AF65-F5344CB8AC3E}">
        <p14:creationId xmlns:p14="http://schemas.microsoft.com/office/powerpoint/2010/main" val="371495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4BDD-B249-463F-9B9C-2A392468DD02}"/>
              </a:ext>
            </a:extLst>
          </p:cNvPr>
          <p:cNvSpPr>
            <a:spLocks noGrp="1"/>
          </p:cNvSpPr>
          <p:nvPr>
            <p:ph type="title"/>
          </p:nvPr>
        </p:nvSpPr>
        <p:spPr>
          <a:xfrm>
            <a:off x="838200" y="365125"/>
            <a:ext cx="10515600" cy="877749"/>
          </a:xfrm>
        </p:spPr>
        <p:txBody>
          <a:bodyPr/>
          <a:lstStyle/>
          <a:p>
            <a:r>
              <a:rPr lang="en-US" dirty="0"/>
              <a:t>PCB</a:t>
            </a:r>
          </a:p>
        </p:txBody>
      </p:sp>
      <p:sp>
        <p:nvSpPr>
          <p:cNvPr id="3" name="Content Placeholder 2">
            <a:extLst>
              <a:ext uri="{FF2B5EF4-FFF2-40B4-BE49-F238E27FC236}">
                <a16:creationId xmlns:a16="http://schemas.microsoft.com/office/drawing/2014/main" id="{70CAF395-9342-4373-9573-389A8F61F36B}"/>
              </a:ext>
            </a:extLst>
          </p:cNvPr>
          <p:cNvSpPr>
            <a:spLocks noGrp="1"/>
          </p:cNvSpPr>
          <p:nvPr>
            <p:ph idx="1"/>
          </p:nvPr>
        </p:nvSpPr>
        <p:spPr>
          <a:xfrm>
            <a:off x="838200" y="1242874"/>
            <a:ext cx="10515600" cy="4934089"/>
          </a:xfrm>
        </p:spPr>
        <p:txBody>
          <a:bodyPr>
            <a:normAutofit lnSpcReduction="10000"/>
          </a:bodyPr>
          <a:lstStyle/>
          <a:p>
            <a:r>
              <a:rPr lang="en-US" dirty="0"/>
              <a:t>The connector labeled J2 is used to connect the heater coil/element located off the board(in the fabric). As well as the temperature sensor. This allows the heater and sensor to be plugged in and removeable at will and depending on use.</a:t>
            </a:r>
          </a:p>
          <a:p>
            <a:r>
              <a:rPr lang="en-US" dirty="0"/>
              <a:t>ICSP programmer are used to load the software to the board MCU as per the instruction in the </a:t>
            </a:r>
            <a:r>
              <a:rPr lang="en-US" dirty="0" err="1"/>
              <a:t>github</a:t>
            </a:r>
            <a:r>
              <a:rPr lang="en-US" dirty="0"/>
              <a:t> link.</a:t>
            </a:r>
          </a:p>
          <a:p>
            <a:r>
              <a:rPr lang="en-US" dirty="0"/>
              <a:t>The MCU controls the heating of the board accordingly ensuring that it measures the temperature in of the heater using the connected sensor and maintains the heat as desired. It ensures that the desired temperature and over temperature conditions do not occur. this MCU control/drives the heater.</a:t>
            </a:r>
          </a:p>
          <a:p>
            <a:r>
              <a:rPr lang="en-US" dirty="0"/>
              <a:t>The MCU as well reads the user settings and manages the LEDS indicators that inform the user.</a:t>
            </a:r>
          </a:p>
        </p:txBody>
      </p:sp>
    </p:spTree>
    <p:extLst>
      <p:ext uri="{BB962C8B-B14F-4D97-AF65-F5344CB8AC3E}">
        <p14:creationId xmlns:p14="http://schemas.microsoft.com/office/powerpoint/2010/main" val="117987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BDC4-7423-409D-92A0-6CC100FE450D}"/>
              </a:ext>
            </a:extLst>
          </p:cNvPr>
          <p:cNvSpPr>
            <a:spLocks noGrp="1"/>
          </p:cNvSpPr>
          <p:nvPr>
            <p:ph type="title"/>
          </p:nvPr>
        </p:nvSpPr>
        <p:spPr>
          <a:xfrm>
            <a:off x="838200" y="365126"/>
            <a:ext cx="10515600" cy="629174"/>
          </a:xfrm>
        </p:spPr>
        <p:txBody>
          <a:bodyPr>
            <a:normAutofit fontScale="90000"/>
          </a:bodyPr>
          <a:lstStyle/>
          <a:p>
            <a:r>
              <a:rPr lang="en-US" dirty="0"/>
              <a:t>PCB</a:t>
            </a:r>
          </a:p>
        </p:txBody>
      </p:sp>
      <p:sp>
        <p:nvSpPr>
          <p:cNvPr id="3" name="Content Placeholder 2">
            <a:extLst>
              <a:ext uri="{FF2B5EF4-FFF2-40B4-BE49-F238E27FC236}">
                <a16:creationId xmlns:a16="http://schemas.microsoft.com/office/drawing/2014/main" id="{B7A1BC4F-C9FF-4FBD-AD7C-B736DFFB4077}"/>
              </a:ext>
            </a:extLst>
          </p:cNvPr>
          <p:cNvSpPr>
            <a:spLocks noGrp="1"/>
          </p:cNvSpPr>
          <p:nvPr>
            <p:ph idx="1"/>
          </p:nvPr>
        </p:nvSpPr>
        <p:spPr>
          <a:xfrm>
            <a:off x="838200" y="1162975"/>
            <a:ext cx="10515600" cy="5013988"/>
          </a:xfrm>
        </p:spPr>
        <p:txBody>
          <a:bodyPr/>
          <a:lstStyle/>
          <a:p>
            <a:r>
              <a:rPr lang="en-US" dirty="0"/>
              <a:t>EG when the battery is Low, the MCU causes the red LED to blink at a rate of 1 sec to indicate need for charging.</a:t>
            </a:r>
          </a:p>
          <a:p>
            <a:r>
              <a:rPr lang="en-US" dirty="0"/>
              <a:t>Temperature indicator LED are 3 which will indicate the 3 temperature setting selected by the user: </a:t>
            </a:r>
          </a:p>
          <a:p>
            <a:pPr>
              <a:buFont typeface="Arial" panose="020B0604020202020204" pitchFamily="34" charset="0"/>
              <a:buChar char="•"/>
            </a:pPr>
            <a:r>
              <a:rPr lang="en-US" dirty="0"/>
              <a:t> Green = 40deg low</a:t>
            </a:r>
          </a:p>
          <a:p>
            <a:pPr>
              <a:buFont typeface="Arial" panose="020B0604020202020204" pitchFamily="34" charset="0"/>
              <a:buChar char="•"/>
            </a:pPr>
            <a:r>
              <a:rPr lang="en-US" dirty="0"/>
              <a:t>Blue = 44deg    medium</a:t>
            </a:r>
          </a:p>
          <a:p>
            <a:pPr>
              <a:buFont typeface="Arial" panose="020B0604020202020204" pitchFamily="34" charset="0"/>
              <a:buChar char="•"/>
            </a:pPr>
            <a:r>
              <a:rPr lang="en-US" dirty="0"/>
              <a:t>Red = 48deg      high</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06115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FABC-9E8D-4BD0-B407-32CD5B9141D6}"/>
              </a:ext>
            </a:extLst>
          </p:cNvPr>
          <p:cNvSpPr>
            <a:spLocks noGrp="1"/>
          </p:cNvSpPr>
          <p:nvPr>
            <p:ph type="title"/>
          </p:nvPr>
        </p:nvSpPr>
        <p:spPr>
          <a:xfrm>
            <a:off x="838200" y="365126"/>
            <a:ext cx="10515600" cy="797850"/>
          </a:xfrm>
        </p:spPr>
        <p:txBody>
          <a:bodyPr/>
          <a:lstStyle/>
          <a:p>
            <a:r>
              <a:rPr lang="en-US" dirty="0"/>
              <a:t>PCB</a:t>
            </a:r>
          </a:p>
        </p:txBody>
      </p:sp>
      <p:pic>
        <p:nvPicPr>
          <p:cNvPr id="5" name="Content Placeholder 4">
            <a:extLst>
              <a:ext uri="{FF2B5EF4-FFF2-40B4-BE49-F238E27FC236}">
                <a16:creationId xmlns:a16="http://schemas.microsoft.com/office/drawing/2014/main" id="{EFDBA9A7-024A-4A99-ADEF-9CD5EB558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9509"/>
            <a:ext cx="9335610" cy="4578982"/>
          </a:xfrm>
        </p:spPr>
      </p:pic>
    </p:spTree>
    <p:extLst>
      <p:ext uri="{BB962C8B-B14F-4D97-AF65-F5344CB8AC3E}">
        <p14:creationId xmlns:p14="http://schemas.microsoft.com/office/powerpoint/2010/main" val="170173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BB5D-BF15-4A97-B0B8-9B890D51F479}"/>
              </a:ext>
            </a:extLst>
          </p:cNvPr>
          <p:cNvSpPr>
            <a:spLocks noGrp="1"/>
          </p:cNvSpPr>
          <p:nvPr>
            <p:ph type="title"/>
          </p:nvPr>
        </p:nvSpPr>
        <p:spPr>
          <a:xfrm>
            <a:off x="838200" y="365126"/>
            <a:ext cx="10515600" cy="1002036"/>
          </a:xfrm>
        </p:spPr>
        <p:txBody>
          <a:bodyPr/>
          <a:lstStyle/>
          <a:p>
            <a:r>
              <a:rPr lang="en-US" dirty="0"/>
              <a:t>BATTERY</a:t>
            </a:r>
          </a:p>
        </p:txBody>
      </p:sp>
      <p:sp>
        <p:nvSpPr>
          <p:cNvPr id="3" name="Content Placeholder 2">
            <a:extLst>
              <a:ext uri="{FF2B5EF4-FFF2-40B4-BE49-F238E27FC236}">
                <a16:creationId xmlns:a16="http://schemas.microsoft.com/office/drawing/2014/main" id="{B91FFB2D-FDBA-48BC-94F1-D010C8398C25}"/>
              </a:ext>
            </a:extLst>
          </p:cNvPr>
          <p:cNvSpPr>
            <a:spLocks noGrp="1"/>
          </p:cNvSpPr>
          <p:nvPr>
            <p:ph idx="1"/>
          </p:nvPr>
        </p:nvSpPr>
        <p:spPr>
          <a:xfrm>
            <a:off x="838200" y="1562470"/>
            <a:ext cx="10515600" cy="4614493"/>
          </a:xfrm>
        </p:spPr>
        <p:txBody>
          <a:bodyPr/>
          <a:lstStyle/>
          <a:p>
            <a:r>
              <a:rPr lang="en-US" dirty="0"/>
              <a:t>He battery is connected to the PCB via the bat+ and bat- pads shown above. These two terminal allow flexibility of connection and placement of the battery on any angle in a mechanical package.</a:t>
            </a:r>
          </a:p>
          <a:p>
            <a:r>
              <a:rPr lang="en-US" dirty="0"/>
              <a:t>Battery type for use: </a:t>
            </a:r>
            <a:r>
              <a:rPr lang="en-US" dirty="0">
                <a:hlinkClick r:id="rId2"/>
              </a:rPr>
              <a:t>https://www.indiamart.com/proddetail/lithium-ion-batteries-3-7v-2500mah-10433305048.html</a:t>
            </a: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BE0E87A6-0D18-4B22-B0D5-EEF060163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265" y="3930680"/>
            <a:ext cx="5083020" cy="2729699"/>
          </a:xfrm>
          <a:prstGeom prst="rect">
            <a:avLst/>
          </a:prstGeom>
        </p:spPr>
      </p:pic>
    </p:spTree>
    <p:extLst>
      <p:ext uri="{BB962C8B-B14F-4D97-AF65-F5344CB8AC3E}">
        <p14:creationId xmlns:p14="http://schemas.microsoft.com/office/powerpoint/2010/main" val="30929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A914-110F-471E-80D4-C98CF6CFEC6A}"/>
              </a:ext>
            </a:extLst>
          </p:cNvPr>
          <p:cNvSpPr>
            <a:spLocks noGrp="1"/>
          </p:cNvSpPr>
          <p:nvPr>
            <p:ph type="title"/>
          </p:nvPr>
        </p:nvSpPr>
        <p:spPr/>
        <p:txBody>
          <a:bodyPr/>
          <a:lstStyle/>
          <a:p>
            <a:r>
              <a:rPr lang="en-US" dirty="0"/>
              <a:t>BATTERY LIFE</a:t>
            </a:r>
          </a:p>
        </p:txBody>
      </p:sp>
      <p:sp>
        <p:nvSpPr>
          <p:cNvPr id="3" name="Content Placeholder 2">
            <a:extLst>
              <a:ext uri="{FF2B5EF4-FFF2-40B4-BE49-F238E27FC236}">
                <a16:creationId xmlns:a16="http://schemas.microsoft.com/office/drawing/2014/main" id="{03615319-8D22-41C1-AA4A-B9E54B7B9616}"/>
              </a:ext>
            </a:extLst>
          </p:cNvPr>
          <p:cNvSpPr>
            <a:spLocks noGrp="1"/>
          </p:cNvSpPr>
          <p:nvPr>
            <p:ph idx="1"/>
          </p:nvPr>
        </p:nvSpPr>
        <p:spPr/>
        <p:txBody>
          <a:bodyPr/>
          <a:lstStyle/>
          <a:p>
            <a:r>
              <a:rPr lang="en-US" dirty="0"/>
              <a:t>The design is kept simple and efficient as possible using low quiescent IC and MCUs. The heater power range is as well low with a about 100mA current consumption. Thus the total current consumption range for all the equipment in the PCB is about </a:t>
            </a:r>
          </a:p>
          <a:p>
            <a:r>
              <a:rPr lang="en-US" dirty="0"/>
              <a:t>100 heater + 100 MCU+ 50 Loses=250mA</a:t>
            </a:r>
          </a:p>
          <a:p>
            <a:r>
              <a:rPr lang="en-US" dirty="0"/>
              <a:t>Battery capacity = 2500</a:t>
            </a:r>
          </a:p>
          <a:p>
            <a:r>
              <a:rPr lang="en-US" dirty="0"/>
              <a:t>Total Hours of use = 2500/250 = 10Hrs approximate battery life.</a:t>
            </a:r>
          </a:p>
          <a:p>
            <a:endParaRPr lang="en-US" dirty="0"/>
          </a:p>
          <a:p>
            <a:endParaRPr lang="en-US" dirty="0"/>
          </a:p>
        </p:txBody>
      </p:sp>
    </p:spTree>
    <p:extLst>
      <p:ext uri="{BB962C8B-B14F-4D97-AF65-F5344CB8AC3E}">
        <p14:creationId xmlns:p14="http://schemas.microsoft.com/office/powerpoint/2010/main" val="100271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0210-623B-425E-A04D-B4DC8F440E2C}"/>
              </a:ext>
            </a:extLst>
          </p:cNvPr>
          <p:cNvSpPr>
            <a:spLocks noGrp="1"/>
          </p:cNvSpPr>
          <p:nvPr>
            <p:ph type="title"/>
          </p:nvPr>
        </p:nvSpPr>
        <p:spPr>
          <a:xfrm>
            <a:off x="838200" y="365125"/>
            <a:ext cx="10515600" cy="877749"/>
          </a:xfrm>
        </p:spPr>
        <p:txBody>
          <a:bodyPr/>
          <a:lstStyle/>
          <a:p>
            <a:r>
              <a:rPr lang="en-US" dirty="0"/>
              <a:t>HEATER LAYOUT SKETCH</a:t>
            </a:r>
          </a:p>
        </p:txBody>
      </p:sp>
      <p:pic>
        <p:nvPicPr>
          <p:cNvPr id="9" name="Picture 8">
            <a:extLst>
              <a:ext uri="{FF2B5EF4-FFF2-40B4-BE49-F238E27FC236}">
                <a16:creationId xmlns:a16="http://schemas.microsoft.com/office/drawing/2014/main" id="{829090BF-CF19-411B-B901-21D20C1B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0" y="1459420"/>
            <a:ext cx="5879980" cy="5398579"/>
          </a:xfrm>
          <a:prstGeom prst="rect">
            <a:avLst/>
          </a:prstGeom>
        </p:spPr>
      </p:pic>
      <p:pic>
        <p:nvPicPr>
          <p:cNvPr id="13" name="Content Placeholder 12">
            <a:extLst>
              <a:ext uri="{FF2B5EF4-FFF2-40B4-BE49-F238E27FC236}">
                <a16:creationId xmlns:a16="http://schemas.microsoft.com/office/drawing/2014/main" id="{C86DBC34-631D-47EE-9199-D0DAD9172E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9879" y="1459420"/>
            <a:ext cx="6152221" cy="5311607"/>
          </a:xfrm>
        </p:spPr>
      </p:pic>
    </p:spTree>
    <p:extLst>
      <p:ext uri="{BB962C8B-B14F-4D97-AF65-F5344CB8AC3E}">
        <p14:creationId xmlns:p14="http://schemas.microsoft.com/office/powerpoint/2010/main" val="1355942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755</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CALVE HEATER</vt:lpstr>
      <vt:lpstr>PCB</vt:lpstr>
      <vt:lpstr>PCB</vt:lpstr>
      <vt:lpstr>PCB</vt:lpstr>
      <vt:lpstr>PCB</vt:lpstr>
      <vt:lpstr>PCB</vt:lpstr>
      <vt:lpstr>BATTERY</vt:lpstr>
      <vt:lpstr>BATTERY LIFE</vt:lpstr>
      <vt:lpstr>HEATER LAYOUT SKETCH</vt:lpstr>
      <vt:lpstr>HEATER SELECTION</vt:lpstr>
      <vt:lpstr>TEMPERATURE SENSOR</vt:lpstr>
      <vt:lpstr>SAFETY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CALVE HEATER</dc:title>
  <dc:creator>Robert Mutura</dc:creator>
  <cp:lastModifiedBy>Robert Mutura</cp:lastModifiedBy>
  <cp:revision>9</cp:revision>
  <dcterms:created xsi:type="dcterms:W3CDTF">2022-01-07T08:23:29Z</dcterms:created>
  <dcterms:modified xsi:type="dcterms:W3CDTF">2022-01-07T09:58:36Z</dcterms:modified>
</cp:coreProperties>
</file>