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0" r:id="rId9"/>
    <p:sldId id="261" r:id="rId10"/>
    <p:sldId id="259" r:id="rId11"/>
    <p:sldId id="258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262" r:id="rId31"/>
    <p:sldId id="263" r:id="rId32"/>
    <p:sldId id="276" r:id="rId33"/>
    <p:sldId id="264" r:id="rId34"/>
    <p:sldId id="265" r:id="rId35"/>
    <p:sldId id="266" r:id="rId36"/>
    <p:sldId id="284" r:id="rId37"/>
    <p:sldId id="285" r:id="rId38"/>
    <p:sldId id="286" r:id="rId39"/>
    <p:sldId id="280" r:id="rId40"/>
    <p:sldId id="268" r:id="rId41"/>
    <p:sldId id="269" r:id="rId42"/>
    <p:sldId id="279" r:id="rId43"/>
    <p:sldId id="278" r:id="rId44"/>
    <p:sldId id="281" r:id="rId45"/>
    <p:sldId id="283" r:id="rId46"/>
    <p:sldId id="287" r:id="rId47"/>
    <p:sldId id="288" r:id="rId48"/>
    <p:sldId id="292" r:id="rId49"/>
    <p:sldId id="289" r:id="rId50"/>
    <p:sldId id="293" r:id="rId51"/>
    <p:sldId id="290" r:id="rId52"/>
    <p:sldId id="294" r:id="rId53"/>
    <p:sldId id="291" r:id="rId54"/>
    <p:sldId id="295" r:id="rId55"/>
    <p:sldId id="296" r:id="rId56"/>
    <p:sldId id="316" r:id="rId57"/>
    <p:sldId id="315" r:id="rId58"/>
    <p:sldId id="317" r:id="rId59"/>
    <p:sldId id="318" r:id="rId60"/>
    <p:sldId id="319" r:id="rId61"/>
    <p:sldId id="320" r:id="rId62"/>
    <p:sldId id="321" r:id="rId63"/>
    <p:sldId id="323" r:id="rId64"/>
    <p:sldId id="322" r:id="rId65"/>
    <p:sldId id="32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1E51-A92E-4632-9259-1388FB00FD1C}" type="datetimeFigureOut">
              <a:rPr lang="en-US" smtClean="0"/>
              <a:pPr/>
              <a:t>24/7/2018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33FF-BA7D-491A-B36F-2037D4CE8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6764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524000" y="1371600"/>
            <a:ext cx="1676400" cy="762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2209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Matriks</a:t>
            </a:r>
            <a:r>
              <a:rPr lang="en-US" dirty="0" smtClean="0"/>
              <a:t> 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1143000"/>
          <a:ext cx="1219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1524000"/>
          <a:ext cx="1828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Double Bracket 15"/>
          <p:cNvSpPr/>
          <p:nvPr/>
        </p:nvSpPr>
        <p:spPr>
          <a:xfrm>
            <a:off x="1371600" y="1447800"/>
            <a:ext cx="182880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uble Bracket 16"/>
          <p:cNvSpPr/>
          <p:nvPr/>
        </p:nvSpPr>
        <p:spPr>
          <a:xfrm>
            <a:off x="3810000" y="1066800"/>
            <a:ext cx="12192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800" y="1524000"/>
          <a:ext cx="1066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5562600" y="1447800"/>
            <a:ext cx="1219200" cy="533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240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336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962400" y="1143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1524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62400" y="1905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hape 30"/>
          <p:cNvCxnSpPr>
            <a:stCxn id="23" idx="4"/>
            <a:endCxn id="26" idx="2"/>
          </p:cNvCxnSpPr>
          <p:nvPr/>
        </p:nvCxnSpPr>
        <p:spPr>
          <a:xfrm rot="5400000" flipH="1" flipV="1">
            <a:off x="3048000" y="990600"/>
            <a:ext cx="190500" cy="1638300"/>
          </a:xfrm>
          <a:prstGeom prst="bentConnector4">
            <a:avLst>
              <a:gd name="adj1" fmla="val -120000"/>
              <a:gd name="adj2" fmla="val 82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4"/>
            <a:endCxn id="27" idx="4"/>
          </p:cNvCxnSpPr>
          <p:nvPr/>
        </p:nvCxnSpPr>
        <p:spPr>
          <a:xfrm rot="16200000" flipH="1">
            <a:off x="3314700" y="1447800"/>
            <a:ext cx="381000" cy="1295400"/>
          </a:xfrm>
          <a:prstGeom prst="bentConnector3">
            <a:avLst>
              <a:gd name="adj1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2" idx="0"/>
            <a:endCxn id="25" idx="0"/>
          </p:cNvCxnSpPr>
          <p:nvPr/>
        </p:nvCxnSpPr>
        <p:spPr>
          <a:xfrm rot="5400000" flipH="1" flipV="1">
            <a:off x="2743200" y="114300"/>
            <a:ext cx="381000" cy="2438400"/>
          </a:xfrm>
          <a:prstGeom prst="bentConnector3">
            <a:avLst>
              <a:gd name="adj1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2600" y="451991"/>
            <a:ext cx="2514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elemen</a:t>
            </a:r>
            <a:r>
              <a:rPr lang="en-US" sz="1100" dirty="0" smtClean="0"/>
              <a:t> 1 x </a:t>
            </a:r>
            <a:r>
              <a:rPr lang="en-US" sz="1100" dirty="0" err="1" smtClean="0"/>
              <a:t>elemen</a:t>
            </a:r>
            <a:r>
              <a:rPr lang="en-US" sz="1100" dirty="0" smtClean="0"/>
              <a:t> 1</a:t>
            </a:r>
          </a:p>
          <a:p>
            <a:pPr algn="ctr"/>
            <a:r>
              <a:rPr lang="en-US" dirty="0" smtClean="0"/>
              <a:t>1x1=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21336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2x1= 2</a:t>
            </a:r>
          </a:p>
          <a:p>
            <a:pPr algn="ctr"/>
            <a:r>
              <a:rPr lang="en-US" sz="1100" dirty="0" err="1" smtClean="0"/>
              <a:t>elemen</a:t>
            </a:r>
            <a:r>
              <a:rPr lang="en-US" sz="1100" dirty="0" smtClean="0"/>
              <a:t> 2 x </a:t>
            </a:r>
            <a:r>
              <a:rPr lang="en-US" sz="1100" dirty="0" err="1" smtClean="0"/>
              <a:t>elemen</a:t>
            </a:r>
            <a:r>
              <a:rPr lang="en-US" sz="1100" dirty="0" smtClean="0"/>
              <a:t>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5600" y="2590800"/>
            <a:ext cx="1447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3x1= 3</a:t>
            </a:r>
          </a:p>
          <a:p>
            <a:pPr algn="ctr"/>
            <a:r>
              <a:rPr lang="en-US" sz="1100" dirty="0" err="1" smtClean="0"/>
              <a:t>elemen</a:t>
            </a:r>
            <a:r>
              <a:rPr lang="en-US" sz="1100" dirty="0" smtClean="0"/>
              <a:t> 3 x </a:t>
            </a:r>
            <a:r>
              <a:rPr lang="en-US" sz="1100" dirty="0" err="1" smtClean="0"/>
              <a:t>elemen</a:t>
            </a:r>
            <a:r>
              <a:rPr lang="en-US" sz="1100" dirty="0" smtClean="0"/>
              <a:t> 3</a:t>
            </a:r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5715000" y="1524000"/>
            <a:ext cx="3810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28800" y="1752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1                2               3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1381036"/>
            <a:ext cx="381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</a:p>
          <a:p>
            <a:endParaRPr lang="en-US" sz="1100" dirty="0" smtClean="0"/>
          </a:p>
          <a:p>
            <a:r>
              <a:rPr lang="en-US" sz="1100" dirty="0" smtClean="0"/>
              <a:t>2</a:t>
            </a:r>
          </a:p>
          <a:p>
            <a:endParaRPr lang="en-US" sz="1100" dirty="0" smtClean="0"/>
          </a:p>
          <a:p>
            <a:r>
              <a:rPr lang="en-US" sz="1100" dirty="0"/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1143000"/>
          <a:ext cx="1219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1524000"/>
          <a:ext cx="1828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Double Bracket 15"/>
          <p:cNvSpPr/>
          <p:nvPr/>
        </p:nvSpPr>
        <p:spPr>
          <a:xfrm>
            <a:off x="1371600" y="1447800"/>
            <a:ext cx="182880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uble Bracket 16"/>
          <p:cNvSpPr/>
          <p:nvPr/>
        </p:nvSpPr>
        <p:spPr>
          <a:xfrm>
            <a:off x="3810000" y="1066800"/>
            <a:ext cx="12192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800" y="1524000"/>
          <a:ext cx="1066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5562600" y="1447800"/>
            <a:ext cx="1219200" cy="533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240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336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962400" y="1143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1524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62400" y="1905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hape 30"/>
          <p:cNvCxnSpPr>
            <a:stCxn id="23" idx="4"/>
            <a:endCxn id="26" idx="2"/>
          </p:cNvCxnSpPr>
          <p:nvPr/>
        </p:nvCxnSpPr>
        <p:spPr>
          <a:xfrm rot="5400000" flipH="1" flipV="1">
            <a:off x="3048000" y="990600"/>
            <a:ext cx="190500" cy="1638300"/>
          </a:xfrm>
          <a:prstGeom prst="bentConnector4">
            <a:avLst>
              <a:gd name="adj1" fmla="val -120000"/>
              <a:gd name="adj2" fmla="val 82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4"/>
            <a:endCxn id="27" idx="4"/>
          </p:cNvCxnSpPr>
          <p:nvPr/>
        </p:nvCxnSpPr>
        <p:spPr>
          <a:xfrm rot="16200000" flipH="1">
            <a:off x="3314700" y="1447800"/>
            <a:ext cx="381000" cy="1295400"/>
          </a:xfrm>
          <a:prstGeom prst="bentConnector3">
            <a:avLst>
              <a:gd name="adj1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2" idx="0"/>
            <a:endCxn id="25" idx="0"/>
          </p:cNvCxnSpPr>
          <p:nvPr/>
        </p:nvCxnSpPr>
        <p:spPr>
          <a:xfrm rot="5400000" flipH="1" flipV="1">
            <a:off x="2743200" y="114300"/>
            <a:ext cx="381000" cy="2438400"/>
          </a:xfrm>
          <a:prstGeom prst="bentConnector3">
            <a:avLst>
              <a:gd name="adj1" fmla="val 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4600" y="533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1x1=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2209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2x1= 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24200" y="2590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3x1= 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048000" y="5334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38400" y="22098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33800" y="25908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15000" y="1524000"/>
            <a:ext cx="3810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hape 46"/>
          <p:cNvCxnSpPr>
            <a:stCxn id="40" idx="6"/>
            <a:endCxn id="45" idx="0"/>
          </p:cNvCxnSpPr>
          <p:nvPr/>
        </p:nvCxnSpPr>
        <p:spPr>
          <a:xfrm>
            <a:off x="3429000" y="723900"/>
            <a:ext cx="24765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42" idx="6"/>
            <a:endCxn id="45" idx="4"/>
          </p:cNvCxnSpPr>
          <p:nvPr/>
        </p:nvCxnSpPr>
        <p:spPr>
          <a:xfrm flipV="1">
            <a:off x="4114800" y="1905000"/>
            <a:ext cx="17907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4"/>
            <a:endCxn id="45" idx="4"/>
          </p:cNvCxnSpPr>
          <p:nvPr/>
        </p:nvCxnSpPr>
        <p:spPr>
          <a:xfrm rot="5400000" flipH="1" flipV="1">
            <a:off x="3924300" y="609600"/>
            <a:ext cx="685800" cy="3276600"/>
          </a:xfrm>
          <a:prstGeom prst="bentConnector3">
            <a:avLst>
              <a:gd name="adj1" fmla="val -948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3600" y="220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1+2+3=6</a:t>
            </a:r>
          </a:p>
        </p:txBody>
      </p:sp>
      <p:cxnSp>
        <p:nvCxnSpPr>
          <p:cNvPr id="32" name="Straight Connector 31"/>
          <p:cNvCxnSpPr>
            <a:stCxn id="45" idx="5"/>
            <a:endCxn id="29" idx="0"/>
          </p:cNvCxnSpPr>
          <p:nvPr/>
        </p:nvCxnSpPr>
        <p:spPr>
          <a:xfrm>
            <a:off x="6040204" y="1849204"/>
            <a:ext cx="627296" cy="36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57400" y="1371600"/>
          <a:ext cx="1371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1981200" y="1346200"/>
            <a:ext cx="1481328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0" y="13716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3733800" y="13462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2819400"/>
          <a:ext cx="50292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6400"/>
                <a:gridCol w="1676400"/>
                <a:gridCol w="16764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1*a +</a:t>
                      </a:r>
                      <a:r>
                        <a:rPr lang="en-US" baseline="0" dirty="0" smtClean="0"/>
                        <a:t> 0*d + 1*g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</a:t>
                      </a:r>
                      <a:r>
                        <a:rPr lang="en-US" baseline="0" dirty="0" smtClean="0"/>
                        <a:t>b + 0*e + 0*h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1*c</a:t>
                      </a:r>
                      <a:r>
                        <a:rPr lang="en-US" baseline="0" dirty="0" smtClean="0"/>
                        <a:t> + 0*f + 0*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0*a</a:t>
                      </a:r>
                      <a:r>
                        <a:rPr lang="en-US" baseline="0" dirty="0" smtClean="0"/>
                        <a:t> + 1*d + 0*g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0*b + 1*e + 0*h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0*c + 1*f</a:t>
                      </a:r>
                      <a:r>
                        <a:rPr lang="en-US" baseline="0" dirty="0" smtClean="0"/>
                        <a:t> + 0*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0*a + 0*d + 1*g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0*b + 0*e + 1*h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0*c + 0*f + 1*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4648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33600" y="4191000"/>
          <a:ext cx="232833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6112"/>
                <a:gridCol w="776112"/>
                <a:gridCol w="77611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57400" y="4165600"/>
            <a:ext cx="25146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57400" y="2819400"/>
            <a:ext cx="51816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0" y="914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              *             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57400" y="1371600"/>
          <a:ext cx="1371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1981200" y="1346200"/>
            <a:ext cx="1481328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0" y="13716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3733800" y="13462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2819400"/>
          <a:ext cx="50292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6400"/>
                <a:gridCol w="1676400"/>
                <a:gridCol w="16764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a*1 + b*0 + c*0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a*0 + b*1 + c*0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a*0 + b*0 + c*1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d*1 + e*0 + f*0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d*0 + e*1 + f*0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d*0 + e*0 + f*1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g*1</a:t>
                      </a:r>
                      <a:r>
                        <a:rPr lang="en-US" baseline="0" dirty="0" smtClean="0"/>
                        <a:t> + h*0 +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*0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g*0</a:t>
                      </a:r>
                      <a:r>
                        <a:rPr lang="en-US" baseline="0" dirty="0" smtClean="0"/>
                        <a:t> + h*1 +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*0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g*0 + h*0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*1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4648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33600" y="4191000"/>
          <a:ext cx="232833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6112"/>
                <a:gridCol w="776112"/>
                <a:gridCol w="77611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57400" y="4165600"/>
            <a:ext cx="25146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57400" y="2819400"/>
            <a:ext cx="51816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09800" y="914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             *               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05200" y="1730290"/>
          <a:ext cx="1295400" cy="8605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</a:tblGrid>
              <a:tr h="267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4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57400" y="1730289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1981200" y="1704889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24200" y="19588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3048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2819400"/>
          <a:ext cx="33528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6400"/>
                <a:gridCol w="16764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1*(-2)</a:t>
                      </a:r>
                      <a:r>
                        <a:rPr lang="en-US" baseline="0" dirty="0" smtClean="0"/>
                        <a:t> + 2*3/2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+ 2*(-1/2)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3*(-2)</a:t>
                      </a:r>
                      <a:r>
                        <a:rPr lang="en-US" baseline="0" dirty="0" smtClean="0"/>
                        <a:t> + 4*(3/2)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3*1 + 4*(-1/2)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4064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33600" y="3911600"/>
          <a:ext cx="1552224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6112"/>
                <a:gridCol w="77611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r>
                        <a:rPr lang="en-US" baseline="0" dirty="0" smtClean="0"/>
                        <a:t>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1 -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r>
                        <a:rPr lang="en-US" baseline="0" dirty="0" smtClean="0"/>
                        <a:t> + 6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3 - 2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57400" y="3886200"/>
            <a:ext cx="1676400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57400" y="2819400"/>
            <a:ext cx="33528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62200" y="1273089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         *              M</a:t>
            </a:r>
            <a:r>
              <a:rPr lang="en-US" baseline="30000" dirty="0" smtClean="0"/>
              <a:t>-1 </a:t>
            </a:r>
            <a:endParaRPr lang="en-US" baseline="30000" dirty="0"/>
          </a:p>
        </p:txBody>
      </p:sp>
      <p:sp>
        <p:nvSpPr>
          <p:cNvPr id="15" name="Double Bracket 14"/>
          <p:cNvSpPr/>
          <p:nvPr/>
        </p:nvSpPr>
        <p:spPr>
          <a:xfrm>
            <a:off x="3429000" y="1704889"/>
            <a:ext cx="1371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6400" y="5130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33600" y="4978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2057400" y="4953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81200" y="1676400"/>
          <a:ext cx="1295400" cy="8605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</a:tblGrid>
              <a:tr h="267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4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1676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3657600" y="1651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19588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3048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2819400"/>
          <a:ext cx="35052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52600"/>
                <a:gridCol w="17526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-2*1</a:t>
                      </a:r>
                      <a:r>
                        <a:rPr lang="en-US" baseline="0" dirty="0" smtClean="0"/>
                        <a:t> + 1*3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-2*2 + 1*4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3/2*1 + (-1/2)*3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3/2*2 + (-1/2)*4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4064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33600" y="3911600"/>
          <a:ext cx="19050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52500"/>
                <a:gridCol w="9525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-4+4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3/2-3/2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57400" y="3886200"/>
            <a:ext cx="2057398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57400" y="2819400"/>
            <a:ext cx="35814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12192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30000" dirty="0" smtClean="0"/>
              <a:t>-1</a:t>
            </a:r>
            <a:r>
              <a:rPr lang="en-US" dirty="0" smtClean="0"/>
              <a:t>           *           M</a:t>
            </a:r>
            <a:r>
              <a:rPr lang="en-US" baseline="30000" dirty="0" smtClean="0"/>
              <a:t> </a:t>
            </a:r>
            <a:endParaRPr lang="en-US" baseline="30000" dirty="0"/>
          </a:p>
        </p:txBody>
      </p:sp>
      <p:sp>
        <p:nvSpPr>
          <p:cNvPr id="15" name="Double Bracket 14"/>
          <p:cNvSpPr/>
          <p:nvPr/>
        </p:nvSpPr>
        <p:spPr>
          <a:xfrm>
            <a:off x="1905000" y="1650999"/>
            <a:ext cx="1371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6400" y="5130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33600" y="4978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2057400" y="4953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1676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3657600" y="1651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19588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2819400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</a:t>
                      </a:r>
                      <a:r>
                        <a:rPr lang="en-US" baseline="0" dirty="0" smtClean="0"/>
                        <a:t>1 + 2*2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1*2 + 2*1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3*1 + 4*2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3*2 + 4*1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47800" y="406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33600" y="39116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2+2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6+4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57400" y="38862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57400" y="2819400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800" y="12192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*           B</a:t>
            </a:r>
            <a:r>
              <a:rPr lang="en-US" baseline="30000" dirty="0" smtClean="0"/>
              <a:t> 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13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33600" y="4978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2057400" y="4953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0" y="17018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2209800" y="16764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1676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3657600" y="1651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19588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2819400"/>
          <a:ext cx="37338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6900"/>
                <a:gridCol w="1866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-2*5 + 1*11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-2*4 + 1*10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3/2*5 + (-1/2)*11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3/2*4 + (-1/2)*10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47800" y="406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33598" y="3911600"/>
          <a:ext cx="2751672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5836"/>
                <a:gridCol w="1375836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-10+11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-8+10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15/2 –</a:t>
                      </a:r>
                      <a:r>
                        <a:rPr lang="en-US" baseline="0" dirty="0" smtClean="0"/>
                        <a:t> 11/2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57399" y="3886200"/>
            <a:ext cx="2971801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57398" y="2819400"/>
            <a:ext cx="3814969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14600" y="12192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30000" dirty="0" smtClean="0"/>
              <a:t>-1</a:t>
            </a:r>
            <a:r>
              <a:rPr lang="en-US" dirty="0" smtClean="0"/>
              <a:t>           *           C</a:t>
            </a:r>
            <a:r>
              <a:rPr lang="en-US" baseline="30000" dirty="0" smtClean="0"/>
              <a:t> 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13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 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33600" y="4978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2057400" y="4953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981200" y="1676400"/>
          <a:ext cx="1295400" cy="8605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</a:tblGrid>
              <a:tr h="267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4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Double Bracket 29"/>
          <p:cNvSpPr/>
          <p:nvPr/>
        </p:nvSpPr>
        <p:spPr>
          <a:xfrm>
            <a:off x="1905000" y="1650999"/>
            <a:ext cx="1371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25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uble Bracket 7"/>
          <p:cNvSpPr/>
          <p:nvPr/>
        </p:nvSpPr>
        <p:spPr>
          <a:xfrm>
            <a:off x="1676400" y="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52800" y="25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uble Bracket 9"/>
          <p:cNvSpPr/>
          <p:nvPr/>
        </p:nvSpPr>
        <p:spPr>
          <a:xfrm>
            <a:off x="3276600" y="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25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uble Bracket 11"/>
          <p:cNvSpPr/>
          <p:nvPr/>
        </p:nvSpPr>
        <p:spPr>
          <a:xfrm>
            <a:off x="4953000" y="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25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25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25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200400" y="14732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uble Bracket 16"/>
          <p:cNvSpPr/>
          <p:nvPr/>
        </p:nvSpPr>
        <p:spPr>
          <a:xfrm>
            <a:off x="3124200" y="14478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6800" y="1676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52600" y="14478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1676400" y="14224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67000" y="175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101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*          M           =           M</a:t>
            </a:r>
            <a:r>
              <a:rPr lang="en-US" baseline="-25000" dirty="0" smtClean="0"/>
              <a:t>1</a:t>
            </a:r>
            <a:r>
              <a:rPr lang="en-US" dirty="0" smtClean="0"/>
              <a:t>           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200400" y="29972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Double Bracket 23"/>
          <p:cNvSpPr/>
          <p:nvPr/>
        </p:nvSpPr>
        <p:spPr>
          <a:xfrm>
            <a:off x="3124200" y="29718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66800" y="3200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752600" y="29718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Double Bracket 26"/>
          <p:cNvSpPr/>
          <p:nvPr/>
        </p:nvSpPr>
        <p:spPr>
          <a:xfrm>
            <a:off x="1676400" y="29464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67000" y="3276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38600" y="1676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648200" y="14478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Double Bracket 31"/>
          <p:cNvSpPr/>
          <p:nvPr/>
        </p:nvSpPr>
        <p:spPr>
          <a:xfrm>
            <a:off x="4572000" y="14224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38600" y="3200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648200" y="29718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uble Bracket 34"/>
          <p:cNvSpPr/>
          <p:nvPr/>
        </p:nvSpPr>
        <p:spPr>
          <a:xfrm>
            <a:off x="4572000" y="29464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7400" y="2590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           *          M</a:t>
            </a:r>
            <a:r>
              <a:rPr lang="en-US" baseline="-25000" dirty="0" smtClean="0"/>
              <a:t>1</a:t>
            </a:r>
            <a:r>
              <a:rPr lang="en-US" dirty="0" smtClean="0"/>
              <a:t>          =           M</a:t>
            </a:r>
            <a:r>
              <a:rPr lang="en-US" baseline="-25000" dirty="0" smtClean="0"/>
              <a:t>2</a:t>
            </a:r>
            <a:r>
              <a:rPr lang="en-US" dirty="0" smtClean="0"/>
              <a:t>           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200400" y="4445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Double Bracket 37"/>
          <p:cNvSpPr/>
          <p:nvPr/>
        </p:nvSpPr>
        <p:spPr>
          <a:xfrm>
            <a:off x="3124200" y="4419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19200" y="4648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752600" y="44196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Double Bracket 40"/>
          <p:cNvSpPr/>
          <p:nvPr/>
        </p:nvSpPr>
        <p:spPr>
          <a:xfrm>
            <a:off x="1676400" y="43942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6670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38600" y="4724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648200" y="44196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Double Bracket 44"/>
          <p:cNvSpPr/>
          <p:nvPr/>
        </p:nvSpPr>
        <p:spPr>
          <a:xfrm>
            <a:off x="4572000" y="43942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57400" y="4038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           *           A            =           C           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200400" y="58928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Double Bracket 47"/>
          <p:cNvSpPr/>
          <p:nvPr/>
        </p:nvSpPr>
        <p:spPr>
          <a:xfrm>
            <a:off x="3124200" y="58674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66800" y="6096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586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Double Bracket 50"/>
          <p:cNvSpPr/>
          <p:nvPr/>
        </p:nvSpPr>
        <p:spPr>
          <a:xfrm>
            <a:off x="1676400" y="584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667000" y="617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38600" y="6172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648200" y="586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Double Bracket 54"/>
          <p:cNvSpPr/>
          <p:nvPr/>
        </p:nvSpPr>
        <p:spPr>
          <a:xfrm>
            <a:off x="4572000" y="584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7400" y="5486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           *           M          =          M</a:t>
            </a:r>
            <a:r>
              <a:rPr lang="en-US" baseline="-25000" dirty="0" smtClean="0"/>
              <a:t>2</a:t>
            </a:r>
            <a:r>
              <a:rPr lang="en-US" dirty="0" smtClean="0"/>
              <a:t>           </a:t>
            </a:r>
            <a:endParaRPr lang="en-US" dirty="0"/>
          </a:p>
        </p:txBody>
      </p:sp>
      <p:cxnSp>
        <p:nvCxnSpPr>
          <p:cNvPr id="58" name="Elbow Connector 57"/>
          <p:cNvCxnSpPr>
            <a:stCxn id="35" idx="3"/>
            <a:endCxn id="55" idx="3"/>
          </p:cNvCxnSpPr>
          <p:nvPr/>
        </p:nvCxnSpPr>
        <p:spPr>
          <a:xfrm>
            <a:off x="5638800" y="3378200"/>
            <a:ext cx="12700" cy="2895600"/>
          </a:xfrm>
          <a:prstGeom prst="bentConnector3">
            <a:avLst>
              <a:gd name="adj1" fmla="val 5012309"/>
            </a:avLst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Callout 1 60"/>
          <p:cNvSpPr/>
          <p:nvPr/>
        </p:nvSpPr>
        <p:spPr>
          <a:xfrm>
            <a:off x="6553200" y="4343400"/>
            <a:ext cx="2133600" cy="914400"/>
          </a:xfrm>
          <a:prstGeom prst="borderCallout1">
            <a:avLst>
              <a:gd name="adj1" fmla="val 51571"/>
              <a:gd name="adj2" fmla="val 238"/>
              <a:gd name="adj3" fmla="val 50449"/>
              <a:gd name="adj4" fmla="val -417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endParaRPr lang="en-US" dirty="0" smtClean="0"/>
          </a:p>
          <a:p>
            <a:pPr algn="ctr"/>
            <a:r>
              <a:rPr lang="en-US" dirty="0" err="1" smtClean="0"/>
              <a:t>transformasi</a:t>
            </a:r>
            <a:endParaRPr lang="en-US" dirty="0" smtClean="0"/>
          </a:p>
          <a:p>
            <a:pPr algn="ctr"/>
            <a:r>
              <a:rPr lang="en-US" dirty="0" smtClean="0"/>
              <a:t>B </a:t>
            </a:r>
            <a:r>
              <a:rPr lang="en-US" dirty="0" err="1" smtClean="0"/>
              <a:t>lalu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62" name="Line Callout 1 61"/>
          <p:cNvSpPr/>
          <p:nvPr/>
        </p:nvSpPr>
        <p:spPr>
          <a:xfrm>
            <a:off x="6553200" y="1447800"/>
            <a:ext cx="1676400" cy="838200"/>
          </a:xfrm>
          <a:prstGeom prst="borderCallout1">
            <a:avLst>
              <a:gd name="adj1" fmla="val 51571"/>
              <a:gd name="adj2" fmla="val 238"/>
              <a:gd name="adj3" fmla="val 48771"/>
              <a:gd name="adj4" fmla="val -526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M </a:t>
            </a:r>
            <a:r>
              <a:rPr lang="en-US" dirty="0" err="1" smtClean="0"/>
              <a:t>oleh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63" name="Line Callout 1 62"/>
          <p:cNvSpPr/>
          <p:nvPr/>
        </p:nvSpPr>
        <p:spPr>
          <a:xfrm>
            <a:off x="6553200" y="2819400"/>
            <a:ext cx="2286000" cy="914400"/>
          </a:xfrm>
          <a:prstGeom prst="borderCallout1">
            <a:avLst>
              <a:gd name="adj1" fmla="val 51571"/>
              <a:gd name="adj2" fmla="val 238"/>
              <a:gd name="adj3" fmla="val 50449"/>
              <a:gd name="adj4" fmla="val -417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M </a:t>
            </a:r>
            <a:r>
              <a:rPr lang="en-US" dirty="0" err="1" smtClean="0"/>
              <a:t>oleh</a:t>
            </a:r>
            <a:r>
              <a:rPr lang="en-US" dirty="0" smtClean="0"/>
              <a:t> B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ditransformasi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64" name="Line Callout 1 63"/>
          <p:cNvSpPr/>
          <p:nvPr/>
        </p:nvSpPr>
        <p:spPr>
          <a:xfrm>
            <a:off x="6553200" y="5791200"/>
            <a:ext cx="2133600" cy="914400"/>
          </a:xfrm>
          <a:prstGeom prst="borderCallout1">
            <a:avLst>
              <a:gd name="adj1" fmla="val 63879"/>
              <a:gd name="adj2" fmla="val 897"/>
              <a:gd name="adj3" fmla="val 64295"/>
              <a:gd name="adj4" fmla="val -411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M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komposisi</a:t>
            </a:r>
            <a:r>
              <a:rPr lang="en-US" dirty="0" smtClean="0"/>
              <a:t> C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1676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3657600" y="1651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19588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2819400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</a:t>
                      </a:r>
                      <a:r>
                        <a:rPr lang="en-US" baseline="0" dirty="0" smtClean="0"/>
                        <a:t>1 + 2*2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1*2 + 2*1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3*1 + 4*2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3*2 + 4*1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47800" y="406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33600" y="39116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2+2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6+4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57400" y="38862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57400" y="2819400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800" y="1219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*           B</a:t>
            </a:r>
            <a:r>
              <a:rPr lang="en-US" baseline="30000" dirty="0" smtClean="0"/>
              <a:t> 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513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33600" y="4978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2057400" y="4953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0" y="17018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2209800" y="16764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6764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524000" y="1371600"/>
            <a:ext cx="1676400" cy="762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143000" y="1371600"/>
            <a:ext cx="3048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2209800" y="457200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</a:t>
            </a:r>
            <a:r>
              <a:rPr lang="en-US" dirty="0" err="1" smtClean="0"/>
              <a:t>kolom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60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baris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Ordo</a:t>
            </a:r>
            <a:r>
              <a:rPr lang="en-US" dirty="0" smtClean="0"/>
              <a:t>: 2x3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956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8194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146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310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19200" y="3081866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2*1 + 4*1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2*0 + 4*1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5*1 + 5*1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5*0 + 5*1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3400" y="4326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19200" y="4174066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0+4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1143000" y="4148666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1143000" y="3081866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6400" y="304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            +           B)               *          M          </a:t>
            </a:r>
            <a:r>
              <a:rPr lang="en-US" baseline="30000" dirty="0" smtClean="0"/>
              <a:t> 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367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19200" y="5240866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1143000" y="5215466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478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3716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uble Bracket 28"/>
          <p:cNvSpPr/>
          <p:nvPr/>
        </p:nvSpPr>
        <p:spPr>
          <a:xfrm>
            <a:off x="1143000" y="609600"/>
            <a:ext cx="29718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91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0" y="753534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Double Bracket 31"/>
          <p:cNvSpPr/>
          <p:nvPr/>
        </p:nvSpPr>
        <p:spPr>
          <a:xfrm>
            <a:off x="4495800" y="728134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67000" y="20066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uble Bracket 34"/>
          <p:cNvSpPr/>
          <p:nvPr/>
        </p:nvSpPr>
        <p:spPr>
          <a:xfrm>
            <a:off x="2590800" y="19812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0" y="22890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219200" y="203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Double Bracket 37"/>
          <p:cNvSpPr/>
          <p:nvPr/>
        </p:nvSpPr>
        <p:spPr>
          <a:xfrm>
            <a:off x="1143000" y="200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3400" y="223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5908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2091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114800" y="1828800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1*1 + 2*1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1*0 + 2*1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2*1 + 1*1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2*0 + 1*1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3400" y="307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084578" y="29210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0+2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3008378" y="28956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4038600" y="1828800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19400" y="3962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2743200" y="3937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1430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338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14800" y="753534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Double Bracket 31"/>
          <p:cNvSpPr/>
          <p:nvPr/>
        </p:nvSpPr>
        <p:spPr>
          <a:xfrm>
            <a:off x="4038600" y="728134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3048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*           M          +           B            *          M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5626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Double Bracket 41"/>
          <p:cNvSpPr/>
          <p:nvPr/>
        </p:nvSpPr>
        <p:spPr>
          <a:xfrm>
            <a:off x="54864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816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219200" y="1828800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1*1 + 2*1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1*0 + 2*1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3*1 + 4*1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3*0 + 4*1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Double Bracket 44"/>
          <p:cNvSpPr/>
          <p:nvPr/>
        </p:nvSpPr>
        <p:spPr>
          <a:xfrm>
            <a:off x="1143000" y="1828800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7338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43200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219200" y="29210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0+2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Double Bracket 48"/>
          <p:cNvSpPr/>
          <p:nvPr/>
        </p:nvSpPr>
        <p:spPr>
          <a:xfrm>
            <a:off x="1143000" y="28956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14600" y="4114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219200" y="3962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Double Bracket 51"/>
          <p:cNvSpPr/>
          <p:nvPr/>
        </p:nvSpPr>
        <p:spPr>
          <a:xfrm>
            <a:off x="1143000" y="3937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7200" y="500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219200" y="48768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Double Bracket 54"/>
          <p:cNvSpPr/>
          <p:nvPr/>
        </p:nvSpPr>
        <p:spPr>
          <a:xfrm>
            <a:off x="1143000" y="48514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3434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42672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624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310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19200" y="3081866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1*2 + 0*5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1*4 + 0*5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1*2</a:t>
                      </a:r>
                      <a:r>
                        <a:rPr lang="en-US" baseline="0" dirty="0" smtClean="0"/>
                        <a:t> + 1*5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1*4 + 1*5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3400" y="43264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19200" y="4174066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1143000" y="4148666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1143000" y="3081866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         *               (A            +           B)          </a:t>
            </a:r>
            <a:r>
              <a:rPr lang="en-US" baseline="30000" dirty="0" smtClean="0"/>
              <a:t> 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367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19200" y="5240866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1143000" y="5215466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8956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28194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uble Bracket 28"/>
          <p:cNvSpPr/>
          <p:nvPr/>
        </p:nvSpPr>
        <p:spPr>
          <a:xfrm>
            <a:off x="2590800" y="609600"/>
            <a:ext cx="29718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0" y="1002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219200" y="753534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Double Bracket 31"/>
          <p:cNvSpPr/>
          <p:nvPr/>
        </p:nvSpPr>
        <p:spPr>
          <a:xfrm>
            <a:off x="1143000" y="728134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67000" y="20066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uble Bracket 34"/>
          <p:cNvSpPr/>
          <p:nvPr/>
        </p:nvSpPr>
        <p:spPr>
          <a:xfrm>
            <a:off x="2590800" y="19812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0" y="22890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219200" y="203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Double Bracket 37"/>
          <p:cNvSpPr/>
          <p:nvPr/>
        </p:nvSpPr>
        <p:spPr>
          <a:xfrm>
            <a:off x="1143000" y="200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3400" y="223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5908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2091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114800" y="1828800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1*1 + 0*2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1*2 + 0*1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1*1</a:t>
                      </a:r>
                      <a:r>
                        <a:rPr lang="en-US" baseline="0" dirty="0" smtClean="0"/>
                        <a:t> + 1*2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1*2 + 1*1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3400" y="307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124200" y="28956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3048000" y="28702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4038600" y="1828800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95600" y="3962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2819400" y="3937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1430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338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14800" y="753534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Double Bracket 31"/>
          <p:cNvSpPr/>
          <p:nvPr/>
        </p:nvSpPr>
        <p:spPr>
          <a:xfrm>
            <a:off x="4038600" y="728134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304800"/>
            <a:ext cx="525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           *           A          +           M            *          B</a:t>
            </a:r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5626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Double Bracket 41"/>
          <p:cNvSpPr/>
          <p:nvPr/>
        </p:nvSpPr>
        <p:spPr>
          <a:xfrm>
            <a:off x="54864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816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219200" y="1828800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1*1 + 0+3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1*2 + 0*4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1*1 + 1*3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1*2 + 1*4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Double Bracket 44"/>
          <p:cNvSpPr/>
          <p:nvPr/>
        </p:nvSpPr>
        <p:spPr>
          <a:xfrm>
            <a:off x="1143000" y="1828800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7338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43200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219200" y="28956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Double Bracket 48"/>
          <p:cNvSpPr/>
          <p:nvPr/>
        </p:nvSpPr>
        <p:spPr>
          <a:xfrm>
            <a:off x="1143000" y="28702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14600" y="4114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219200" y="39624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Double Bracket 51"/>
          <p:cNvSpPr/>
          <p:nvPr/>
        </p:nvSpPr>
        <p:spPr>
          <a:xfrm>
            <a:off x="1143000" y="39370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7200" y="500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219200" y="48768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Double Bracket 54"/>
          <p:cNvSpPr/>
          <p:nvPr/>
        </p:nvSpPr>
        <p:spPr>
          <a:xfrm>
            <a:off x="1143000" y="48514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5908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2091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19200" y="1862666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1*0</a:t>
                      </a:r>
                      <a:r>
                        <a:rPr lang="en-US" baseline="0" dirty="0" smtClean="0"/>
                        <a:t> + 2*0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1*0 + 2*0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3*0 + 4*0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3*0 + 4*0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3400" y="307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19200" y="29210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1143000" y="28956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1143000" y="1862666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19200" y="39878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1143000" y="39624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1430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304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*           0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5908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2091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19200" y="1862666"/>
          <a:ext cx="2438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9200"/>
                <a:gridCol w="1219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0*1 + 0*3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0*2 + 0*4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0*1 + 0*3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0*2 + 0*4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3400" y="307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19200" y="29210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1143000" y="28956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1143000" y="1862666"/>
            <a:ext cx="2491408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19200" y="39878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1143000" y="39624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1430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304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*           A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5908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19200" y="18288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1143000" y="18034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02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19200" y="28956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1143000" y="28702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1430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304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+           0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5908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19200" y="18288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0+2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1143000" y="18034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02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19200" y="28956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1143000" y="28702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1430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304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+           A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5908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19200" y="18288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1143000" y="18034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02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19200" y="28956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1143000" y="28702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1430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304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-           0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667000" y="7620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590800" y="7366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99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219200" y="1828800"/>
          <a:ext cx="14478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3900"/>
                <a:gridCol w="7239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0-2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1143000" y="1803400"/>
            <a:ext cx="1563622" cy="787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02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19200" y="2895600"/>
          <a:ext cx="12192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  <a:gridCol w="609600"/>
              </a:tblGrid>
              <a:tr h="384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7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1143000" y="2870200"/>
            <a:ext cx="1316732" cy="71581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19200" y="787400"/>
          <a:ext cx="914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1143000" y="762000"/>
            <a:ext cx="1066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90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 =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304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-           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676400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524000" y="1371600"/>
            <a:ext cx="1676400" cy="762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144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Baris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1447800"/>
            <a:ext cx="1524000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09800" y="1371600"/>
            <a:ext cx="304800" cy="762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9800" y="1447800"/>
            <a:ext cx="304800" cy="304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8800" y="990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Kolom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17" name="Straight Connector 16"/>
          <p:cNvCxnSpPr>
            <a:stCxn id="14" idx="5"/>
          </p:cNvCxnSpPr>
          <p:nvPr/>
        </p:nvCxnSpPr>
        <p:spPr>
          <a:xfrm>
            <a:off x="2469963" y="1707963"/>
            <a:ext cx="273237" cy="654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2286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r>
              <a:rPr lang="en-US" baseline="-25000" dirty="0" smtClean="0"/>
              <a:t>1,2</a:t>
            </a:r>
            <a:endParaRPr lang="en-US" baseline="-25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1336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743200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62400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1336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 rot="1596720">
            <a:off x="2835196" y="2339323"/>
            <a:ext cx="990600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9565257">
            <a:off x="2841431" y="2373263"/>
            <a:ext cx="990600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1828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           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2971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det</a:t>
            </a:r>
            <a:r>
              <a:rPr lang="en-US" dirty="0" smtClean="0"/>
              <a:t> = ad-</a:t>
            </a:r>
            <a:r>
              <a:rPr lang="en-US" dirty="0" err="1" smtClean="0"/>
              <a:t>bc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43200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62400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1336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 rot="1596720">
            <a:off x="2835196" y="2339323"/>
            <a:ext cx="990600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9565257">
            <a:off x="2841431" y="2373263"/>
            <a:ext cx="990600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1828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           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1*4-2*3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4-6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-2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43200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62400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905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5240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290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3276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505200" y="1371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676400" y="1371600"/>
            <a:ext cx="9906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57600" y="1371600"/>
            <a:ext cx="9906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0" idx="2"/>
            <a:endCxn id="11" idx="2"/>
          </p:cNvCxnSpPr>
          <p:nvPr/>
        </p:nvCxnSpPr>
        <p:spPr>
          <a:xfrm rot="16200000" flipH="1">
            <a:off x="3162300" y="1676400"/>
            <a:ext cx="12700" cy="19812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240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3276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505200" y="1371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2007642">
            <a:off x="1524245" y="1878569"/>
            <a:ext cx="1930581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9565257">
            <a:off x="1513595" y="1868836"/>
            <a:ext cx="2017906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19565257">
            <a:off x="2199397" y="1832396"/>
            <a:ext cx="2017906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9565257">
            <a:off x="2869297" y="1832396"/>
            <a:ext cx="2017906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07642">
            <a:off x="2183974" y="1855230"/>
            <a:ext cx="1930581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2007642">
            <a:off x="2895845" y="1878569"/>
            <a:ext cx="1930581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0200" y="1066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           +            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2590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        -            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2895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det</a:t>
            </a:r>
            <a:r>
              <a:rPr lang="en-US" dirty="0" smtClean="0"/>
              <a:t> = (</a:t>
            </a:r>
            <a:r>
              <a:rPr lang="en-US" dirty="0" err="1" smtClean="0">
                <a:solidFill>
                  <a:schemeClr val="accent6"/>
                </a:solidFill>
              </a:rPr>
              <a:t>aei+bfg+cdh</a:t>
            </a:r>
            <a:r>
              <a:rPr lang="en-US" dirty="0" smtClean="0"/>
              <a:t>) – (</a:t>
            </a:r>
            <a:r>
              <a:rPr lang="en-US" dirty="0" err="1" smtClean="0">
                <a:solidFill>
                  <a:srgbClr val="00B050"/>
                </a:solidFill>
              </a:rPr>
              <a:t>ceg+afh+bdi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5240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006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905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5240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290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3276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505200" y="1371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676400" y="1371600"/>
            <a:ext cx="9906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57600" y="1371600"/>
            <a:ext cx="9906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0" idx="2"/>
            <a:endCxn id="11" idx="2"/>
          </p:cNvCxnSpPr>
          <p:nvPr/>
        </p:nvCxnSpPr>
        <p:spPr>
          <a:xfrm rot="16200000" flipH="1">
            <a:off x="3162300" y="1676400"/>
            <a:ext cx="12700" cy="19812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240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3276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5320"/>
                <a:gridCol w="655320"/>
                <a:gridCol w="655320"/>
                <a:gridCol w="655320"/>
                <a:gridCol w="65532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505200" y="1371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2007642">
            <a:off x="1524245" y="1878569"/>
            <a:ext cx="1930581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9565257">
            <a:off x="1513595" y="1868836"/>
            <a:ext cx="2017906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19565257">
            <a:off x="2199397" y="1832396"/>
            <a:ext cx="2017906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9565257">
            <a:off x="2869297" y="1832396"/>
            <a:ext cx="2017906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07642">
            <a:off x="2183974" y="1855230"/>
            <a:ext cx="1930581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2007642">
            <a:off x="2895845" y="1878569"/>
            <a:ext cx="1930581" cy="30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0200" y="1066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           +            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2590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        -            -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2895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det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chemeClr val="accent6"/>
                </a:solidFill>
              </a:rPr>
              <a:t>1*5*9+2*6*7+3*4*8</a:t>
            </a:r>
            <a:r>
              <a:rPr lang="en-US" dirty="0" smtClean="0"/>
              <a:t>) – (</a:t>
            </a:r>
            <a:r>
              <a:rPr lang="en-US" dirty="0" smtClean="0">
                <a:solidFill>
                  <a:srgbClr val="00B050"/>
                </a:solidFill>
              </a:rPr>
              <a:t>3*5*7+1*6*8+2*4*9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5240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00600" y="1371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905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447800" y="1371600"/>
            <a:ext cx="2057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6858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609600" y="6096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685800"/>
          <a:ext cx="1676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uble Bracket 7"/>
          <p:cNvSpPr/>
          <p:nvPr/>
        </p:nvSpPr>
        <p:spPr>
          <a:xfrm>
            <a:off x="2133600" y="685800"/>
            <a:ext cx="1676400" cy="38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3400" y="609600"/>
          <a:ext cx="533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uble Bracket 9"/>
          <p:cNvSpPr/>
          <p:nvPr/>
        </p:nvSpPr>
        <p:spPr>
          <a:xfrm>
            <a:off x="4343400" y="533400"/>
            <a:ext cx="5334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09800" y="1752600"/>
          <a:ext cx="1676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uble Bracket 11"/>
          <p:cNvSpPr/>
          <p:nvPr/>
        </p:nvSpPr>
        <p:spPr>
          <a:xfrm>
            <a:off x="2209800" y="1752600"/>
            <a:ext cx="167640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38800" y="533400"/>
          <a:ext cx="990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uble Bracket 13"/>
          <p:cNvSpPr/>
          <p:nvPr/>
        </p:nvSpPr>
        <p:spPr>
          <a:xfrm>
            <a:off x="5638800" y="457200"/>
            <a:ext cx="9906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905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676400" y="1905000"/>
            <a:ext cx="304800" cy="304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381000" cy="1143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0200" y="1905000"/>
            <a:ext cx="17526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2286000"/>
            <a:ext cx="10668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6400" y="99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82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1447800"/>
            <a:ext cx="10668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/>
          <p:cNvSpPr/>
          <p:nvPr/>
        </p:nvSpPr>
        <p:spPr>
          <a:xfrm>
            <a:off x="1447800" y="1371600"/>
            <a:ext cx="2057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16764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752600" y="1600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71800" y="1600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182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minor</a:t>
            </a:r>
            <a:r>
              <a:rPr lang="en-US" baseline="-25000" dirty="0" smtClean="0"/>
              <a:t>2,1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2450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minor</a:t>
            </a:r>
            <a:r>
              <a:rPr lang="en-US" baseline="-25000" dirty="0" smtClean="0"/>
              <a:t>2,1</a:t>
            </a:r>
            <a:r>
              <a:rPr lang="en-US" dirty="0" smtClean="0"/>
              <a:t> = bi-</a:t>
            </a:r>
            <a:r>
              <a:rPr lang="en-US" dirty="0" err="1" smtClean="0"/>
              <a:t>ch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905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676400" y="1905000"/>
            <a:ext cx="304800" cy="304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381000" cy="1143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0200" y="1905000"/>
            <a:ext cx="17526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2286000"/>
            <a:ext cx="10668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76400" y="99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82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1447800"/>
            <a:ext cx="10668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/>
          <p:cNvSpPr/>
          <p:nvPr/>
        </p:nvSpPr>
        <p:spPr>
          <a:xfrm>
            <a:off x="1447800" y="1371600"/>
            <a:ext cx="20574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16764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752600" y="1600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71800" y="1600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182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minor</a:t>
            </a:r>
            <a:r>
              <a:rPr lang="en-US" baseline="-25000" dirty="0" smtClean="0"/>
              <a:t>2,1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2450068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minor</a:t>
            </a:r>
            <a:r>
              <a:rPr lang="en-US" baseline="-25000" dirty="0" smtClean="0"/>
              <a:t>2,1</a:t>
            </a:r>
            <a:r>
              <a:rPr lang="en-US" dirty="0" smtClean="0"/>
              <a:t> = 2*9 – 8*3</a:t>
            </a:r>
          </a:p>
          <a:p>
            <a:r>
              <a:rPr lang="en-US" dirty="0" smtClean="0"/>
              <a:t>minor</a:t>
            </a:r>
            <a:r>
              <a:rPr lang="en-US" baseline="-25000" dirty="0" smtClean="0"/>
              <a:t>2,1</a:t>
            </a:r>
            <a:r>
              <a:rPr lang="en-US" dirty="0" smtClean="0"/>
              <a:t> = 18 - 24</a:t>
            </a:r>
          </a:p>
          <a:p>
            <a:r>
              <a:rPr lang="en-US" dirty="0" smtClean="0"/>
              <a:t>minor</a:t>
            </a:r>
            <a:r>
              <a:rPr lang="en-US" baseline="-25000" dirty="0" smtClean="0"/>
              <a:t>2,1</a:t>
            </a:r>
            <a:r>
              <a:rPr lang="en-US" dirty="0" smtClean="0"/>
              <a:t> = -6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447125"/>
          <a:ext cx="1905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524000" y="1421725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29000" y="1421725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600200" y="1497925"/>
            <a:ext cx="17526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00" y="8382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4191000" y="76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410200" y="76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67400" y="8382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5867400" y="76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86600" y="76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20574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4876800" y="1981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96000" y="1981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447125"/>
          <a:ext cx="1905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1524000" y="1421725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29000" y="1421725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600200" y="1497925"/>
            <a:ext cx="1752600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91000" y="8382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4191000" y="76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10200" y="76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67400" y="8382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5867400" y="76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86600" y="76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76800" y="2057400"/>
          <a:ext cx="1219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4876800" y="1981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96000" y="1981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19050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447800" y="1371600"/>
            <a:ext cx="20574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600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91000" y="1143000"/>
          <a:ext cx="1270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uble Bracket 11"/>
          <p:cNvSpPr/>
          <p:nvPr/>
        </p:nvSpPr>
        <p:spPr>
          <a:xfrm>
            <a:off x="4114800" y="1117600"/>
            <a:ext cx="1371600" cy="1320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600200" y="1371600"/>
            <a:ext cx="1752600" cy="45720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00200" y="1828800"/>
            <a:ext cx="1752600" cy="45720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267200" y="1219200"/>
            <a:ext cx="457200" cy="1219200"/>
          </a:xfrm>
          <a:prstGeom prst="down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876800" y="1219200"/>
            <a:ext cx="457200" cy="12192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447125"/>
          <a:ext cx="6350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0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uble Bracket 9"/>
          <p:cNvSpPr/>
          <p:nvPr/>
        </p:nvSpPr>
        <p:spPr>
          <a:xfrm>
            <a:off x="1524000" y="1447800"/>
            <a:ext cx="6096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762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3R1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33600" y="1295400"/>
          <a:ext cx="134055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2057400" y="1270000"/>
            <a:ext cx="14478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09800" y="1346200"/>
            <a:ext cx="1233311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657600" y="1752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7632" y="129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19600" y="12954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uble Bracket 11"/>
          <p:cNvSpPr/>
          <p:nvPr/>
        </p:nvSpPr>
        <p:spPr>
          <a:xfrm>
            <a:off x="4343400" y="12700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447800"/>
          <a:ext cx="134055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676400" y="1422400"/>
            <a:ext cx="14478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8800" y="1498600"/>
            <a:ext cx="1233311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276600" y="1905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91000" y="1447800"/>
          <a:ext cx="1371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4114800" y="1422400"/>
            <a:ext cx="1481328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43600" y="14478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5867400" y="14224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8800" y="1905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27632" y="3352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084832" y="2895600"/>
          <a:ext cx="50292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6400"/>
                <a:gridCol w="1676400"/>
                <a:gridCol w="16764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3*a+0*d+0*g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3*b+0*e+0*h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3*c+0*f+0*I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0*a+1*d+0*g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0*b+1*e+0*h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0*c+1*f+0*I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0*a+0*d+1*g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0*b+0*e+1*h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0*c+0*f+1*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27632" y="4724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084832" y="42672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08632" y="42418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08632" y="2895600"/>
            <a:ext cx="51816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46632" y="1447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*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6858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3505200" y="6096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609600"/>
          <a:ext cx="1676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uble Bracket 11"/>
          <p:cNvSpPr/>
          <p:nvPr/>
        </p:nvSpPr>
        <p:spPr>
          <a:xfrm>
            <a:off x="228600" y="609600"/>
            <a:ext cx="167640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81000" y="1905000"/>
          <a:ext cx="1676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uble Bracket 15"/>
          <p:cNvSpPr/>
          <p:nvPr/>
        </p:nvSpPr>
        <p:spPr>
          <a:xfrm>
            <a:off x="381000" y="1905000"/>
            <a:ext cx="1676400" cy="1143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86400" y="457200"/>
          <a:ext cx="1676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5486400" y="457200"/>
            <a:ext cx="1676400" cy="1143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0" y="2133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3048000" y="20574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562600" y="1905000"/>
          <a:ext cx="1676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Double Bracket 21"/>
          <p:cNvSpPr/>
          <p:nvPr/>
        </p:nvSpPr>
        <p:spPr>
          <a:xfrm>
            <a:off x="5562600" y="1905000"/>
            <a:ext cx="1676400" cy="1143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81200" y="3352800"/>
          <a:ext cx="1676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Double Bracket 23"/>
          <p:cNvSpPr/>
          <p:nvPr/>
        </p:nvSpPr>
        <p:spPr>
          <a:xfrm>
            <a:off x="1981200" y="3352800"/>
            <a:ext cx="1676400" cy="1143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>
            <a:off x="3657600" y="609600"/>
            <a:ext cx="1066800" cy="762000"/>
          </a:xfrm>
          <a:prstGeom prst="rtTriangl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0800000">
            <a:off x="3886200" y="685800"/>
            <a:ext cx="685800" cy="457200"/>
          </a:xfrm>
          <a:prstGeom prst="rt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Right Triangle 27"/>
          <p:cNvSpPr/>
          <p:nvPr/>
        </p:nvSpPr>
        <p:spPr>
          <a:xfrm>
            <a:off x="5638800" y="762000"/>
            <a:ext cx="1066800" cy="762000"/>
          </a:xfrm>
          <a:prstGeom prst="rt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/>
        </p:nvSpPr>
        <p:spPr>
          <a:xfrm rot="10800000">
            <a:off x="5410200" y="533400"/>
            <a:ext cx="1600200" cy="1066800"/>
          </a:xfrm>
          <a:prstGeom prst="rt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2007642">
            <a:off x="374916" y="2339413"/>
            <a:ext cx="1690460" cy="27131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6800" y="1905000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2286000"/>
            <a:ext cx="304800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66800" y="266700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76400" y="2286000"/>
            <a:ext cx="3048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7200" y="2667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76400" y="19050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2" idx="7"/>
            <a:endCxn id="31" idx="3"/>
          </p:cNvCxnSpPr>
          <p:nvPr/>
        </p:nvCxnSpPr>
        <p:spPr>
          <a:xfrm flipV="1">
            <a:off x="717363" y="2165163"/>
            <a:ext cx="394074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7"/>
            <a:endCxn id="36" idx="3"/>
          </p:cNvCxnSpPr>
          <p:nvPr/>
        </p:nvCxnSpPr>
        <p:spPr>
          <a:xfrm flipV="1">
            <a:off x="717363" y="2165163"/>
            <a:ext cx="1003674" cy="5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7"/>
            <a:endCxn id="34" idx="3"/>
          </p:cNvCxnSpPr>
          <p:nvPr/>
        </p:nvCxnSpPr>
        <p:spPr>
          <a:xfrm flipV="1">
            <a:off x="1326963" y="2546163"/>
            <a:ext cx="394074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 rot="2007642">
            <a:off x="3080185" y="2317968"/>
            <a:ext cx="1036636" cy="304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2007642">
            <a:off x="5588928" y="2324755"/>
            <a:ext cx="1614070" cy="304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rot="2007642">
            <a:off x="2007527" y="3772558"/>
            <a:ext cx="1614070" cy="3042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90800" y="2514600"/>
          <a:ext cx="134055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ouble Bracket 9"/>
          <p:cNvSpPr/>
          <p:nvPr/>
        </p:nvSpPr>
        <p:spPr>
          <a:xfrm>
            <a:off x="2514600" y="2489200"/>
            <a:ext cx="14478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67000" y="2565400"/>
            <a:ext cx="1233311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67000" y="2946400"/>
            <a:ext cx="1233311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2" idx="1"/>
            <a:endCxn id="11" idx="1"/>
          </p:cNvCxnSpPr>
          <p:nvPr/>
        </p:nvCxnSpPr>
        <p:spPr>
          <a:xfrm rot="10800000">
            <a:off x="2667000" y="2717800"/>
            <a:ext cx="12700" cy="381000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114800" y="2971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953000" y="25146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uble Bracket 15"/>
          <p:cNvSpPr/>
          <p:nvPr/>
        </p:nvSpPr>
        <p:spPr>
          <a:xfrm>
            <a:off x="4876800" y="24892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05200" y="205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R1 </a:t>
            </a:r>
            <a:r>
              <a:rPr lang="en-US" dirty="0" smtClean="0">
                <a:sym typeface="Wingdings" pitchFamily="2" charset="2"/>
              </a:rPr>
              <a:t> R2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53768" y="1371600"/>
          <a:ext cx="134055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877568" y="1346200"/>
            <a:ext cx="14478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29968" y="1422400"/>
            <a:ext cx="1233311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29968" y="1803400"/>
            <a:ext cx="1233311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7" idx="1"/>
            <a:endCxn id="6" idx="1"/>
          </p:cNvCxnSpPr>
          <p:nvPr/>
        </p:nvCxnSpPr>
        <p:spPr>
          <a:xfrm rot="10800000">
            <a:off x="2029968" y="1574800"/>
            <a:ext cx="12700" cy="381000"/>
          </a:xfrm>
          <a:prstGeom prst="curvedConnector3">
            <a:avLst>
              <a:gd name="adj1" fmla="val 230000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3477768" y="1828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392168" y="1371600"/>
          <a:ext cx="1371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4315968" y="1346200"/>
            <a:ext cx="1481328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44768" y="13716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6068568" y="13462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39968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286000" y="2819400"/>
          <a:ext cx="50292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6400"/>
                <a:gridCol w="1676400"/>
                <a:gridCol w="16764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0*a +</a:t>
                      </a:r>
                      <a:r>
                        <a:rPr lang="en-US" baseline="0" dirty="0" smtClean="0"/>
                        <a:t> 1*d + 0*g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</a:t>
                      </a:r>
                      <a:r>
                        <a:rPr lang="en-US" baseline="0" dirty="0" smtClean="0"/>
                        <a:t>b + 1*e + 0*h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0*c</a:t>
                      </a:r>
                      <a:r>
                        <a:rPr lang="en-US" baseline="0" dirty="0" smtClean="0"/>
                        <a:t> + 1*f + 0*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1*a</a:t>
                      </a:r>
                      <a:r>
                        <a:rPr lang="en-US" baseline="0" dirty="0" smtClean="0"/>
                        <a:t> + 0*d + 0*g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1*b + 0*e + 0*h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1*c + 0*f</a:t>
                      </a:r>
                      <a:r>
                        <a:rPr lang="en-US" baseline="0" dirty="0" smtClean="0"/>
                        <a:t> + 0*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0*a + 0*d + 1*g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0*b + 0*e + 1*h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0*c + 0*f + 1*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28800" y="4648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286000" y="41910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209800" y="41656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209800" y="2819400"/>
            <a:ext cx="51816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514600"/>
          <a:ext cx="134055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2362200" y="2489200"/>
            <a:ext cx="14478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2565400"/>
            <a:ext cx="1233311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2032" y="3429000"/>
            <a:ext cx="1233311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62400" y="2971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4232" y="251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2R1 + 3R3</a:t>
            </a:r>
            <a:endParaRPr lang="en-US" dirty="0"/>
          </a:p>
        </p:txBody>
      </p:sp>
      <p:cxnSp>
        <p:nvCxnSpPr>
          <p:cNvPr id="10" name="Shape 9"/>
          <p:cNvCxnSpPr>
            <a:stCxn id="7" idx="1"/>
            <a:endCxn id="9" idx="2"/>
          </p:cNvCxnSpPr>
          <p:nvPr/>
        </p:nvCxnSpPr>
        <p:spPr>
          <a:xfrm rot="10800000">
            <a:off x="1665732" y="2883932"/>
            <a:ext cx="876300" cy="6974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6" idx="1"/>
          </p:cNvCxnSpPr>
          <p:nvPr/>
        </p:nvCxnSpPr>
        <p:spPr>
          <a:xfrm>
            <a:off x="2237232" y="2699266"/>
            <a:ext cx="277368" cy="18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24400" y="2540000"/>
          <a:ext cx="232833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6112"/>
                <a:gridCol w="776112"/>
                <a:gridCol w="77611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2a+3g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2e+3h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2f+3i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4648200" y="2514600"/>
            <a:ext cx="25146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2057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2R1 + 3R3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1368" y="1371600"/>
          <a:ext cx="134055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725168" y="1346200"/>
            <a:ext cx="14478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77568" y="1422400"/>
            <a:ext cx="1233311" cy="3048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2286000"/>
            <a:ext cx="1233311" cy="304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325368" y="1828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39768" y="1371600"/>
          <a:ext cx="13716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4163568" y="1346200"/>
            <a:ext cx="1481328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92368" y="1371600"/>
          <a:ext cx="12954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1800"/>
                <a:gridCol w="431800"/>
                <a:gridCol w="431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Double Bracket 17"/>
          <p:cNvSpPr/>
          <p:nvPr/>
        </p:nvSpPr>
        <p:spPr>
          <a:xfrm>
            <a:off x="5916168" y="1346200"/>
            <a:ext cx="1399032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87568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33600" y="2819400"/>
          <a:ext cx="5029200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6400"/>
                <a:gridCol w="1676400"/>
                <a:gridCol w="16764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2*a +</a:t>
                      </a:r>
                      <a:r>
                        <a:rPr lang="en-US" baseline="0" dirty="0" smtClean="0"/>
                        <a:t> 0*d + 3*g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</a:t>
                      </a:r>
                      <a:r>
                        <a:rPr lang="en-US" baseline="0" dirty="0" smtClean="0"/>
                        <a:t>b + 0*e + 3*h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2*c</a:t>
                      </a:r>
                      <a:r>
                        <a:rPr lang="en-US" baseline="0" dirty="0" smtClean="0"/>
                        <a:t> + 0*f + 3*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0*a</a:t>
                      </a:r>
                      <a:r>
                        <a:rPr lang="en-US" baseline="0" dirty="0" smtClean="0"/>
                        <a:t> + 1*d + 0*g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0*b + 1*e + 0*h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0*c + 1*f</a:t>
                      </a:r>
                      <a:r>
                        <a:rPr lang="en-US" baseline="0" dirty="0" smtClean="0"/>
                        <a:t> + 0*</a:t>
                      </a:r>
                      <a:r>
                        <a:rPr lang="en-US" baseline="0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0*a + 0*d + 1*g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0*b + 0*e + 1*h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0*c + 0*f + 1*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4648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33600" y="4191000"/>
          <a:ext cx="2328336" cy="12699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6112"/>
                <a:gridCol w="776112"/>
                <a:gridCol w="77611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2a+3g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2e+3h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2f+3i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Double Bracket 25"/>
          <p:cNvSpPr/>
          <p:nvPr/>
        </p:nvSpPr>
        <p:spPr>
          <a:xfrm>
            <a:off x="2057400" y="4165600"/>
            <a:ext cx="25146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2057400" y="2819400"/>
            <a:ext cx="5181600" cy="1219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1371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2R1 + 3R3</a:t>
            </a:r>
            <a:endParaRPr lang="en-US" dirty="0"/>
          </a:p>
        </p:txBody>
      </p:sp>
      <p:cxnSp>
        <p:nvCxnSpPr>
          <p:cNvPr id="28" name="Shape 27"/>
          <p:cNvCxnSpPr>
            <a:stCxn id="7" idx="1"/>
            <a:endCxn id="22" idx="2"/>
          </p:cNvCxnSpPr>
          <p:nvPr/>
        </p:nvCxnSpPr>
        <p:spPr>
          <a:xfrm rot="10800000">
            <a:off x="1028700" y="1740932"/>
            <a:ext cx="876300" cy="6974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  <a:endCxn id="6" idx="1"/>
          </p:cNvCxnSpPr>
          <p:nvPr/>
        </p:nvCxnSpPr>
        <p:spPr>
          <a:xfrm>
            <a:off x="1600200" y="1556266"/>
            <a:ext cx="277368" cy="18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1066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x + b y =  c</a:t>
            </a:r>
          </a:p>
          <a:p>
            <a:r>
              <a:rPr lang="en-US" dirty="0" smtClean="0"/>
              <a:t>p x + q y =  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38399" y="1143000"/>
            <a:ext cx="152401" cy="5334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1143000"/>
            <a:ext cx="152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29000" y="1143000"/>
            <a:ext cx="228600" cy="533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52600" y="1837266"/>
          <a:ext cx="89370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1676400" y="1811866"/>
            <a:ext cx="990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0" y="1837266"/>
            <a:ext cx="2286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8800" y="1837266"/>
            <a:ext cx="228601" cy="762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0" y="18288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2971800" y="18034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67000" y="2065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0658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62400" y="1840468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Double Bracket 18"/>
          <p:cNvSpPr/>
          <p:nvPr/>
        </p:nvSpPr>
        <p:spPr>
          <a:xfrm>
            <a:off x="3886200" y="1815068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200" y="2743200"/>
            <a:ext cx="1066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koefisien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2743200"/>
            <a:ext cx="990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2743200"/>
            <a:ext cx="685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038600" y="1916668"/>
            <a:ext cx="228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3276600"/>
          <a:ext cx="89370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2438400" y="3251200"/>
            <a:ext cx="990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0" y="3276600"/>
            <a:ext cx="2286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90800" y="3276600"/>
            <a:ext cx="228601" cy="762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0200" y="32766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1524000" y="32512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3581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5136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32766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4038600" y="32512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1000" y="3352800"/>
            <a:ext cx="228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52800" y="3124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1066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x + b y =  c</a:t>
            </a:r>
          </a:p>
          <a:p>
            <a:r>
              <a:rPr lang="en-US" dirty="0" smtClean="0"/>
              <a:t>p x + q y =  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438399" y="1143000"/>
            <a:ext cx="152401" cy="5334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95600" y="1143000"/>
            <a:ext cx="152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29000" y="1143000"/>
            <a:ext cx="228600" cy="533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0" y="1837266"/>
          <a:ext cx="89370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1676400" y="1811866"/>
            <a:ext cx="990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286000" y="1837266"/>
            <a:ext cx="2286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828800" y="1837266"/>
            <a:ext cx="228601" cy="762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0" y="18288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Double Bracket 24"/>
          <p:cNvSpPr/>
          <p:nvPr/>
        </p:nvSpPr>
        <p:spPr>
          <a:xfrm>
            <a:off x="2971800" y="18034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67000" y="2065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20658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962400" y="1840468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Double Bracket 28"/>
          <p:cNvSpPr/>
          <p:nvPr/>
        </p:nvSpPr>
        <p:spPr>
          <a:xfrm>
            <a:off x="3886200" y="1815068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00200" y="2743200"/>
            <a:ext cx="1066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koefisien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43200" y="2743200"/>
            <a:ext cx="990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2743200"/>
            <a:ext cx="685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038600" y="1916668"/>
            <a:ext cx="228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89370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2438400" y="2336800"/>
            <a:ext cx="990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0" y="2362200"/>
            <a:ext cx="2286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90800" y="2362200"/>
            <a:ext cx="228601" cy="762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0200" y="23622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1524000" y="23368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2667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599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14800" y="23622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4038600" y="23368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1000" y="2438400"/>
            <a:ext cx="228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528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152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x + 2 y =  1</a:t>
            </a:r>
          </a:p>
          <a:p>
            <a:r>
              <a:rPr lang="en-US" dirty="0" smtClean="0"/>
              <a:t>3 x + 4 y =  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438399" y="228600"/>
            <a:ext cx="152401" cy="5334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95600" y="228600"/>
            <a:ext cx="1524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429000" y="228600"/>
            <a:ext cx="228600" cy="533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0" y="922866"/>
          <a:ext cx="89370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1676400" y="897466"/>
            <a:ext cx="990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286000" y="922866"/>
            <a:ext cx="2286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828800" y="922866"/>
            <a:ext cx="228601" cy="762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048000" y="9144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Double Bracket 24"/>
          <p:cNvSpPr/>
          <p:nvPr/>
        </p:nvSpPr>
        <p:spPr>
          <a:xfrm>
            <a:off x="2971800" y="8890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67000" y="11514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11514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3962400" y="926068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Double Bracket 28"/>
          <p:cNvSpPr/>
          <p:nvPr/>
        </p:nvSpPr>
        <p:spPr>
          <a:xfrm>
            <a:off x="3886200" y="900668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00200" y="1828800"/>
            <a:ext cx="1066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koefisien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43200" y="1828800"/>
            <a:ext cx="990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1828800"/>
            <a:ext cx="685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038600" y="1002268"/>
            <a:ext cx="228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514600" y="3429000"/>
          <a:ext cx="137493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7465"/>
                <a:gridCol w="687465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uble Bracket 34"/>
          <p:cNvSpPr/>
          <p:nvPr/>
        </p:nvSpPr>
        <p:spPr>
          <a:xfrm>
            <a:off x="2438399" y="3403600"/>
            <a:ext cx="1524001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600200" y="34290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Double Bracket 38"/>
          <p:cNvSpPr/>
          <p:nvPr/>
        </p:nvSpPr>
        <p:spPr>
          <a:xfrm>
            <a:off x="1524000" y="34036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3733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57400" y="36660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572000" y="34290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Double Bracket 42"/>
          <p:cNvSpPr/>
          <p:nvPr/>
        </p:nvSpPr>
        <p:spPr>
          <a:xfrm>
            <a:off x="4495800" y="34036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600200" y="44958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Double Bracket 48"/>
          <p:cNvSpPr/>
          <p:nvPr/>
        </p:nvSpPr>
        <p:spPr>
          <a:xfrm>
            <a:off x="1524000" y="44704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057400" y="47328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514600" y="4572000"/>
          <a:ext cx="179251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2514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-2*1</a:t>
                      </a:r>
                      <a:r>
                        <a:rPr lang="en-US" baseline="0" dirty="0" smtClean="0"/>
                        <a:t> + 1*2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3/2*1 +</a:t>
                      </a:r>
                      <a:r>
                        <a:rPr lang="en-US" baseline="0" dirty="0" smtClean="0"/>
                        <a:t> (-1/2)*2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Double Bracket 51"/>
          <p:cNvSpPr/>
          <p:nvPr/>
        </p:nvSpPr>
        <p:spPr>
          <a:xfrm>
            <a:off x="2438399" y="4546600"/>
            <a:ext cx="1905001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600200" y="56388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Double Bracket 53"/>
          <p:cNvSpPr/>
          <p:nvPr/>
        </p:nvSpPr>
        <p:spPr>
          <a:xfrm>
            <a:off x="1524000" y="56134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057400" y="58758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2514600" y="5715000"/>
          <a:ext cx="179251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2514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 +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3/2 - 1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Double Bracket 56"/>
          <p:cNvSpPr/>
          <p:nvPr/>
        </p:nvSpPr>
        <p:spPr>
          <a:xfrm>
            <a:off x="2438399" y="5689600"/>
            <a:ext cx="1905001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43400" y="586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800600" y="5715000"/>
          <a:ext cx="6096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Double Bracket 59"/>
          <p:cNvSpPr/>
          <p:nvPr/>
        </p:nvSpPr>
        <p:spPr>
          <a:xfrm>
            <a:off x="4724400" y="5689600"/>
            <a:ext cx="72767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609600"/>
          <a:ext cx="19812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0" y="584200"/>
            <a:ext cx="2133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67200" y="609600"/>
          <a:ext cx="259080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0-1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uble Bracket 6"/>
          <p:cNvSpPr/>
          <p:nvPr/>
        </p:nvSpPr>
        <p:spPr>
          <a:xfrm>
            <a:off x="4191000" y="584200"/>
            <a:ext cx="2667000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86000" y="762000"/>
            <a:ext cx="1828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2R1 – R2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66800" y="533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239000" y="609600"/>
          <a:ext cx="19812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7162800" y="584200"/>
            <a:ext cx="2133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229600" y="533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62600" y="533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1752600"/>
          <a:ext cx="19812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Double Bracket 24"/>
          <p:cNvSpPr/>
          <p:nvPr/>
        </p:nvSpPr>
        <p:spPr>
          <a:xfrm>
            <a:off x="0" y="1727200"/>
            <a:ext cx="2133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6800" y="1676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267200" y="1752600"/>
          <a:ext cx="259080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4191000" y="1727200"/>
            <a:ext cx="2667000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286000" y="1905000"/>
            <a:ext cx="1828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+ 3R1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198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239000" y="1752600"/>
          <a:ext cx="19812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Double Bracket 31"/>
          <p:cNvSpPr/>
          <p:nvPr/>
        </p:nvSpPr>
        <p:spPr>
          <a:xfrm>
            <a:off x="7162800" y="1727200"/>
            <a:ext cx="2133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8229600" y="1676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2600" y="1676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76200" y="2971800"/>
          <a:ext cx="19812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Double Bracket 35"/>
          <p:cNvSpPr/>
          <p:nvPr/>
        </p:nvSpPr>
        <p:spPr>
          <a:xfrm>
            <a:off x="0" y="2946400"/>
            <a:ext cx="2133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066800" y="2895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267200" y="2971800"/>
          <a:ext cx="213360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Double Bracket 38"/>
          <p:cNvSpPr/>
          <p:nvPr/>
        </p:nvSpPr>
        <p:spPr>
          <a:xfrm>
            <a:off x="4191001" y="2946400"/>
            <a:ext cx="2196352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286000" y="3124200"/>
            <a:ext cx="1828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-R1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334000" y="2895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4020" y="4191000"/>
          <a:ext cx="205958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4895"/>
                <a:gridCol w="514895"/>
                <a:gridCol w="514895"/>
                <a:gridCol w="514895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Double Bracket 50"/>
          <p:cNvSpPr/>
          <p:nvPr/>
        </p:nvSpPr>
        <p:spPr>
          <a:xfrm>
            <a:off x="-1" y="4165600"/>
            <a:ext cx="2120153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066800" y="4114800"/>
            <a:ext cx="1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67200" y="4191000"/>
          <a:ext cx="236220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550"/>
                <a:gridCol w="590550"/>
                <a:gridCol w="590550"/>
                <a:gridCol w="590550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Double Bracket 55"/>
          <p:cNvSpPr/>
          <p:nvPr/>
        </p:nvSpPr>
        <p:spPr>
          <a:xfrm>
            <a:off x="4191000" y="4165600"/>
            <a:ext cx="2431675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286000" y="4343400"/>
            <a:ext cx="1828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¼ R2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410200" y="4114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486400" y="4191000"/>
            <a:ext cx="1066800" cy="762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066800" y="5477934"/>
          <a:ext cx="12954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Double Bracket 62"/>
          <p:cNvSpPr/>
          <p:nvPr/>
        </p:nvSpPr>
        <p:spPr>
          <a:xfrm>
            <a:off x="990600" y="5452534"/>
            <a:ext cx="1435848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81000" y="22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371600" y="22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4800" y="5715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</a:t>
            </a:r>
            <a:r>
              <a:rPr lang="en-US" baseline="30000" dirty="0" smtClean="0"/>
              <a:t>-1</a:t>
            </a:r>
            <a:r>
              <a:rPr lang="en-US" dirty="0" smtClean="0"/>
              <a:t> =</a:t>
            </a:r>
            <a:endParaRPr lang="en-US" dirty="0"/>
          </a:p>
        </p:txBody>
      </p:sp>
      <p:cxnSp>
        <p:nvCxnSpPr>
          <p:cNvPr id="70" name="Shape 69"/>
          <p:cNvCxnSpPr>
            <a:stCxn id="61" idx="2"/>
            <a:endCxn id="63" idx="3"/>
          </p:cNvCxnSpPr>
          <p:nvPr/>
        </p:nvCxnSpPr>
        <p:spPr>
          <a:xfrm rot="5400000">
            <a:off x="3757457" y="3621991"/>
            <a:ext cx="931334" cy="35933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7295" y="609600"/>
          <a:ext cx="14859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591095" y="584200"/>
            <a:ext cx="16002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67200" y="609600"/>
          <a:ext cx="194310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  <a:gridCol w="647700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2-2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uble Bracket 6"/>
          <p:cNvSpPr/>
          <p:nvPr/>
        </p:nvSpPr>
        <p:spPr>
          <a:xfrm>
            <a:off x="4191000" y="584200"/>
            <a:ext cx="2133600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86000" y="762000"/>
            <a:ext cx="1828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2R1 – R2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57895" y="533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0800" y="83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781800" y="609600"/>
          <a:ext cx="14859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6705600" y="584200"/>
            <a:ext cx="16002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772400" y="533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62600" y="533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67295" y="1752600"/>
          <a:ext cx="14859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Double Bracket 24"/>
          <p:cNvSpPr/>
          <p:nvPr/>
        </p:nvSpPr>
        <p:spPr>
          <a:xfrm>
            <a:off x="591095" y="1727200"/>
            <a:ext cx="16002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57895" y="1676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267200" y="1752600"/>
          <a:ext cx="194310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47700"/>
                <a:gridCol w="647700"/>
                <a:gridCol w="647700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Double Bracket 27"/>
          <p:cNvSpPr/>
          <p:nvPr/>
        </p:nvSpPr>
        <p:spPr>
          <a:xfrm>
            <a:off x="4191000" y="1727200"/>
            <a:ext cx="2133600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286000" y="1905000"/>
            <a:ext cx="1828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+ 3R1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198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781800" y="1752600"/>
          <a:ext cx="14859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Double Bracket 31"/>
          <p:cNvSpPr/>
          <p:nvPr/>
        </p:nvSpPr>
        <p:spPr>
          <a:xfrm>
            <a:off x="6705600" y="1727200"/>
            <a:ext cx="16002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772400" y="1676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2600" y="1676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67295" y="2971800"/>
          <a:ext cx="14859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95300"/>
                <a:gridCol w="495300"/>
                <a:gridCol w="4953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Double Bracket 35"/>
          <p:cNvSpPr/>
          <p:nvPr/>
        </p:nvSpPr>
        <p:spPr>
          <a:xfrm>
            <a:off x="591095" y="2946400"/>
            <a:ext cx="16002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657895" y="2895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267200" y="2971800"/>
          <a:ext cx="160020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3400"/>
                <a:gridCol w="533400"/>
                <a:gridCol w="533400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Double Bracket 38"/>
          <p:cNvSpPr/>
          <p:nvPr/>
        </p:nvSpPr>
        <p:spPr>
          <a:xfrm>
            <a:off x="4191001" y="2946400"/>
            <a:ext cx="1752599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286000" y="3124200"/>
            <a:ext cx="1828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-R1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334000" y="2895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65115" y="4191000"/>
          <a:ext cx="1544685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4895"/>
                <a:gridCol w="514895"/>
                <a:gridCol w="514895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Double Bracket 50"/>
          <p:cNvSpPr/>
          <p:nvPr/>
        </p:nvSpPr>
        <p:spPr>
          <a:xfrm>
            <a:off x="591094" y="4165600"/>
            <a:ext cx="1600201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657895" y="4114800"/>
            <a:ext cx="1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67200" y="4191000"/>
          <a:ext cx="1771650" cy="8753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0550"/>
                <a:gridCol w="590550"/>
                <a:gridCol w="590550"/>
              </a:tblGrid>
              <a:tr h="337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09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Double Bracket 55"/>
          <p:cNvSpPr/>
          <p:nvPr/>
        </p:nvSpPr>
        <p:spPr>
          <a:xfrm>
            <a:off x="4191001" y="4165600"/>
            <a:ext cx="1905000" cy="8732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286000" y="4343400"/>
            <a:ext cx="1828800" cy="533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¼ R2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410200" y="41148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800" y="152400"/>
            <a:ext cx="762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Koef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52600" y="152400"/>
            <a:ext cx="762000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Hasil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5421868"/>
            <a:ext cx="685800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486400" y="4191000"/>
            <a:ext cx="533400" cy="762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752600" y="5181600"/>
          <a:ext cx="57452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4524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Double Bracket 46"/>
          <p:cNvSpPr/>
          <p:nvPr/>
        </p:nvSpPr>
        <p:spPr>
          <a:xfrm>
            <a:off x="1676400" y="5156200"/>
            <a:ext cx="6858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371600" y="5421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53" name="Shape 52"/>
          <p:cNvCxnSpPr>
            <a:stCxn id="44" idx="2"/>
            <a:endCxn id="47" idx="3"/>
          </p:cNvCxnSpPr>
          <p:nvPr/>
        </p:nvCxnSpPr>
        <p:spPr>
          <a:xfrm rot="5400000">
            <a:off x="3740150" y="3575050"/>
            <a:ext cx="635000" cy="3390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921266"/>
          <a:ext cx="89370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2971800" y="895866"/>
            <a:ext cx="990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43400" y="912800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4267200" y="887400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1149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11498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257800" y="924468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Double Bracket 12"/>
          <p:cNvSpPr/>
          <p:nvPr/>
        </p:nvSpPr>
        <p:spPr>
          <a:xfrm>
            <a:off x="5181600" y="899068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347134"/>
            <a:ext cx="685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347134"/>
            <a:ext cx="5334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47134"/>
            <a:ext cx="6858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989000"/>
            <a:ext cx="228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200400" y="2480734"/>
          <a:ext cx="89370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3124200" y="2455334"/>
            <a:ext cx="990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0" y="2472268"/>
          <a:ext cx="893704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Double Bracket 21"/>
          <p:cNvSpPr/>
          <p:nvPr/>
        </p:nvSpPr>
        <p:spPr>
          <a:xfrm>
            <a:off x="5257800" y="2446868"/>
            <a:ext cx="9906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867400" y="2556934"/>
            <a:ext cx="228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76600" y="2556934"/>
            <a:ext cx="2286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0" y="27210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27093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71800" y="3471334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|K|   = 1*4 – 2*3 = -2</a:t>
            </a:r>
          </a:p>
          <a:p>
            <a:r>
              <a:rPr lang="en-US" dirty="0" smtClean="0"/>
              <a:t>|K</a:t>
            </a:r>
            <a:r>
              <a:rPr lang="en-US" baseline="-25000" dirty="0" smtClean="0"/>
              <a:t>1</a:t>
            </a:r>
            <a:r>
              <a:rPr lang="en-US" dirty="0" smtClean="0"/>
              <a:t>| = 1*4 – 2*2 = 0</a:t>
            </a:r>
            <a:br>
              <a:rPr lang="en-US" dirty="0" smtClean="0"/>
            </a:br>
            <a:r>
              <a:rPr lang="en-US" dirty="0" smtClean="0"/>
              <a:t>|K</a:t>
            </a:r>
            <a:r>
              <a:rPr lang="en-US" baseline="-25000" dirty="0" smtClean="0"/>
              <a:t>2</a:t>
            </a:r>
            <a:r>
              <a:rPr lang="en-US" dirty="0" smtClean="0"/>
              <a:t>| = 1*2 – 1*3 = -1</a:t>
            </a:r>
          </a:p>
          <a:p>
            <a:r>
              <a:rPr lang="en-US" dirty="0" smtClean="0"/>
              <a:t>x = |K</a:t>
            </a:r>
            <a:r>
              <a:rPr lang="en-US" baseline="-25000" dirty="0" smtClean="0"/>
              <a:t>1</a:t>
            </a:r>
            <a:r>
              <a:rPr lang="en-US" dirty="0" smtClean="0"/>
              <a:t>|/|K| = 0/(-2) = 0</a:t>
            </a:r>
          </a:p>
          <a:p>
            <a:r>
              <a:rPr lang="en-US" dirty="0" smtClean="0"/>
              <a:t>y = |K</a:t>
            </a:r>
            <a:r>
              <a:rPr lang="en-US" baseline="-25000" dirty="0" smtClean="0"/>
              <a:t>2</a:t>
            </a:r>
            <a:r>
              <a:rPr lang="en-US" dirty="0" smtClean="0"/>
              <a:t>|/|K| = (-1)/(-2) = 1/2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43772" y="53985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 =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667772" y="5173134"/>
          <a:ext cx="685800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Double Bracket 32"/>
          <p:cNvSpPr/>
          <p:nvPr/>
        </p:nvSpPr>
        <p:spPr>
          <a:xfrm>
            <a:off x="4591572" y="5147734"/>
            <a:ext cx="818628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4385734"/>
            <a:ext cx="2971800" cy="533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753372" y="5173134"/>
          <a:ext cx="446852" cy="8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6852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Double Bracket 35"/>
          <p:cNvSpPr/>
          <p:nvPr/>
        </p:nvSpPr>
        <p:spPr>
          <a:xfrm>
            <a:off x="3677172" y="5147734"/>
            <a:ext cx="533400" cy="86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0572" y="541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39" name="Elbow Connector 38"/>
          <p:cNvCxnSpPr>
            <a:stCxn id="34" idx="3"/>
            <a:endCxn id="33" idx="3"/>
          </p:cNvCxnSpPr>
          <p:nvPr/>
        </p:nvCxnSpPr>
        <p:spPr>
          <a:xfrm flipH="1">
            <a:off x="5410200" y="4652434"/>
            <a:ext cx="457200" cy="9271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2"/>
            <a:endCxn id="25" idx="0"/>
          </p:cNvCxnSpPr>
          <p:nvPr/>
        </p:nvCxnSpPr>
        <p:spPr>
          <a:xfrm rot="5400000">
            <a:off x="3978533" y="1087167"/>
            <a:ext cx="882134" cy="2057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8" idx="2"/>
            <a:endCxn id="24" idx="0"/>
          </p:cNvCxnSpPr>
          <p:nvPr/>
        </p:nvCxnSpPr>
        <p:spPr>
          <a:xfrm rot="16200000" flipH="1">
            <a:off x="5273933" y="1849167"/>
            <a:ext cx="882134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0574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1066800" y="19812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4495800" y="20574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Double Bracket 38"/>
          <p:cNvSpPr/>
          <p:nvPr/>
        </p:nvSpPr>
        <p:spPr>
          <a:xfrm>
            <a:off x="4495800" y="19812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572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 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388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019800" y="20574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Double Bracket 50"/>
          <p:cNvSpPr/>
          <p:nvPr/>
        </p:nvSpPr>
        <p:spPr>
          <a:xfrm>
            <a:off x="6019800" y="19812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667000" y="20574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Double Bracket 52"/>
          <p:cNvSpPr/>
          <p:nvPr/>
        </p:nvSpPr>
        <p:spPr>
          <a:xfrm>
            <a:off x="2667000" y="19812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20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2  =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762000"/>
          <a:ext cx="2743200" cy="157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295400" y="736600"/>
            <a:ext cx="25908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43000" y="762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38600" y="762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81200" y="2895600"/>
          <a:ext cx="2057400" cy="1181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905000" y="2819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4800" y="2819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1,1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3276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1,2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15000" y="2895600"/>
          <a:ext cx="2057400" cy="1181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638800" y="2819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848600" y="2819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81200" y="4495800"/>
          <a:ext cx="2057400" cy="1181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905000" y="4419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14800" y="4419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487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1,3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1,4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715000" y="4495800"/>
          <a:ext cx="2057400" cy="1181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5638800" y="4419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48600" y="44196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67200" y="684074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kof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 </a:t>
            </a:r>
            <a:r>
              <a:rPr lang="en-US" dirty="0" smtClean="0"/>
              <a:t>* kof</a:t>
            </a:r>
            <a:r>
              <a:rPr lang="en-US" baseline="-25000" dirty="0" smtClean="0"/>
              <a:t>1,2 </a:t>
            </a:r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kof</a:t>
            </a:r>
            <a:r>
              <a:rPr lang="en-US" baseline="-25000" dirty="0" smtClean="0"/>
              <a:t>1,3</a:t>
            </a:r>
            <a:r>
              <a:rPr lang="en-US" dirty="0" smtClean="0"/>
              <a:t> + m</a:t>
            </a:r>
            <a:r>
              <a:rPr lang="en-US" baseline="-25000" dirty="0" smtClean="0"/>
              <a:t>1,4</a:t>
            </a:r>
            <a:r>
              <a:rPr lang="en-US" dirty="0" smtClean="0"/>
              <a:t> * kof</a:t>
            </a:r>
            <a:r>
              <a:rPr lang="en-US" baseline="-25000" dirty="0" smtClean="0"/>
              <a:t>1,4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(1+1)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(1+2)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(1+3)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1,4</a:t>
            </a:r>
            <a:r>
              <a:rPr lang="en-US" dirty="0" smtClean="0"/>
              <a:t> * (-1)</a:t>
            </a:r>
            <a:r>
              <a:rPr lang="en-US" baseline="30000" dirty="0" smtClean="0"/>
              <a:t>(1+4)</a:t>
            </a:r>
            <a:r>
              <a:rPr lang="en-US" dirty="0" smtClean="0"/>
              <a:t> * minor</a:t>
            </a:r>
            <a:r>
              <a:rPr lang="en-US" baseline="-25000" dirty="0" smtClean="0"/>
              <a:t>1,4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057400" y="2819400"/>
            <a:ext cx="0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0800" y="2819400"/>
            <a:ext cx="0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52800" y="4419600"/>
            <a:ext cx="0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96200" y="4419600"/>
            <a:ext cx="0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03872"/>
          <a:ext cx="2057400" cy="1181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62000" y="427672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71800" y="427672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427672"/>
            <a:ext cx="0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14400" y="503872"/>
            <a:ext cx="1905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427672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kof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 </a:t>
            </a:r>
            <a:r>
              <a:rPr lang="en-US" dirty="0" smtClean="0"/>
              <a:t>* kof</a:t>
            </a:r>
            <a:r>
              <a:rPr lang="en-US" baseline="-25000" dirty="0" smtClean="0"/>
              <a:t>1,2 </a:t>
            </a:r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kof</a:t>
            </a:r>
            <a:r>
              <a:rPr lang="en-US" baseline="-25000" dirty="0" smtClean="0"/>
              <a:t>1,3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(1+1)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(1+2)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(1+3)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57400" y="2332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81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2485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1,1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3600" y="2256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105400" y="2332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5029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53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0" y="2485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1,2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2256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57400" y="3475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981200" y="3399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05200" y="3399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628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1,3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352800" y="3399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44958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2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3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4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6 * 1 * (6*1 – 5*2) + 7 * (-1) * (7*1 – 5*3) + 8 * 1 * (7*2 – 6*3)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6 * (6 – 10) – 7 * (7 – 15) + 8 * (14 – 18)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6 * (-4) – 7 * (-8) + 8 * (-4)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(-24) + 56 – 32 = 0</a:t>
            </a:r>
          </a:p>
          <a:p>
            <a:endParaRPr lang="en-US" dirty="0" smtClean="0"/>
          </a:p>
          <a:p>
            <a:r>
              <a:rPr lang="en-US" dirty="0" smtClean="0"/>
              <a:t>minor</a:t>
            </a:r>
            <a:r>
              <a:rPr lang="en-US" baseline="-25000" dirty="0" smtClean="0"/>
              <a:t>1,1</a:t>
            </a:r>
            <a:r>
              <a:rPr lang="en-US" dirty="0" smtClean="0"/>
              <a:t> 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466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1,1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0400" y="427672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kof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 </a:t>
            </a:r>
            <a:r>
              <a:rPr lang="en-US" dirty="0" smtClean="0"/>
              <a:t>* kof</a:t>
            </a:r>
            <a:r>
              <a:rPr lang="en-US" baseline="-25000" dirty="0" smtClean="0"/>
              <a:t>1,2 </a:t>
            </a:r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kof</a:t>
            </a:r>
            <a:r>
              <a:rPr lang="en-US" baseline="-25000" dirty="0" smtClean="0"/>
              <a:t>1,3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(1+1)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(1+2)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(1+3)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57400" y="2332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81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2485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1,1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3600" y="2256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105400" y="2332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5029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53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0" y="2485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1,2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2256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57400" y="3475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981200" y="3399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05200" y="3399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628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1,3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352800" y="3399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44958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2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3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4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5 * 1 * (6*1 – 5*2) + 7 * (-1) * (8*1 – 5*4) + 8 * 1 * (8*2 – 6*4)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5 * (6 – 10) – 7 * (8 – 20) + 8 * (16 – 24)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5 * (-4) – 7 * (-12) + 8 * (-8)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(-20) + 84 – 64 = 0</a:t>
            </a:r>
          </a:p>
          <a:p>
            <a:endParaRPr lang="en-US" dirty="0" smtClean="0"/>
          </a:p>
          <a:p>
            <a:r>
              <a:rPr lang="en-US" dirty="0" smtClean="0"/>
              <a:t>minor</a:t>
            </a:r>
            <a:r>
              <a:rPr lang="en-US" baseline="-25000" dirty="0" smtClean="0"/>
              <a:t>1,2</a:t>
            </a:r>
            <a:r>
              <a:rPr lang="en-US" dirty="0" smtClean="0"/>
              <a:t> 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466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1,2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838200" y="533400"/>
          <a:ext cx="2057400" cy="1181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762000" y="457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71800" y="457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24000" y="457200"/>
            <a:ext cx="0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914400" y="533400"/>
            <a:ext cx="1905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0400" y="427672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kof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 </a:t>
            </a:r>
            <a:r>
              <a:rPr lang="en-US" dirty="0" smtClean="0"/>
              <a:t>* kof</a:t>
            </a:r>
            <a:r>
              <a:rPr lang="en-US" baseline="-25000" dirty="0" smtClean="0"/>
              <a:t>1,2 </a:t>
            </a:r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kof</a:t>
            </a:r>
            <a:r>
              <a:rPr lang="en-US" baseline="-25000" dirty="0" smtClean="0"/>
              <a:t>1,3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(1+1)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(1+2)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(1+3)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57400" y="2332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81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2485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1,1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3600" y="2256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105400" y="2332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5029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53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0" y="2485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1,2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2256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57400" y="3475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981200" y="3399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05200" y="3399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628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1,3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352800" y="3399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44958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2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3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4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5 * 1 * (7*1 – 5*3) + 6 * (-1) * (8*1 – 5*4) + 8 * 1 * (8*3 – 7*4)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5 * (7 – 15) – 6 * (8 – 20) + 8 * (24 – 28)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5 * (-8) – 6 * (-12) + 8 * (-4)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-40 + 72 - 32 = 0</a:t>
            </a:r>
          </a:p>
          <a:p>
            <a:endParaRPr lang="en-US" dirty="0" smtClean="0"/>
          </a:p>
          <a:p>
            <a:r>
              <a:rPr lang="en-US" dirty="0" smtClean="0"/>
              <a:t>minor</a:t>
            </a:r>
            <a:r>
              <a:rPr lang="en-US" baseline="-25000" dirty="0" smtClean="0"/>
              <a:t>1,3</a:t>
            </a:r>
            <a:r>
              <a:rPr lang="en-US" dirty="0" smtClean="0"/>
              <a:t> 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466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1,3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38200" y="533400"/>
          <a:ext cx="2057400" cy="1181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762000" y="457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71800" y="457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09800" y="457200"/>
            <a:ext cx="0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14400" y="533400"/>
            <a:ext cx="1905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0400" y="427672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kof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 </a:t>
            </a:r>
            <a:r>
              <a:rPr lang="en-US" dirty="0" smtClean="0"/>
              <a:t>* kof</a:t>
            </a:r>
            <a:r>
              <a:rPr lang="en-US" baseline="-25000" dirty="0" smtClean="0"/>
              <a:t>1,2 </a:t>
            </a:r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kof</a:t>
            </a:r>
            <a:r>
              <a:rPr lang="en-US" baseline="-25000" dirty="0" smtClean="0"/>
              <a:t>1,3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(1+1)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(1+2)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(1+3)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57400" y="2332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81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" y="2485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1,1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3600" y="2256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105400" y="2332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5029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53200" y="2256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10000" y="2485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1,2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2256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057400" y="3475672"/>
          <a:ext cx="1371600" cy="787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981200" y="3399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05200" y="339947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6280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1,3</a:t>
            </a:r>
            <a:r>
              <a:rPr lang="en-US" dirty="0" smtClean="0"/>
              <a:t> = 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352800" y="3399472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44958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2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3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4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5 * 1 * (7*2 – 6*3) + 6 * (-1) * (8*2 – 6*4) + 7 * 1 * (8*3 – 7*4)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5 * (14 – 18) – 6 * (16 – 24) + 7 * (24 – 28)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5 * (-4) – 6 * (-8) + 7 * (-4)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-20 + 48 - 28 = 0</a:t>
            </a:r>
          </a:p>
          <a:p>
            <a:endParaRPr lang="en-US" dirty="0" smtClean="0"/>
          </a:p>
          <a:p>
            <a:r>
              <a:rPr lang="en-US" dirty="0" smtClean="0"/>
              <a:t>minor</a:t>
            </a:r>
            <a:r>
              <a:rPr lang="en-US" baseline="-25000" dirty="0" smtClean="0"/>
              <a:t>1,4</a:t>
            </a:r>
            <a:r>
              <a:rPr lang="en-US" dirty="0" smtClean="0"/>
              <a:t> 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466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minor</a:t>
            </a:r>
            <a:r>
              <a:rPr lang="en-US" baseline="-25000" dirty="0" smtClean="0"/>
              <a:t>1,4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838200" y="533400"/>
          <a:ext cx="2057400" cy="1181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Connector 46"/>
          <p:cNvCxnSpPr/>
          <p:nvPr/>
        </p:nvCxnSpPr>
        <p:spPr>
          <a:xfrm>
            <a:off x="762000" y="457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71800" y="457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19400" y="457200"/>
            <a:ext cx="0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14400" y="533400"/>
            <a:ext cx="1905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762000"/>
          <a:ext cx="2743200" cy="157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295400" y="736600"/>
            <a:ext cx="25908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43000" y="762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38600" y="762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67200" y="684074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kof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 </a:t>
            </a:r>
            <a:r>
              <a:rPr lang="en-US" dirty="0" smtClean="0"/>
              <a:t>* kof</a:t>
            </a:r>
            <a:r>
              <a:rPr lang="en-US" baseline="-25000" dirty="0" smtClean="0"/>
              <a:t>1,2 </a:t>
            </a:r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kof</a:t>
            </a:r>
            <a:r>
              <a:rPr lang="en-US" baseline="-25000" dirty="0" smtClean="0"/>
              <a:t>1,3</a:t>
            </a:r>
            <a:r>
              <a:rPr lang="en-US" dirty="0" smtClean="0"/>
              <a:t> + m</a:t>
            </a:r>
            <a:r>
              <a:rPr lang="en-US" baseline="-25000" dirty="0" smtClean="0"/>
              <a:t>1,4</a:t>
            </a:r>
            <a:r>
              <a:rPr lang="en-US" dirty="0" smtClean="0"/>
              <a:t> * kof</a:t>
            </a:r>
            <a:r>
              <a:rPr lang="en-US" baseline="-25000" dirty="0" smtClean="0"/>
              <a:t>1,4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(1+1)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(1+2)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(1+3)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1,4</a:t>
            </a:r>
            <a:r>
              <a:rPr lang="en-US" dirty="0" smtClean="0"/>
              <a:t> * (-1)</a:t>
            </a:r>
            <a:r>
              <a:rPr lang="en-US" baseline="30000" dirty="0" smtClean="0"/>
              <a:t>(1+4)</a:t>
            </a:r>
            <a:r>
              <a:rPr lang="en-US" dirty="0" smtClean="0"/>
              <a:t> * minor</a:t>
            </a:r>
            <a:r>
              <a:rPr lang="en-US" baseline="-25000" dirty="0" smtClean="0"/>
              <a:t>1,4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0" y="2667000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minor</a:t>
            </a:r>
            <a:r>
              <a:rPr lang="en-US" baseline="-25000" dirty="0" smtClean="0"/>
              <a:t>1,1</a:t>
            </a:r>
            <a:r>
              <a:rPr lang="en-US" dirty="0" smtClean="0"/>
              <a:t> = 0; minor</a:t>
            </a:r>
            <a:r>
              <a:rPr lang="en-US" baseline="-25000" dirty="0" smtClean="0"/>
              <a:t>1,2</a:t>
            </a:r>
            <a:r>
              <a:rPr lang="en-US" dirty="0" smtClean="0"/>
              <a:t> = 0; minor</a:t>
            </a:r>
            <a:r>
              <a:rPr lang="en-US" baseline="-25000" dirty="0" smtClean="0"/>
              <a:t>1,3</a:t>
            </a:r>
            <a:r>
              <a:rPr lang="en-US" dirty="0" smtClean="0"/>
              <a:t> = 0; minor</a:t>
            </a:r>
            <a:r>
              <a:rPr lang="en-US" baseline="-25000" dirty="0" smtClean="0"/>
              <a:t>1,4</a:t>
            </a:r>
            <a:r>
              <a:rPr lang="en-US" dirty="0" smtClean="0"/>
              <a:t> = 0;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m</a:t>
            </a:r>
            <a:r>
              <a:rPr lang="en-US" baseline="-25000" dirty="0" smtClean="0"/>
              <a:t>1,1</a:t>
            </a:r>
            <a:r>
              <a:rPr lang="en-US" dirty="0" smtClean="0"/>
              <a:t> * (-1)</a:t>
            </a:r>
            <a:r>
              <a:rPr lang="en-US" baseline="30000" dirty="0" smtClean="0"/>
              <a:t>(1+1)</a:t>
            </a:r>
            <a:r>
              <a:rPr lang="en-US" dirty="0" smtClean="0"/>
              <a:t> * minor</a:t>
            </a:r>
            <a:r>
              <a:rPr lang="en-US" baseline="-25000" dirty="0" smtClean="0"/>
              <a:t>1,1</a:t>
            </a:r>
            <a:r>
              <a:rPr lang="en-US" dirty="0" smtClean="0"/>
              <a:t> + m</a:t>
            </a:r>
            <a:r>
              <a:rPr lang="en-US" baseline="-25000" dirty="0" smtClean="0"/>
              <a:t>1,2</a:t>
            </a:r>
            <a:r>
              <a:rPr lang="en-US" dirty="0" smtClean="0"/>
              <a:t> * (-1)</a:t>
            </a:r>
            <a:r>
              <a:rPr lang="en-US" baseline="30000" dirty="0" smtClean="0"/>
              <a:t>(1+2)</a:t>
            </a:r>
            <a:r>
              <a:rPr lang="en-US" dirty="0" smtClean="0"/>
              <a:t> * minor</a:t>
            </a:r>
            <a:r>
              <a:rPr lang="en-US" baseline="-25000" dirty="0" smtClean="0"/>
              <a:t>1,2</a:t>
            </a:r>
            <a:r>
              <a:rPr lang="en-US" dirty="0" smtClean="0"/>
              <a:t> </a:t>
            </a:r>
          </a:p>
          <a:p>
            <a:r>
              <a:rPr lang="en-US" dirty="0" smtClean="0"/>
              <a:t>+ m</a:t>
            </a:r>
            <a:r>
              <a:rPr lang="en-US" baseline="-25000" dirty="0" smtClean="0"/>
              <a:t>1,3</a:t>
            </a:r>
            <a:r>
              <a:rPr lang="en-US" dirty="0" smtClean="0"/>
              <a:t> * (-1)</a:t>
            </a:r>
            <a:r>
              <a:rPr lang="en-US" baseline="30000" dirty="0" smtClean="0"/>
              <a:t>(1+3)</a:t>
            </a:r>
            <a:r>
              <a:rPr lang="en-US" dirty="0" smtClean="0"/>
              <a:t> * minor</a:t>
            </a:r>
            <a:r>
              <a:rPr lang="en-US" baseline="-25000" dirty="0" smtClean="0"/>
              <a:t>1,3</a:t>
            </a:r>
            <a:r>
              <a:rPr lang="en-US" dirty="0" smtClean="0"/>
              <a:t> + m</a:t>
            </a:r>
            <a:r>
              <a:rPr lang="en-US" baseline="-25000" dirty="0" smtClean="0"/>
              <a:t>1,4</a:t>
            </a:r>
            <a:r>
              <a:rPr lang="en-US" dirty="0" smtClean="0"/>
              <a:t> * (-1)</a:t>
            </a:r>
            <a:r>
              <a:rPr lang="en-US" baseline="30000" dirty="0" smtClean="0"/>
              <a:t>(1+4)</a:t>
            </a:r>
            <a:r>
              <a:rPr lang="en-US" dirty="0" smtClean="0"/>
              <a:t> * minor</a:t>
            </a:r>
            <a:r>
              <a:rPr lang="en-US" baseline="-25000" dirty="0" smtClean="0"/>
              <a:t>1,4</a:t>
            </a:r>
            <a:br>
              <a:rPr lang="en-US" baseline="-25000" dirty="0" smtClean="0"/>
            </a:b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= 1 * (-1)</a:t>
            </a:r>
            <a:r>
              <a:rPr lang="en-US" baseline="30000" dirty="0" smtClean="0"/>
              <a:t>2</a:t>
            </a:r>
            <a:r>
              <a:rPr lang="en-US" dirty="0" smtClean="0"/>
              <a:t> * 0 + 2 * (-1)</a:t>
            </a:r>
            <a:r>
              <a:rPr lang="en-US" baseline="30000" dirty="0" smtClean="0"/>
              <a:t>3</a:t>
            </a:r>
            <a:r>
              <a:rPr lang="en-US" dirty="0" smtClean="0"/>
              <a:t> * 0 + 3 * (-1)</a:t>
            </a:r>
            <a:r>
              <a:rPr lang="en-US" baseline="30000" dirty="0" smtClean="0"/>
              <a:t>4</a:t>
            </a:r>
            <a:r>
              <a:rPr lang="en-US" dirty="0" smtClean="0"/>
              <a:t> * 0 + 4 * (-1)</a:t>
            </a:r>
            <a:r>
              <a:rPr lang="en-US" baseline="30000" dirty="0" smtClean="0"/>
              <a:t>5</a:t>
            </a:r>
            <a:r>
              <a:rPr lang="en-US" dirty="0" smtClean="0"/>
              <a:t> * 0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= 0+0+0+0 = 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0574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1066800" y="19812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4267200" y="20574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Double Bracket 38"/>
          <p:cNvSpPr/>
          <p:nvPr/>
        </p:nvSpPr>
        <p:spPr>
          <a:xfrm>
            <a:off x="4267200" y="19812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098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102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791200" y="20574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Double Bracket 50"/>
          <p:cNvSpPr/>
          <p:nvPr/>
        </p:nvSpPr>
        <p:spPr>
          <a:xfrm>
            <a:off x="5791200" y="19812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667000" y="20574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Double Bracket 52"/>
          <p:cNvSpPr/>
          <p:nvPr/>
        </p:nvSpPr>
        <p:spPr>
          <a:xfrm>
            <a:off x="2667000" y="19812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=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66800" y="3657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ouble Bracket 14"/>
          <p:cNvSpPr/>
          <p:nvPr/>
        </p:nvSpPr>
        <p:spPr>
          <a:xfrm>
            <a:off x="1066800" y="35814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267200" y="3657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Double Bracket 16"/>
          <p:cNvSpPr/>
          <p:nvPr/>
        </p:nvSpPr>
        <p:spPr>
          <a:xfrm>
            <a:off x="4267200" y="35814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3657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5791200" y="35814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667000" y="3657600"/>
          <a:ext cx="114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Double Bracket 22"/>
          <p:cNvSpPr/>
          <p:nvPr/>
        </p:nvSpPr>
        <p:spPr>
          <a:xfrm>
            <a:off x="2667000" y="3581400"/>
            <a:ext cx="1143000" cy="838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=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1143000"/>
          <a:ext cx="1219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1524000"/>
          <a:ext cx="1828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Double Bracket 15"/>
          <p:cNvSpPr/>
          <p:nvPr/>
        </p:nvSpPr>
        <p:spPr>
          <a:xfrm>
            <a:off x="1371600" y="1447800"/>
            <a:ext cx="182880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uble Bracket 16"/>
          <p:cNvSpPr/>
          <p:nvPr/>
        </p:nvSpPr>
        <p:spPr>
          <a:xfrm>
            <a:off x="3810000" y="1066800"/>
            <a:ext cx="12192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800" y="1524000"/>
          <a:ext cx="1066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5562600" y="1447800"/>
            <a:ext cx="1219200" cy="533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1524000"/>
            <a:ext cx="3810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4"/>
            <a:endCxn id="35" idx="0"/>
          </p:cNvCxnSpPr>
          <p:nvPr/>
        </p:nvCxnSpPr>
        <p:spPr>
          <a:xfrm>
            <a:off x="5905500" y="1905000"/>
            <a:ext cx="1905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1600" y="2286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hasil</a:t>
            </a:r>
            <a:r>
              <a:rPr lang="en-US" dirty="0" smtClean="0"/>
              <a:t> kali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baris</a:t>
            </a:r>
            <a:r>
              <a:rPr lang="en-US" dirty="0" smtClean="0"/>
              <a:t> 1 &amp; </a:t>
            </a:r>
            <a:r>
              <a:rPr lang="en-US" dirty="0" err="1" smtClean="0"/>
              <a:t>kolom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962400" y="1143000"/>
            <a:ext cx="381000" cy="1219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524000" y="1524000"/>
            <a:ext cx="1524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5760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kolom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43" name="Straight Connector 42"/>
          <p:cNvCxnSpPr>
            <a:stCxn id="40" idx="2"/>
            <a:endCxn id="42" idx="0"/>
          </p:cNvCxnSpPr>
          <p:nvPr/>
        </p:nvCxnSpPr>
        <p:spPr>
          <a:xfrm>
            <a:off x="4152900" y="2362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133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baris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50" name="Straight Connector 49"/>
          <p:cNvCxnSpPr>
            <a:stCxn id="48" idx="0"/>
            <a:endCxn id="41" idx="2"/>
          </p:cNvCxnSpPr>
          <p:nvPr/>
        </p:nvCxnSpPr>
        <p:spPr>
          <a:xfrm flipV="1">
            <a:off x="2247900" y="1905000"/>
            <a:ext cx="381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1143000"/>
          <a:ext cx="12192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1524000"/>
          <a:ext cx="18288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Double Bracket 15"/>
          <p:cNvSpPr/>
          <p:nvPr/>
        </p:nvSpPr>
        <p:spPr>
          <a:xfrm>
            <a:off x="1371600" y="1447800"/>
            <a:ext cx="1828800" cy="457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uble Bracket 16"/>
          <p:cNvSpPr/>
          <p:nvPr/>
        </p:nvSpPr>
        <p:spPr>
          <a:xfrm>
            <a:off x="3810000" y="1066800"/>
            <a:ext cx="1219200" cy="1295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766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1524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800" y="1524000"/>
          <a:ext cx="1066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Double Bracket 20"/>
          <p:cNvSpPr/>
          <p:nvPr/>
        </p:nvSpPr>
        <p:spPr>
          <a:xfrm>
            <a:off x="5562600" y="1447800"/>
            <a:ext cx="1219200" cy="533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240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336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152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962400" y="1143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1524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62400" y="1905000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1524000"/>
            <a:ext cx="3810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28800" y="1752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1                2               3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1381036"/>
            <a:ext cx="381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</a:p>
          <a:p>
            <a:endParaRPr lang="en-US" sz="1100" dirty="0" smtClean="0"/>
          </a:p>
          <a:p>
            <a:r>
              <a:rPr lang="en-US" sz="1100" dirty="0" smtClean="0"/>
              <a:t>2</a:t>
            </a:r>
          </a:p>
          <a:p>
            <a:endParaRPr lang="en-US" sz="1100" dirty="0" smtClean="0"/>
          </a:p>
          <a:p>
            <a:r>
              <a:rPr lang="en-US" sz="1100" dirty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2955</Words>
  <Application>Microsoft Office PowerPoint</Application>
  <PresentationFormat>On-screen Show (4:3)</PresentationFormat>
  <Paragraphs>1786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MojoMacW7</dc:creator>
  <cp:lastModifiedBy>MojoMacW7</cp:lastModifiedBy>
  <cp:revision>379</cp:revision>
  <dcterms:created xsi:type="dcterms:W3CDTF">2018-07-06T22:34:07Z</dcterms:created>
  <dcterms:modified xsi:type="dcterms:W3CDTF">2018-07-24T16:28:37Z</dcterms:modified>
</cp:coreProperties>
</file>