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2918400" cx="21945600"/>
  <p:notesSz cx="6716700" cy="9239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gaoMig0GEBo9IPYEpbYwLui/5F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19650" y="692925"/>
            <a:ext cx="4478000" cy="3464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1650" y="4388625"/>
            <a:ext cx="5373350" cy="41576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914400" y="4419720"/>
            <a:ext cx="487656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p1:notes"/>
          <p:cNvSpPr txBox="1"/>
          <p:nvPr/>
        </p:nvSpPr>
        <p:spPr>
          <a:xfrm>
            <a:off x="3809880" y="8763120"/>
            <a:ext cx="289512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800" u="none" cap="none" strike="noStrike">
              <a:solidFill>
                <a:schemeClr val="dk1"/>
              </a:solidFill>
              <a:latin typeface="Arial"/>
              <a:ea typeface="Arial"/>
              <a:cs typeface="Arial"/>
              <a:sym typeface="Arial"/>
            </a:endParaRPr>
          </a:p>
        </p:txBody>
      </p:sp>
      <p:sp>
        <p:nvSpPr>
          <p:cNvPr id="57" name="Google Shape;57;p1:notes"/>
          <p:cNvSpPr/>
          <p:nvPr>
            <p:ph idx="2" type="sldImg"/>
          </p:nvPr>
        </p:nvSpPr>
        <p:spPr>
          <a:xfrm>
            <a:off x="1119650" y="692925"/>
            <a:ext cx="4478000" cy="3464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2"/>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
          <p:cNvSpPr txBox="1"/>
          <p:nvPr>
            <p:ph idx="1" type="body"/>
          </p:nvPr>
        </p:nvSpPr>
        <p:spPr>
          <a:xfrm>
            <a:off x="1097280" y="7702560"/>
            <a:ext cx="197506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2"/>
          <p:cNvSpPr txBox="1"/>
          <p:nvPr>
            <p:ph idx="2" type="body"/>
          </p:nvPr>
        </p:nvSpPr>
        <p:spPr>
          <a:xfrm>
            <a:off x="1097280" y="17674920"/>
            <a:ext cx="197506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3"/>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3"/>
          <p:cNvSpPr txBox="1"/>
          <p:nvPr>
            <p:ph idx="1" type="body"/>
          </p:nvPr>
        </p:nvSpPr>
        <p:spPr>
          <a:xfrm>
            <a:off x="1097280" y="770256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2" type="body"/>
          </p:nvPr>
        </p:nvSpPr>
        <p:spPr>
          <a:xfrm>
            <a:off x="11217960" y="770256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3" type="body"/>
          </p:nvPr>
        </p:nvSpPr>
        <p:spPr>
          <a:xfrm>
            <a:off x="11217960" y="1767492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3"/>
          <p:cNvSpPr txBox="1"/>
          <p:nvPr>
            <p:ph idx="4" type="body"/>
          </p:nvPr>
        </p:nvSpPr>
        <p:spPr>
          <a:xfrm>
            <a:off x="1097280" y="1767492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4"/>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4"/>
          <p:cNvSpPr txBox="1"/>
          <p:nvPr>
            <p:ph idx="1" type="body"/>
          </p:nvPr>
        </p:nvSpPr>
        <p:spPr>
          <a:xfrm>
            <a:off x="1097280" y="7702560"/>
            <a:ext cx="19750680" cy="19092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2" type="body"/>
          </p:nvPr>
        </p:nvSpPr>
        <p:spPr>
          <a:xfrm>
            <a:off x="1097280" y="7702560"/>
            <a:ext cx="19750680" cy="19092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2" name="Google Shape;52;p14"/>
          <p:cNvPicPr preferRelativeResize="0"/>
          <p:nvPr/>
        </p:nvPicPr>
        <p:blipFill rotWithShape="1">
          <a:blip r:embed="rId2">
            <a:alphaModFix/>
          </a:blip>
          <a:srcRect b="0" l="0" r="0" t="0"/>
          <a:stretch/>
        </p:blipFill>
        <p:spPr>
          <a:xfrm>
            <a:off x="1096920" y="9369360"/>
            <a:ext cx="19750680" cy="15758280"/>
          </a:xfrm>
          <a:prstGeom prst="rect">
            <a:avLst/>
          </a:prstGeom>
          <a:noFill/>
          <a:ln>
            <a:noFill/>
          </a:ln>
        </p:spPr>
      </p:pic>
      <p:pic>
        <p:nvPicPr>
          <p:cNvPr id="53" name="Google Shape;53;p14"/>
          <p:cNvPicPr preferRelativeResize="0"/>
          <p:nvPr/>
        </p:nvPicPr>
        <p:blipFill rotWithShape="1">
          <a:blip r:embed="rId2">
            <a:alphaModFix/>
          </a:blip>
          <a:srcRect b="0" l="0" r="0" t="0"/>
          <a:stretch/>
        </p:blipFill>
        <p:spPr>
          <a:xfrm>
            <a:off x="1096920" y="9369360"/>
            <a:ext cx="19750680" cy="157582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4"/>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4"/>
          <p:cNvSpPr txBox="1"/>
          <p:nvPr>
            <p:ph idx="1" type="subTitle"/>
          </p:nvPr>
        </p:nvSpPr>
        <p:spPr>
          <a:xfrm>
            <a:off x="1097280" y="7702560"/>
            <a:ext cx="19750680" cy="190922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5"/>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5"/>
          <p:cNvSpPr txBox="1"/>
          <p:nvPr>
            <p:ph idx="1" type="body"/>
          </p:nvPr>
        </p:nvSpPr>
        <p:spPr>
          <a:xfrm>
            <a:off x="1097280" y="7702560"/>
            <a:ext cx="19750680" cy="19092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6"/>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body"/>
          </p:nvPr>
        </p:nvSpPr>
        <p:spPr>
          <a:xfrm>
            <a:off x="1097280" y="7702560"/>
            <a:ext cx="9638280" cy="19092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6"/>
          <p:cNvSpPr txBox="1"/>
          <p:nvPr>
            <p:ph idx="2" type="body"/>
          </p:nvPr>
        </p:nvSpPr>
        <p:spPr>
          <a:xfrm>
            <a:off x="11217960" y="7702560"/>
            <a:ext cx="9638280" cy="19092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7"/>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8"/>
          <p:cNvSpPr txBox="1"/>
          <p:nvPr>
            <p:ph idx="1" type="subTitle"/>
          </p:nvPr>
        </p:nvSpPr>
        <p:spPr>
          <a:xfrm>
            <a:off x="1097280" y="1313280"/>
            <a:ext cx="19750680" cy="254815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9"/>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1097280" y="770256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9"/>
          <p:cNvSpPr txBox="1"/>
          <p:nvPr>
            <p:ph idx="2" type="body"/>
          </p:nvPr>
        </p:nvSpPr>
        <p:spPr>
          <a:xfrm>
            <a:off x="1097280" y="1767492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9"/>
          <p:cNvSpPr txBox="1"/>
          <p:nvPr>
            <p:ph idx="3" type="body"/>
          </p:nvPr>
        </p:nvSpPr>
        <p:spPr>
          <a:xfrm>
            <a:off x="11217960" y="7702560"/>
            <a:ext cx="9638280" cy="19092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10"/>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0"/>
          <p:cNvSpPr txBox="1"/>
          <p:nvPr>
            <p:ph idx="1" type="body"/>
          </p:nvPr>
        </p:nvSpPr>
        <p:spPr>
          <a:xfrm>
            <a:off x="1097280" y="7702560"/>
            <a:ext cx="9638280" cy="190922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0"/>
          <p:cNvSpPr txBox="1"/>
          <p:nvPr>
            <p:ph idx="2" type="body"/>
          </p:nvPr>
        </p:nvSpPr>
        <p:spPr>
          <a:xfrm>
            <a:off x="11217960" y="770256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3" type="body"/>
          </p:nvPr>
        </p:nvSpPr>
        <p:spPr>
          <a:xfrm>
            <a:off x="11217960" y="1767492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1"/>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1097280" y="770256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11217960" y="7702560"/>
            <a:ext cx="96382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3" type="body"/>
          </p:nvPr>
        </p:nvSpPr>
        <p:spPr>
          <a:xfrm>
            <a:off x="1097280" y="17674920"/>
            <a:ext cx="19750680" cy="910692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097280" y="1313280"/>
            <a:ext cx="19750680" cy="54968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097280" y="7702560"/>
            <a:ext cx="19750680" cy="1909224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hyperlink" Target="https://doi.org/10.18653/v1/P19-1088" TargetMode="External"/><Relationship Id="rId8"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8" name="Shape 58"/>
        <p:cNvGrpSpPr/>
        <p:nvPr/>
      </p:nvGrpSpPr>
      <p:grpSpPr>
        <a:xfrm>
          <a:off x="0" y="0"/>
          <a:ext cx="0" cy="0"/>
          <a:chOff x="0" y="0"/>
          <a:chExt cx="0" cy="0"/>
        </a:xfrm>
      </p:grpSpPr>
      <p:sp>
        <p:nvSpPr>
          <p:cNvPr id="59" name="Google Shape;59;p1"/>
          <p:cNvSpPr/>
          <p:nvPr/>
        </p:nvSpPr>
        <p:spPr>
          <a:xfrm>
            <a:off x="609480" y="304920"/>
            <a:ext cx="20802240" cy="3352320"/>
          </a:xfrm>
          <a:prstGeom prst="rect">
            <a:avLst/>
          </a:prstGeom>
          <a:gradFill>
            <a:gsLst>
              <a:gs pos="0">
                <a:srgbClr val="759336"/>
              </a:gs>
              <a:gs pos="80000">
                <a:srgbClr val="99C247"/>
              </a:gs>
              <a:gs pos="100000">
                <a:srgbClr val="9BC545"/>
              </a:gs>
            </a:gsLst>
            <a:lin ang="16200000" scaled="0"/>
          </a:gradFill>
          <a:ln cap="flat" cmpd="sng" w="9525">
            <a:solidFill>
              <a:srgbClr val="F9F9F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
          <p:cNvSpPr/>
          <p:nvPr/>
        </p:nvSpPr>
        <p:spPr>
          <a:xfrm>
            <a:off x="571655" y="5088820"/>
            <a:ext cx="20802300" cy="3047700"/>
          </a:xfrm>
          <a:prstGeom prst="rect">
            <a:avLst/>
          </a:prstGeom>
          <a:solidFill>
            <a:schemeClr val="lt1"/>
          </a:solidFill>
          <a:ln cap="flat" cmpd="sng" w="111225">
            <a:solidFill>
              <a:schemeClr val="dk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
          <p:cNvSpPr/>
          <p:nvPr/>
        </p:nvSpPr>
        <p:spPr>
          <a:xfrm>
            <a:off x="9219950" y="4101088"/>
            <a:ext cx="3272700" cy="91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Objective</a:t>
            </a:r>
            <a:endParaRPr b="0" i="0" sz="5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62" name="Google Shape;62;p1"/>
          <p:cNvSpPr/>
          <p:nvPr/>
        </p:nvSpPr>
        <p:spPr>
          <a:xfrm>
            <a:off x="723775" y="9673400"/>
            <a:ext cx="10058100" cy="3217200"/>
          </a:xfrm>
          <a:prstGeom prst="rect">
            <a:avLst/>
          </a:prstGeom>
          <a:solidFill>
            <a:schemeClr val="lt1"/>
          </a:solidFill>
          <a:ln cap="flat" cmpd="sng" w="111225">
            <a:solidFill>
              <a:schemeClr val="dk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
          <p:cNvSpPr/>
          <p:nvPr/>
        </p:nvSpPr>
        <p:spPr>
          <a:xfrm>
            <a:off x="3878550" y="8512013"/>
            <a:ext cx="3465000" cy="91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Motivation</a:t>
            </a:r>
            <a:endParaRPr i="0" sz="5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 </a:t>
            </a:r>
            <a:endParaRPr b="0" i="0" sz="5000" u="none" cap="none" strike="noStrike">
              <a:solidFill>
                <a:schemeClr val="dk1"/>
              </a:solidFill>
              <a:latin typeface="Arial"/>
              <a:ea typeface="Arial"/>
              <a:cs typeface="Arial"/>
              <a:sym typeface="Arial"/>
            </a:endParaRPr>
          </a:p>
        </p:txBody>
      </p:sp>
      <p:sp>
        <p:nvSpPr>
          <p:cNvPr id="64" name="Google Shape;64;p1"/>
          <p:cNvSpPr/>
          <p:nvPr/>
        </p:nvSpPr>
        <p:spPr>
          <a:xfrm>
            <a:off x="665700" y="13654150"/>
            <a:ext cx="10058100" cy="18654300"/>
          </a:xfrm>
          <a:prstGeom prst="rect">
            <a:avLst/>
          </a:prstGeom>
          <a:solidFill>
            <a:schemeClr val="lt1"/>
          </a:solidFill>
          <a:ln cap="flat" cmpd="sng" w="1112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
          <p:cNvSpPr/>
          <p:nvPr/>
        </p:nvSpPr>
        <p:spPr>
          <a:xfrm>
            <a:off x="3974709" y="12740950"/>
            <a:ext cx="3272700" cy="91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Approach</a:t>
            </a:r>
            <a:endParaRPr i="0" sz="5000" u="none" cap="none" strike="noStrike">
              <a:solidFill>
                <a:schemeClr val="dk1"/>
              </a:solidFill>
              <a:latin typeface="Times New Roman"/>
              <a:ea typeface="Times New Roman"/>
              <a:cs typeface="Times New Roman"/>
              <a:sym typeface="Times New Roman"/>
            </a:endParaRPr>
          </a:p>
        </p:txBody>
      </p:sp>
      <p:sp>
        <p:nvSpPr>
          <p:cNvPr id="66" name="Google Shape;66;p1"/>
          <p:cNvSpPr/>
          <p:nvPr/>
        </p:nvSpPr>
        <p:spPr>
          <a:xfrm>
            <a:off x="11373800" y="9596675"/>
            <a:ext cx="10058100" cy="14736900"/>
          </a:xfrm>
          <a:prstGeom prst="rect">
            <a:avLst/>
          </a:prstGeom>
          <a:solidFill>
            <a:schemeClr val="lt1"/>
          </a:solidFill>
          <a:ln cap="flat" cmpd="sng" w="111225">
            <a:solidFill>
              <a:schemeClr val="dk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just">
              <a:lnSpc>
                <a:spcPct val="100000"/>
              </a:lnSpc>
              <a:spcBef>
                <a:spcPts val="1400"/>
              </a:spcBef>
              <a:spcAft>
                <a:spcPts val="0"/>
              </a:spcAft>
              <a:buClr>
                <a:schemeClr val="dk1"/>
              </a:buClr>
              <a:buSzPts val="1100"/>
              <a:buFont typeface="Arial"/>
              <a:buNone/>
            </a:pPr>
            <a:r>
              <a:t/>
            </a:r>
            <a:endParaRPr sz="3000">
              <a:solidFill>
                <a:schemeClr val="dk1"/>
              </a:solidFill>
              <a:latin typeface="Times New Roman"/>
              <a:ea typeface="Times New Roman"/>
              <a:cs typeface="Times New Roman"/>
              <a:sym typeface="Times New Roman"/>
            </a:endParaRPr>
          </a:p>
          <a:p>
            <a:pPr indent="0" lvl="0" marL="0" rtl="0" algn="just">
              <a:lnSpc>
                <a:spcPct val="150000"/>
              </a:lnSpc>
              <a:spcBef>
                <a:spcPts val="1400"/>
              </a:spcBef>
              <a:spcAft>
                <a:spcPts val="0"/>
              </a:spcAft>
              <a:buNone/>
            </a:pPr>
            <a:r>
              <a:t/>
            </a:r>
            <a:endParaRPr sz="3000">
              <a:latin typeface="Times New Roman"/>
              <a:ea typeface="Times New Roman"/>
              <a:cs typeface="Times New Roman"/>
              <a:sym typeface="Times New Roman"/>
            </a:endParaRPr>
          </a:p>
          <a:p>
            <a:pPr indent="0" lvl="0" marL="0" rtl="0" algn="just">
              <a:lnSpc>
                <a:spcPct val="150000"/>
              </a:lnSpc>
              <a:spcBef>
                <a:spcPts val="1400"/>
              </a:spcBef>
              <a:spcAft>
                <a:spcPts val="100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sp>
        <p:nvSpPr>
          <p:cNvPr id="67" name="Google Shape;67;p1"/>
          <p:cNvSpPr/>
          <p:nvPr/>
        </p:nvSpPr>
        <p:spPr>
          <a:xfrm>
            <a:off x="14988650" y="8512025"/>
            <a:ext cx="3272700" cy="91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5000">
                <a:latin typeface="Times New Roman"/>
                <a:ea typeface="Times New Roman"/>
                <a:cs typeface="Times New Roman"/>
                <a:sym typeface="Times New Roman"/>
              </a:rPr>
              <a:t>Evaluation</a:t>
            </a:r>
            <a:endParaRPr i="0" sz="5000" u="none" cap="none" strike="noStrike">
              <a:solidFill>
                <a:schemeClr val="dk1"/>
              </a:solidFill>
              <a:latin typeface="Times New Roman"/>
              <a:ea typeface="Times New Roman"/>
              <a:cs typeface="Times New Roman"/>
              <a:sym typeface="Times New Roman"/>
            </a:endParaRPr>
          </a:p>
        </p:txBody>
      </p:sp>
      <p:sp>
        <p:nvSpPr>
          <p:cNvPr id="68" name="Google Shape;68;p1"/>
          <p:cNvSpPr/>
          <p:nvPr/>
        </p:nvSpPr>
        <p:spPr>
          <a:xfrm>
            <a:off x="14501550" y="24333575"/>
            <a:ext cx="3272700" cy="913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5000" u="none" cap="none" strike="noStrike">
                <a:solidFill>
                  <a:srgbClr val="000000"/>
                </a:solidFill>
                <a:latin typeface="Times New Roman"/>
                <a:ea typeface="Times New Roman"/>
                <a:cs typeface="Times New Roman"/>
                <a:sym typeface="Times New Roman"/>
              </a:rPr>
              <a:t>Conclusion</a:t>
            </a:r>
            <a:endParaRPr i="0" sz="5000" u="none" cap="none" strike="noStrike">
              <a:solidFill>
                <a:schemeClr val="dk1"/>
              </a:solidFill>
              <a:latin typeface="Times New Roman"/>
              <a:ea typeface="Times New Roman"/>
              <a:cs typeface="Times New Roman"/>
              <a:sym typeface="Times New Roman"/>
            </a:endParaRPr>
          </a:p>
        </p:txBody>
      </p:sp>
      <p:sp>
        <p:nvSpPr>
          <p:cNvPr id="69" name="Google Shape;69;p1"/>
          <p:cNvSpPr/>
          <p:nvPr/>
        </p:nvSpPr>
        <p:spPr>
          <a:xfrm>
            <a:off x="8443440" y="2377440"/>
            <a:ext cx="10667520" cy="6998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Times New Roman"/>
                <a:ea typeface="Times New Roman"/>
                <a:cs typeface="Times New Roman"/>
                <a:sym typeface="Times New Roman"/>
              </a:rPr>
              <a:t>Name of the authors</a:t>
            </a:r>
            <a:endParaRPr b="0" i="0" sz="1800" u="none" cap="none" strike="noStrike">
              <a:solidFill>
                <a:schemeClr val="dk1"/>
              </a:solidFill>
              <a:latin typeface="Arial"/>
              <a:ea typeface="Arial"/>
              <a:cs typeface="Arial"/>
              <a:sym typeface="Arial"/>
            </a:endParaRPr>
          </a:p>
        </p:txBody>
      </p:sp>
      <p:sp>
        <p:nvSpPr>
          <p:cNvPr id="70" name="Google Shape;70;p1"/>
          <p:cNvSpPr/>
          <p:nvPr/>
        </p:nvSpPr>
        <p:spPr>
          <a:xfrm>
            <a:off x="735600" y="13689713"/>
            <a:ext cx="9918300" cy="2071200"/>
          </a:xfrm>
          <a:prstGeom prst="rect">
            <a:avLst/>
          </a:prstGeom>
          <a:noFill/>
          <a:ln>
            <a:noFill/>
          </a:ln>
        </p:spPr>
        <p:txBody>
          <a:bodyPr anchorCtr="0" anchor="t" bIns="45000" lIns="90000" spcFirstLastPara="1" rIns="90000" wrap="square" tIns="45000">
            <a:noAutofit/>
          </a:bodyPr>
          <a:lstStyle/>
          <a:p>
            <a:pPr indent="0" lvl="0" marL="4114800" marR="0" rtl="0" algn="l">
              <a:lnSpc>
                <a:spcPct val="100000"/>
              </a:lnSpc>
              <a:spcBef>
                <a:spcPts val="0"/>
              </a:spcBef>
              <a:spcAft>
                <a:spcPts val="0"/>
              </a:spcAft>
              <a:buNone/>
            </a:pPr>
            <a:r>
              <a:rPr b="1" lang="en-US" sz="2800">
                <a:latin typeface="Times New Roman"/>
                <a:ea typeface="Times New Roman"/>
                <a:cs typeface="Times New Roman"/>
                <a:sym typeface="Times New Roman"/>
              </a:rPr>
              <a:t>Dataset</a:t>
            </a:r>
            <a:endParaRPr b="1" sz="2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2800">
                <a:latin typeface="Times New Roman"/>
                <a:ea typeface="Times New Roman"/>
                <a:cs typeface="Times New Roman"/>
                <a:sym typeface="Times New Roman"/>
              </a:rPr>
              <a:t>The dataset used for the project was </a:t>
            </a:r>
            <a:r>
              <a:rPr lang="en-US" sz="2800">
                <a:latin typeface="Times New Roman"/>
                <a:ea typeface="Times New Roman"/>
                <a:cs typeface="Times New Roman"/>
                <a:sym typeface="Times New Roman"/>
              </a:rPr>
              <a:t>retrieved</a:t>
            </a:r>
            <a:r>
              <a:rPr lang="en-US" sz="2800">
                <a:latin typeface="Times New Roman"/>
                <a:ea typeface="Times New Roman"/>
                <a:cs typeface="Times New Roman"/>
                <a:sym typeface="Times New Roman"/>
              </a:rPr>
              <a:t> from the High-Low motivation study and included 253 transcripts of mock therapist client interviews posted on youtube [1].</a:t>
            </a:r>
            <a:endParaRPr sz="2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1" name="Google Shape;71;p1"/>
          <p:cNvSpPr/>
          <p:nvPr/>
        </p:nvSpPr>
        <p:spPr>
          <a:xfrm>
            <a:off x="4343400" y="27402480"/>
            <a:ext cx="5333760" cy="54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
          <p:cNvSpPr/>
          <p:nvPr/>
        </p:nvSpPr>
        <p:spPr>
          <a:xfrm>
            <a:off x="805375" y="24003000"/>
            <a:ext cx="9764700" cy="420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a:off x="4800600" y="29032200"/>
            <a:ext cx="4419360" cy="461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a:off x="2362320" y="29946600"/>
            <a:ext cx="184320" cy="461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a:off x="793675" y="9219238"/>
            <a:ext cx="9918300" cy="335220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2800">
                <a:solidFill>
                  <a:schemeClr val="dk1"/>
                </a:solidFill>
                <a:latin typeface="Times New Roman"/>
                <a:ea typeface="Times New Roman"/>
                <a:cs typeface="Times New Roman"/>
                <a:sym typeface="Times New Roman"/>
              </a:rPr>
              <a:t>This project presents a novel approach aimed at assisting therapists in evaluating the effectiveness of their client conversations through the utilization of 'engagement' scores within an intuitive interface. By leveraging research indicating a strong correlation between client engagement and positive health outcomes, our proposed method seeks to provide therapists with valuable insights into the quality of their interactions. </a:t>
            </a:r>
            <a:endParaRPr sz="2800">
              <a:solidFill>
                <a:schemeClr val="dk1"/>
              </a:solidFill>
              <a:latin typeface="Times New Roman"/>
              <a:ea typeface="Times New Roman"/>
              <a:cs typeface="Times New Roman"/>
              <a:sym typeface="Times New Roman"/>
            </a:endParaRPr>
          </a:p>
        </p:txBody>
      </p:sp>
      <p:sp>
        <p:nvSpPr>
          <p:cNvPr id="76" name="Google Shape;76;p1"/>
          <p:cNvSpPr/>
          <p:nvPr/>
        </p:nvSpPr>
        <p:spPr>
          <a:xfrm>
            <a:off x="724200" y="5392352"/>
            <a:ext cx="20497200" cy="2526900"/>
          </a:xfrm>
          <a:prstGeom prst="rect">
            <a:avLst/>
          </a:prstGeom>
          <a:noFill/>
          <a:ln>
            <a:noFill/>
          </a:ln>
        </p:spPr>
        <p:txBody>
          <a:bodyPr anchorCtr="0" anchor="t" bIns="45000" lIns="90000" spcFirstLastPara="1" rIns="90000" wrap="square" tIns="45000">
            <a:noAutofit/>
          </a:bodyPr>
          <a:lstStyle/>
          <a:p>
            <a:pPr indent="0" lvl="0" marL="0" rtl="0" algn="just">
              <a:lnSpc>
                <a:spcPct val="115000"/>
              </a:lnSpc>
              <a:spcBef>
                <a:spcPts val="1200"/>
              </a:spcBef>
              <a:spcAft>
                <a:spcPts val="0"/>
              </a:spcAft>
              <a:buClr>
                <a:schemeClr val="dk1"/>
              </a:buClr>
              <a:buSzPts val="1100"/>
              <a:buFont typeface="Arial"/>
              <a:buNone/>
            </a:pPr>
            <a:r>
              <a:rPr lang="en-US" sz="3500">
                <a:latin typeface="Times New Roman"/>
                <a:ea typeface="Times New Roman"/>
                <a:cs typeface="Times New Roman"/>
                <a:sym typeface="Times New Roman"/>
              </a:rPr>
              <a:t>The primary objective of this project is to enhance the effectiveness of therapeutic sessions by analyzing the dynamics of conversations between therapists and clients. Specifically, we aim to discern between effective and ineffective interactions based on the level of engagement between the two interacting parties. Through the application of Natural Language Processing we created a framework to </a:t>
            </a:r>
            <a:r>
              <a:rPr lang="en-US" sz="3500">
                <a:latin typeface="Times New Roman"/>
                <a:ea typeface="Times New Roman"/>
                <a:cs typeface="Times New Roman"/>
                <a:sym typeface="Times New Roman"/>
              </a:rPr>
              <a:t>achieve</a:t>
            </a:r>
            <a:r>
              <a:rPr lang="en-US" sz="3500">
                <a:latin typeface="Times New Roman"/>
                <a:ea typeface="Times New Roman"/>
                <a:cs typeface="Times New Roman"/>
                <a:sym typeface="Times New Roman"/>
              </a:rPr>
              <a:t> our goal. </a:t>
            </a:r>
            <a:endParaRPr sz="3500">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sz="3500">
              <a:latin typeface="Times New Roman"/>
              <a:ea typeface="Times New Roman"/>
              <a:cs typeface="Times New Roman"/>
              <a:sym typeface="Times New Roman"/>
            </a:endParaRPr>
          </a:p>
        </p:txBody>
      </p:sp>
      <p:sp>
        <p:nvSpPr>
          <p:cNvPr id="77" name="Google Shape;77;p1"/>
          <p:cNvSpPr/>
          <p:nvPr/>
        </p:nvSpPr>
        <p:spPr>
          <a:xfrm>
            <a:off x="6126480" y="457200"/>
            <a:ext cx="15010920" cy="20710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US" sz="6500" u="none" cap="none" strike="noStrike">
                <a:solidFill>
                  <a:srgbClr val="000000"/>
                </a:solidFill>
                <a:latin typeface="Times New Roman"/>
                <a:ea typeface="Times New Roman"/>
                <a:cs typeface="Times New Roman"/>
                <a:sym typeface="Times New Roman"/>
              </a:rPr>
              <a:t> Title of the project</a:t>
            </a:r>
            <a:br>
              <a:rPr b="0" i="0" lang="en-US" sz="6500" u="none" cap="none" strike="noStrike">
                <a:solidFill>
                  <a:srgbClr val="000000"/>
                </a:solidFill>
                <a:latin typeface="Times New Roman"/>
                <a:ea typeface="Times New Roman"/>
                <a:cs typeface="Times New Roman"/>
                <a:sym typeface="Times New Roman"/>
              </a:rPr>
            </a:br>
            <a:endParaRPr b="0" i="0" sz="1800" u="none" cap="none" strike="noStrike">
              <a:solidFill>
                <a:schemeClr val="dk1"/>
              </a:solidFill>
              <a:latin typeface="Arial"/>
              <a:ea typeface="Arial"/>
              <a:cs typeface="Arial"/>
              <a:sym typeface="Arial"/>
            </a:endParaRPr>
          </a:p>
        </p:txBody>
      </p:sp>
      <p:sp>
        <p:nvSpPr>
          <p:cNvPr id="78" name="Google Shape;78;p1"/>
          <p:cNvSpPr/>
          <p:nvPr/>
        </p:nvSpPr>
        <p:spPr>
          <a:xfrm>
            <a:off x="609450" y="304775"/>
            <a:ext cx="20802300" cy="3721800"/>
          </a:xfrm>
          <a:prstGeom prst="rect">
            <a:avLst/>
          </a:prstGeom>
          <a:solidFill>
            <a:schemeClr val="lt1"/>
          </a:solidFill>
          <a:ln cap="flat" cmpd="sng" w="111225">
            <a:solidFill>
              <a:schemeClr val="dk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
          <p:cNvGrpSpPr/>
          <p:nvPr/>
        </p:nvGrpSpPr>
        <p:grpSpPr>
          <a:xfrm>
            <a:off x="11430125" y="25148750"/>
            <a:ext cx="9981600" cy="5645479"/>
            <a:chOff x="11239650" y="25004241"/>
            <a:chExt cx="9981600" cy="5289000"/>
          </a:xfrm>
        </p:grpSpPr>
        <p:sp>
          <p:nvSpPr>
            <p:cNvPr id="80" name="Google Shape;80;p1"/>
            <p:cNvSpPr/>
            <p:nvPr/>
          </p:nvSpPr>
          <p:spPr>
            <a:xfrm>
              <a:off x="11239650" y="25004241"/>
              <a:ext cx="9981600" cy="5289000"/>
            </a:xfrm>
            <a:prstGeom prst="rect">
              <a:avLst/>
            </a:prstGeom>
            <a:solidFill>
              <a:schemeClr val="lt1"/>
            </a:solidFill>
            <a:ln cap="flat" cmpd="sng" w="111225">
              <a:solidFill>
                <a:schemeClr val="dk2"/>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
            <p:cNvSpPr/>
            <p:nvPr/>
          </p:nvSpPr>
          <p:spPr>
            <a:xfrm>
              <a:off x="11348100" y="25156176"/>
              <a:ext cx="9764700" cy="4876200"/>
            </a:xfrm>
            <a:prstGeom prst="rect">
              <a:avLst/>
            </a:prstGeom>
            <a:noFill/>
            <a:ln>
              <a:noFill/>
            </a:ln>
          </p:spPr>
          <p:txBody>
            <a:bodyPr anchorCtr="0" anchor="t" bIns="45000" lIns="90000" spcFirstLastPara="1" rIns="90000" wrap="square" tIns="45000">
              <a:noAutofit/>
            </a:bodyPr>
            <a:lstStyle/>
            <a:p>
              <a:pPr indent="0" lvl="0" marL="0" rtl="0" algn="just">
                <a:spcBef>
                  <a:spcPts val="0"/>
                </a:spcBef>
                <a:spcAft>
                  <a:spcPts val="0"/>
                </a:spcAft>
                <a:buSzPts val="1100"/>
                <a:buNone/>
              </a:pPr>
              <a:r>
                <a:rPr lang="en-US" sz="2800">
                  <a:solidFill>
                    <a:schemeClr val="dk1"/>
                  </a:solidFill>
                  <a:latin typeface="Times New Roman"/>
                  <a:ea typeface="Times New Roman"/>
                  <a:cs typeface="Times New Roman"/>
                  <a:sym typeface="Times New Roman"/>
                </a:rPr>
                <a:t>The increasing prevalence of mental health challenges highlights the pressing demand for advancements in treatment methodologies globally. At the heart of therapy lies the pivotal relationship between client and therapist, particularly the dynamics of client engagement. Our study offers dual contributions to the field of engagement quantification. Firstly, we present an innovative NLP-based framework for quantifying engagement, serving as the foundation for a decision support tool tailored to clinicians managing mental health patients. Secondly, we introduce an updated dataset for consultation quality assessment, now enriched with engagement metrics, thus enhancing its utility in evaluating consultation dynamics.</a:t>
              </a:r>
              <a:endParaRPr sz="2800">
                <a:solidFill>
                  <a:schemeClr val="dk1"/>
                </a:solidFill>
                <a:latin typeface="Times New Roman"/>
                <a:ea typeface="Times New Roman"/>
                <a:cs typeface="Times New Roman"/>
                <a:sym typeface="Times New Roman"/>
              </a:endParaRPr>
            </a:p>
            <a:p>
              <a:pPr indent="0" lvl="0" marL="0" rtl="0" algn="just">
                <a:spcBef>
                  <a:spcPts val="1000"/>
                </a:spcBef>
                <a:spcAft>
                  <a:spcPts val="1000"/>
                </a:spcAft>
                <a:buSzPts val="1100"/>
                <a:buNone/>
              </a:pPr>
              <a:r>
                <a:t/>
              </a:r>
              <a:endParaRPr sz="2800">
                <a:solidFill>
                  <a:schemeClr val="dk1"/>
                </a:solidFill>
                <a:latin typeface="Times New Roman"/>
                <a:ea typeface="Times New Roman"/>
                <a:cs typeface="Times New Roman"/>
                <a:sym typeface="Times New Roman"/>
              </a:endParaRPr>
            </a:p>
          </p:txBody>
        </p:sp>
      </p:grpSp>
      <p:pic>
        <p:nvPicPr>
          <p:cNvPr descr="Text&#10;&#10;Description automatically generated with medium confidence" id="82" name="Google Shape;82;p1"/>
          <p:cNvPicPr preferRelativeResize="0"/>
          <p:nvPr/>
        </p:nvPicPr>
        <p:blipFill rotWithShape="1">
          <a:blip r:embed="rId3">
            <a:alphaModFix/>
          </a:blip>
          <a:srcRect b="0" l="0" r="0" t="0"/>
          <a:stretch/>
        </p:blipFill>
        <p:spPr>
          <a:xfrm>
            <a:off x="952375" y="1373075"/>
            <a:ext cx="2828400" cy="1535191"/>
          </a:xfrm>
          <a:prstGeom prst="rect">
            <a:avLst/>
          </a:prstGeom>
          <a:noFill/>
          <a:ln>
            <a:noFill/>
          </a:ln>
        </p:spPr>
      </p:pic>
      <p:pic>
        <p:nvPicPr>
          <p:cNvPr id="83" name="Google Shape;83;p1"/>
          <p:cNvPicPr preferRelativeResize="0"/>
          <p:nvPr/>
        </p:nvPicPr>
        <p:blipFill>
          <a:blip r:embed="rId4">
            <a:alphaModFix/>
          </a:blip>
          <a:stretch>
            <a:fillRect/>
          </a:stretch>
        </p:blipFill>
        <p:spPr>
          <a:xfrm>
            <a:off x="16916225" y="1378225"/>
            <a:ext cx="4419350" cy="1756873"/>
          </a:xfrm>
          <a:prstGeom prst="rect">
            <a:avLst/>
          </a:prstGeom>
          <a:noFill/>
          <a:ln>
            <a:noFill/>
          </a:ln>
        </p:spPr>
      </p:pic>
      <p:sp>
        <p:nvSpPr>
          <p:cNvPr id="84" name="Google Shape;84;p1"/>
          <p:cNvSpPr txBox="1"/>
          <p:nvPr/>
        </p:nvSpPr>
        <p:spPr>
          <a:xfrm>
            <a:off x="3703350" y="457125"/>
            <a:ext cx="14538900" cy="520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300">
                <a:solidFill>
                  <a:schemeClr val="dk1"/>
                </a:solidFill>
                <a:latin typeface="Times New Roman"/>
                <a:ea typeface="Times New Roman"/>
                <a:cs typeface="Times New Roman"/>
                <a:sym typeface="Times New Roman"/>
              </a:rPr>
              <a:t>Multi-Dimensional Natural Language Processing Framework</a:t>
            </a:r>
            <a:endParaRPr b="1" sz="6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US" sz="3500">
                <a:solidFill>
                  <a:schemeClr val="dk2"/>
                </a:solidFill>
                <a:latin typeface="Times New Roman"/>
                <a:ea typeface="Times New Roman"/>
                <a:cs typeface="Times New Roman"/>
                <a:sym typeface="Times New Roman"/>
              </a:rPr>
              <a:t>Dylan Weston, Niloy Roy, Sarmed Shaya, </a:t>
            </a:r>
            <a:r>
              <a:rPr b="1" lang="en-US" sz="3500">
                <a:solidFill>
                  <a:schemeClr val="dk2"/>
                </a:solidFill>
                <a:latin typeface="Times New Roman"/>
                <a:ea typeface="Times New Roman"/>
                <a:cs typeface="Times New Roman"/>
                <a:sym typeface="Times New Roman"/>
              </a:rPr>
              <a:t>Zachary Cote</a:t>
            </a:r>
            <a:endParaRPr b="1" sz="35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b="1" lang="en-US" sz="3500">
                <a:solidFill>
                  <a:schemeClr val="dk1"/>
                </a:solidFill>
                <a:latin typeface="Times New Roman"/>
                <a:ea typeface="Times New Roman"/>
                <a:cs typeface="Times New Roman"/>
                <a:sym typeface="Times New Roman"/>
              </a:rPr>
              <a:t>Department of Electrical, Computer &amp; Biomedical Engineering</a:t>
            </a:r>
            <a:endParaRPr b="1" sz="3500">
              <a:solidFill>
                <a:schemeClr val="dk1"/>
              </a:solidFill>
              <a:latin typeface="Times New Roman"/>
              <a:ea typeface="Times New Roman"/>
              <a:cs typeface="Times New Roman"/>
              <a:sym typeface="Times New Roman"/>
            </a:endParaRPr>
          </a:p>
        </p:txBody>
      </p:sp>
      <p:sp>
        <p:nvSpPr>
          <p:cNvPr id="85" name="Google Shape;85;p1"/>
          <p:cNvSpPr txBox="1"/>
          <p:nvPr/>
        </p:nvSpPr>
        <p:spPr>
          <a:xfrm>
            <a:off x="730625" y="15389313"/>
            <a:ext cx="9889800" cy="33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2800">
                <a:solidFill>
                  <a:schemeClr val="dk1"/>
                </a:solidFill>
                <a:latin typeface="Times New Roman"/>
                <a:ea typeface="Times New Roman"/>
                <a:cs typeface="Times New Roman"/>
                <a:sym typeface="Times New Roman"/>
              </a:rPr>
              <a:t>Feature Engineering</a:t>
            </a:r>
            <a:endParaRPr b="1"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Making use of various techniques in Natural Language Processing (NLP), we developed and extracted quantitative features from text based therapy transcripts. Utilizing a mix of custom made features and pre-trained NLP models, we are able to extract 42 features for use in training and inference with the machine learning classifier.</a:t>
            </a:r>
            <a:endParaRPr sz="2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b="1" lang="en-US" sz="2800">
                <a:solidFill>
                  <a:schemeClr val="dk1"/>
                </a:solidFill>
                <a:latin typeface="Times New Roman"/>
                <a:ea typeface="Times New Roman"/>
                <a:cs typeface="Times New Roman"/>
                <a:sym typeface="Times New Roman"/>
              </a:rPr>
              <a:t>Five Key Feature Areas</a:t>
            </a:r>
            <a:endParaRPr b="1"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p:txBody>
      </p:sp>
      <p:sp>
        <p:nvSpPr>
          <p:cNvPr id="86" name="Google Shape;86;p1"/>
          <p:cNvSpPr txBox="1"/>
          <p:nvPr/>
        </p:nvSpPr>
        <p:spPr>
          <a:xfrm>
            <a:off x="1668100" y="23444700"/>
            <a:ext cx="8464500" cy="7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US" sz="2800">
                <a:solidFill>
                  <a:schemeClr val="dk1"/>
                </a:solidFill>
                <a:latin typeface="Times New Roman"/>
                <a:ea typeface="Times New Roman"/>
                <a:cs typeface="Times New Roman"/>
                <a:sym typeface="Times New Roman"/>
              </a:rPr>
              <a:t>Machine Learning Model Development Steps</a:t>
            </a:r>
            <a:endParaRPr sz="2800">
              <a:solidFill>
                <a:schemeClr val="dk1"/>
              </a:solidFill>
              <a:latin typeface="Times New Roman"/>
              <a:ea typeface="Times New Roman"/>
              <a:cs typeface="Times New Roman"/>
              <a:sym typeface="Times New Roman"/>
            </a:endParaRPr>
          </a:p>
        </p:txBody>
      </p:sp>
      <p:sp>
        <p:nvSpPr>
          <p:cNvPr id="87" name="Google Shape;87;p1"/>
          <p:cNvSpPr/>
          <p:nvPr/>
        </p:nvSpPr>
        <p:spPr>
          <a:xfrm>
            <a:off x="11437775" y="9800700"/>
            <a:ext cx="9889800" cy="1940400"/>
          </a:xfrm>
          <a:prstGeom prst="rect">
            <a:avLst/>
          </a:prstGeom>
          <a:noFill/>
          <a:ln>
            <a:noFill/>
          </a:ln>
        </p:spPr>
        <p:txBody>
          <a:bodyPr anchorCtr="0" anchor="t" bIns="45000" lIns="90000" spcFirstLastPara="1" rIns="90000" wrap="square" tIns="45000">
            <a:noAutofit/>
          </a:bodyPr>
          <a:lstStyle/>
          <a:p>
            <a:pPr indent="0" lvl="0" marL="0" rtl="0" algn="just">
              <a:spcBef>
                <a:spcPts val="1400"/>
              </a:spcBef>
              <a:spcAft>
                <a:spcPts val="0"/>
              </a:spcAft>
              <a:buClr>
                <a:schemeClr val="dk1"/>
              </a:buClr>
              <a:buSzPts val="1100"/>
              <a:buFont typeface="Arial"/>
              <a:buNone/>
            </a:pPr>
            <a:r>
              <a:t/>
            </a:r>
            <a:endParaRPr sz="3000">
              <a:latin typeface="Times New Roman"/>
              <a:ea typeface="Times New Roman"/>
              <a:cs typeface="Times New Roman"/>
              <a:sym typeface="Times New Roman"/>
            </a:endParaRPr>
          </a:p>
          <a:p>
            <a:pPr indent="0" lvl="0" marL="0" rtl="0" algn="just">
              <a:lnSpc>
                <a:spcPct val="150000"/>
              </a:lnSpc>
              <a:spcBef>
                <a:spcPts val="1400"/>
              </a:spcBef>
              <a:spcAft>
                <a:spcPts val="1000"/>
              </a:spcAft>
              <a:buSzPts val="1100"/>
              <a:buNone/>
            </a:pPr>
            <a:r>
              <a:t/>
            </a:r>
            <a:endParaRPr sz="3000">
              <a:latin typeface="Times New Roman"/>
              <a:ea typeface="Times New Roman"/>
              <a:cs typeface="Times New Roman"/>
              <a:sym typeface="Times New Roman"/>
            </a:endParaRPr>
          </a:p>
        </p:txBody>
      </p:sp>
      <p:pic>
        <p:nvPicPr>
          <p:cNvPr id="88" name="Google Shape;88;p1"/>
          <p:cNvPicPr preferRelativeResize="0"/>
          <p:nvPr/>
        </p:nvPicPr>
        <p:blipFill>
          <a:blip r:embed="rId5">
            <a:alphaModFix/>
          </a:blip>
          <a:stretch>
            <a:fillRect/>
          </a:stretch>
        </p:blipFill>
        <p:spPr>
          <a:xfrm>
            <a:off x="749850" y="28468700"/>
            <a:ext cx="9889801" cy="3839808"/>
          </a:xfrm>
          <a:prstGeom prst="rect">
            <a:avLst/>
          </a:prstGeom>
          <a:noFill/>
          <a:ln>
            <a:noFill/>
          </a:ln>
        </p:spPr>
      </p:pic>
      <p:sp>
        <p:nvSpPr>
          <p:cNvPr id="89" name="Google Shape;89;p1"/>
          <p:cNvSpPr/>
          <p:nvPr/>
        </p:nvSpPr>
        <p:spPr>
          <a:xfrm>
            <a:off x="11457950" y="13557675"/>
            <a:ext cx="9889800" cy="3047700"/>
          </a:xfrm>
          <a:prstGeom prst="rect">
            <a:avLst/>
          </a:prstGeom>
          <a:noFill/>
          <a:ln>
            <a:noFill/>
          </a:ln>
        </p:spPr>
        <p:txBody>
          <a:bodyPr anchorCtr="0" anchor="t" bIns="45000" lIns="90000" spcFirstLastPara="1" rIns="90000" wrap="square" tIns="45000">
            <a:noAutofit/>
          </a:bodyPr>
          <a:lstStyle/>
          <a:p>
            <a:pPr indent="0" lvl="0" marL="0" rtl="0" algn="just">
              <a:spcBef>
                <a:spcPts val="0"/>
              </a:spcBef>
              <a:spcAft>
                <a:spcPts val="0"/>
              </a:spcAft>
              <a:buClr>
                <a:schemeClr val="dk1"/>
              </a:buClr>
              <a:buFont typeface="Arial"/>
              <a:buNone/>
            </a:pPr>
            <a:r>
              <a:rPr lang="en-US" sz="2700">
                <a:solidFill>
                  <a:schemeClr val="dk1"/>
                </a:solidFill>
                <a:latin typeface="Times New Roman"/>
                <a:ea typeface="Times New Roman"/>
                <a:cs typeface="Times New Roman"/>
                <a:sym typeface="Times New Roman"/>
              </a:rPr>
              <a:t>T</a:t>
            </a:r>
            <a:r>
              <a:rPr lang="en-US" sz="2700">
                <a:solidFill>
                  <a:schemeClr val="dk1"/>
                </a:solidFill>
                <a:latin typeface="Times New Roman"/>
                <a:ea typeface="Times New Roman"/>
                <a:cs typeface="Times New Roman"/>
                <a:sym typeface="Times New Roman"/>
              </a:rPr>
              <a:t>he proposed model ensemble technique effectively combines the diverse perspectives captured by each model, resulting in more robust and accurate predictions for new inputs. Additionally, the effectiveness of this ensemble approach finds support in the principles of Binomial Distribution. With an average accuracy of 81.90% across five models in a 5-fold cross-validation, the probability of obtaining at least three correct predictions out of five is calculated to be 95.56%.</a:t>
            </a:r>
            <a:endParaRPr sz="2700">
              <a:solidFill>
                <a:schemeClr val="dk1"/>
              </a:solidFill>
              <a:latin typeface="Times New Roman"/>
              <a:ea typeface="Times New Roman"/>
              <a:cs typeface="Times New Roman"/>
              <a:sym typeface="Times New Roman"/>
            </a:endParaRPr>
          </a:p>
          <a:p>
            <a:pPr indent="457200" lvl="0" marL="0" rtl="0" algn="just">
              <a:spcBef>
                <a:spcPts val="0"/>
              </a:spcBef>
              <a:spcAft>
                <a:spcPts val="1200"/>
              </a:spcAft>
              <a:buClr>
                <a:schemeClr val="dk1"/>
              </a:buClr>
              <a:buSzPts val="1100"/>
              <a:buFont typeface="Arial"/>
              <a:buNone/>
            </a:pPr>
            <a:r>
              <a:t/>
            </a:r>
            <a:endParaRPr sz="2400">
              <a:latin typeface="Times New Roman"/>
              <a:ea typeface="Times New Roman"/>
              <a:cs typeface="Times New Roman"/>
              <a:sym typeface="Times New Roman"/>
            </a:endParaRPr>
          </a:p>
        </p:txBody>
      </p:sp>
      <p:pic>
        <p:nvPicPr>
          <p:cNvPr id="90" name="Google Shape;90;p1"/>
          <p:cNvPicPr preferRelativeResize="0"/>
          <p:nvPr/>
        </p:nvPicPr>
        <p:blipFill>
          <a:blip r:embed="rId6">
            <a:alphaModFix/>
          </a:blip>
          <a:stretch>
            <a:fillRect/>
          </a:stretch>
        </p:blipFill>
        <p:spPr>
          <a:xfrm>
            <a:off x="14309100" y="16599425"/>
            <a:ext cx="7064377" cy="7670000"/>
          </a:xfrm>
          <a:prstGeom prst="rect">
            <a:avLst/>
          </a:prstGeom>
          <a:noFill/>
          <a:ln>
            <a:noFill/>
          </a:ln>
        </p:spPr>
      </p:pic>
      <p:sp>
        <p:nvSpPr>
          <p:cNvPr id="91" name="Google Shape;91;p1"/>
          <p:cNvSpPr/>
          <p:nvPr/>
        </p:nvSpPr>
        <p:spPr>
          <a:xfrm>
            <a:off x="11391875" y="30795150"/>
            <a:ext cx="9981600" cy="1940400"/>
          </a:xfrm>
          <a:prstGeom prst="rect">
            <a:avLst/>
          </a:prstGeom>
          <a:noFill/>
          <a:ln>
            <a:noFill/>
          </a:ln>
        </p:spPr>
        <p:txBody>
          <a:bodyPr anchorCtr="0" anchor="t" bIns="45000" lIns="90000" spcFirstLastPara="1" rIns="90000" wrap="square" tIns="45000">
            <a:noAutofit/>
          </a:bodyPr>
          <a:lstStyle/>
          <a:p>
            <a:pPr indent="0" lvl="0" marL="0" rtl="0" algn="just">
              <a:spcBef>
                <a:spcPts val="0"/>
              </a:spcBef>
              <a:spcAft>
                <a:spcPts val="0"/>
              </a:spcAft>
              <a:buSzPts val="1100"/>
              <a:buNone/>
            </a:pPr>
            <a:r>
              <a:rPr b="1" lang="en-US" sz="1800">
                <a:solidFill>
                  <a:schemeClr val="dk1"/>
                </a:solidFill>
                <a:latin typeface="Times New Roman"/>
                <a:ea typeface="Times New Roman"/>
                <a:cs typeface="Times New Roman"/>
                <a:sym typeface="Times New Roman"/>
              </a:rPr>
              <a:t>Reference: </a:t>
            </a:r>
            <a:endParaRPr b="1"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SzPts val="1100"/>
              <a:buNone/>
            </a:pPr>
            <a:r>
              <a:rPr b="1" lang="en-US" sz="1800">
                <a:solidFill>
                  <a:schemeClr val="dk1"/>
                </a:solidFill>
                <a:latin typeface="Times New Roman"/>
                <a:ea typeface="Times New Roman"/>
                <a:cs typeface="Times New Roman"/>
                <a:sym typeface="Times New Roman"/>
              </a:rPr>
              <a:t>[1] </a:t>
            </a:r>
            <a:r>
              <a:rPr lang="en-US" sz="1800">
                <a:solidFill>
                  <a:schemeClr val="dk1"/>
                </a:solidFill>
                <a:latin typeface="Times New Roman"/>
                <a:ea typeface="Times New Roman"/>
                <a:cs typeface="Times New Roman"/>
                <a:sym typeface="Times New Roman"/>
              </a:rPr>
              <a:t>Pérez-Rosas, V., Wu, X., Resnicow, K., &amp; Mihalcea, R. (2019). What Makes a Good Counselor? Learning to Distinguish between High-quality and Low-quality Counseling Conversations. In A. Korhonen, D. Traum, &amp; L. Márquez (Eds.), Proceedings of the 57th Annual Meeting of the Association for Computational Linguistics (pp. 926–935). Florence, Italy: Association for Computational Linguistics. DOI:</a:t>
            </a:r>
            <a:r>
              <a:rPr lang="en-US" sz="18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10.18653/v1/P19-1088</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1000"/>
              </a:spcAft>
              <a:buSzPts val="1100"/>
              <a:buNone/>
            </a:pPr>
            <a:r>
              <a:t/>
            </a:r>
            <a:endParaRPr sz="1700">
              <a:solidFill>
                <a:schemeClr val="dk1"/>
              </a:solidFill>
              <a:latin typeface="Times New Roman"/>
              <a:ea typeface="Times New Roman"/>
              <a:cs typeface="Times New Roman"/>
              <a:sym typeface="Times New Roman"/>
            </a:endParaRPr>
          </a:p>
        </p:txBody>
      </p:sp>
      <p:sp>
        <p:nvSpPr>
          <p:cNvPr id="92" name="Google Shape;92;p1"/>
          <p:cNvSpPr/>
          <p:nvPr/>
        </p:nvSpPr>
        <p:spPr>
          <a:xfrm>
            <a:off x="11443700" y="17437600"/>
            <a:ext cx="2713200" cy="7148700"/>
          </a:xfrm>
          <a:prstGeom prst="rect">
            <a:avLst/>
          </a:prstGeom>
          <a:noFill/>
          <a:ln>
            <a:noFill/>
          </a:ln>
        </p:spPr>
        <p:txBody>
          <a:bodyPr anchorCtr="0" anchor="t" bIns="45000" lIns="90000" spcFirstLastPara="1" rIns="90000" wrap="square" tIns="45000">
            <a:noAutofit/>
          </a:bodyPr>
          <a:lstStyle/>
          <a:p>
            <a:pPr indent="0" lvl="0" marL="0" rtl="0" algn="ctr">
              <a:spcBef>
                <a:spcPts val="1400"/>
              </a:spcBef>
              <a:spcAft>
                <a:spcPts val="0"/>
              </a:spcAft>
              <a:buSzPts val="1100"/>
              <a:buNone/>
            </a:pPr>
            <a:r>
              <a:rPr b="1" lang="en-US" sz="2800">
                <a:solidFill>
                  <a:schemeClr val="dk1"/>
                </a:solidFill>
                <a:latin typeface="Times New Roman"/>
                <a:ea typeface="Times New Roman"/>
                <a:cs typeface="Times New Roman"/>
                <a:sym typeface="Times New Roman"/>
              </a:rPr>
              <a:t>SHAP </a:t>
            </a:r>
            <a:endParaRPr b="1" sz="2800">
              <a:solidFill>
                <a:schemeClr val="dk1"/>
              </a:solidFill>
              <a:latin typeface="Times New Roman"/>
              <a:ea typeface="Times New Roman"/>
              <a:cs typeface="Times New Roman"/>
              <a:sym typeface="Times New Roman"/>
            </a:endParaRPr>
          </a:p>
          <a:p>
            <a:pPr indent="0" lvl="0" marL="0" rtl="0" algn="l">
              <a:spcBef>
                <a:spcPts val="1400"/>
              </a:spcBef>
              <a:spcAft>
                <a:spcPts val="0"/>
              </a:spcAft>
              <a:buSzPts val="1100"/>
              <a:buNone/>
            </a:pPr>
            <a:r>
              <a:rPr lang="en-US" sz="2400">
                <a:solidFill>
                  <a:schemeClr val="dk1"/>
                </a:solidFill>
                <a:latin typeface="Times New Roman"/>
                <a:ea typeface="Times New Roman"/>
                <a:cs typeface="Times New Roman"/>
                <a:sym typeface="Times New Roman"/>
              </a:rPr>
              <a:t>(SHapley Additive exPlanations) analysis probes into individual predictions, quantifying the significance of each feature through its SHAP value. Positive values highlight features that amplify the model's prediction and negative values signifying features that diminish it.</a:t>
            </a:r>
            <a:endParaRPr sz="2400">
              <a:solidFill>
                <a:schemeClr val="dk1"/>
              </a:solidFill>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None/>
            </a:pPr>
            <a:r>
              <a:t/>
            </a:r>
            <a:endParaRPr sz="3000">
              <a:solidFill>
                <a:srgbClr val="FF0000"/>
              </a:solidFill>
              <a:latin typeface="Times New Roman"/>
              <a:ea typeface="Times New Roman"/>
              <a:cs typeface="Times New Roman"/>
              <a:sym typeface="Times New Roman"/>
            </a:endParaRPr>
          </a:p>
          <a:p>
            <a:pPr indent="0" lvl="0" marL="0" rtl="0" algn="just">
              <a:lnSpc>
                <a:spcPct val="150000"/>
              </a:lnSpc>
              <a:spcBef>
                <a:spcPts val="1400"/>
              </a:spcBef>
              <a:spcAft>
                <a:spcPts val="1000"/>
              </a:spcAft>
              <a:buClr>
                <a:schemeClr val="dk1"/>
              </a:buClr>
              <a:buSzPts val="1100"/>
              <a:buFont typeface="Arial"/>
              <a:buNone/>
            </a:pPr>
            <a:r>
              <a:t/>
            </a:r>
            <a:endParaRPr sz="3000">
              <a:latin typeface="Times New Roman"/>
              <a:ea typeface="Times New Roman"/>
              <a:cs typeface="Times New Roman"/>
              <a:sym typeface="Times New Roman"/>
            </a:endParaRPr>
          </a:p>
        </p:txBody>
      </p:sp>
      <p:pic>
        <p:nvPicPr>
          <p:cNvPr id="93" name="Google Shape;93;p1"/>
          <p:cNvPicPr preferRelativeResize="0"/>
          <p:nvPr/>
        </p:nvPicPr>
        <p:blipFill>
          <a:blip r:embed="rId8">
            <a:alphaModFix/>
          </a:blip>
          <a:stretch>
            <a:fillRect/>
          </a:stretch>
        </p:blipFill>
        <p:spPr>
          <a:xfrm>
            <a:off x="11437775" y="10437541"/>
            <a:ext cx="9889802" cy="2453132"/>
          </a:xfrm>
          <a:prstGeom prst="rect">
            <a:avLst/>
          </a:prstGeom>
          <a:noFill/>
          <a:ln>
            <a:noFill/>
          </a:ln>
        </p:spPr>
      </p:pic>
      <p:sp>
        <p:nvSpPr>
          <p:cNvPr id="94" name="Google Shape;94;p1"/>
          <p:cNvSpPr/>
          <p:nvPr/>
        </p:nvSpPr>
        <p:spPr>
          <a:xfrm>
            <a:off x="11423525" y="9847688"/>
            <a:ext cx="9918300" cy="6999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800">
                <a:latin typeface="Times New Roman"/>
                <a:ea typeface="Times New Roman"/>
                <a:cs typeface="Times New Roman"/>
                <a:sym typeface="Times New Roman"/>
              </a:rPr>
              <a:t>Engagement</a:t>
            </a:r>
            <a:r>
              <a:rPr b="1" lang="en-US" sz="2800">
                <a:latin typeface="Times New Roman"/>
                <a:ea typeface="Times New Roman"/>
                <a:cs typeface="Times New Roman"/>
                <a:sym typeface="Times New Roman"/>
              </a:rPr>
              <a:t> Classifier Mean Performance Metrics</a:t>
            </a:r>
            <a:endParaRPr sz="2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95" name="Google Shape;95;p1"/>
          <p:cNvPicPr preferRelativeResize="0"/>
          <p:nvPr/>
        </p:nvPicPr>
        <p:blipFill rotWithShape="1">
          <a:blip r:embed="rId9">
            <a:alphaModFix/>
          </a:blip>
          <a:srcRect b="3306" l="0" r="0" t="0"/>
          <a:stretch/>
        </p:blipFill>
        <p:spPr>
          <a:xfrm>
            <a:off x="1302300" y="18537125"/>
            <a:ext cx="8746448" cy="4907574"/>
          </a:xfrm>
          <a:prstGeom prst="rect">
            <a:avLst/>
          </a:prstGeom>
          <a:noFill/>
          <a:ln>
            <a:noFill/>
          </a:ln>
        </p:spPr>
      </p:pic>
      <p:sp>
        <p:nvSpPr>
          <p:cNvPr id="96" name="Google Shape;96;p1"/>
          <p:cNvSpPr/>
          <p:nvPr/>
        </p:nvSpPr>
        <p:spPr>
          <a:xfrm>
            <a:off x="11443700" y="12989834"/>
            <a:ext cx="9918300" cy="547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800">
                <a:latin typeface="Times New Roman"/>
                <a:ea typeface="Times New Roman"/>
                <a:cs typeface="Times New Roman"/>
                <a:sym typeface="Times New Roman"/>
              </a:rPr>
              <a:t>Innovative Model Ensemble Technique</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97" name="Google Shape;97;p1"/>
          <p:cNvPicPr preferRelativeResize="0"/>
          <p:nvPr/>
        </p:nvPicPr>
        <p:blipFill rotWithShape="1">
          <a:blip r:embed="rId10">
            <a:alphaModFix/>
          </a:blip>
          <a:srcRect b="0" l="5870" r="1097" t="0"/>
          <a:stretch/>
        </p:blipFill>
        <p:spPr>
          <a:xfrm>
            <a:off x="793175" y="24265113"/>
            <a:ext cx="9764700" cy="3946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