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0"/>
  </p:notesMasterIdLst>
  <p:sldIdLst>
    <p:sldId id="256" r:id="rId2"/>
    <p:sldId id="257" r:id="rId3"/>
    <p:sldId id="258" r:id="rId4"/>
    <p:sldId id="268" r:id="rId5"/>
    <p:sldId id="269" r:id="rId6"/>
    <p:sldId id="270" r:id="rId7"/>
    <p:sldId id="271" r:id="rId8"/>
    <p:sldId id="272" r:id="rId9"/>
    <p:sldId id="273" r:id="rId10"/>
    <p:sldId id="274" r:id="rId11"/>
    <p:sldId id="276" r:id="rId12"/>
    <p:sldId id="277" r:id="rId13"/>
    <p:sldId id="278" r:id="rId14"/>
    <p:sldId id="279" r:id="rId15"/>
    <p:sldId id="280" r:id="rId16"/>
    <p:sldId id="281" r:id="rId17"/>
    <p:sldId id="282" r:id="rId18"/>
    <p:sldId id="28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94660"/>
  </p:normalViewPr>
  <p:slideViewPr>
    <p:cSldViewPr snapToGrid="0">
      <p:cViewPr varScale="1">
        <p:scale>
          <a:sx n="94" d="100"/>
          <a:sy n="94" d="100"/>
        </p:scale>
        <p:origin x="63"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772CCF-5170-4DB7-B2EF-D4CA84B4EA82}" type="datetimeFigureOut">
              <a:rPr lang="en-US" smtClean="0"/>
              <a:t>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D9225-EBE2-48AA-96F4-C7378D22A24B}" type="slidenum">
              <a:rPr lang="en-US" smtClean="0"/>
              <a:t>‹#›</a:t>
            </a:fld>
            <a:endParaRPr lang="en-US"/>
          </a:p>
        </p:txBody>
      </p:sp>
    </p:spTree>
    <p:extLst>
      <p:ext uri="{BB962C8B-B14F-4D97-AF65-F5344CB8AC3E}">
        <p14:creationId xmlns:p14="http://schemas.microsoft.com/office/powerpoint/2010/main" val="719619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Taking the lead from fantasy sports, we can create fantasy games with an objective to estimate the probability that one team will beat another. </a:t>
            </a:r>
          </a:p>
          <a:p>
            <a:r>
              <a:rPr lang="en-US" dirty="0"/>
              <a:t>For example, suppose we use a simple game-day simulation to pick the winning team in the June Mets-Yankees’ series. Drawing from the away runs-scored distribution of the Mets and the home runs-scored distribution of the Yankees on each playing of our fantasy game (each iteration of the simulation), we observe the runs scored by the Mets and the runs scored by the Yankees. If tied, we discard the observation. If the Mets’ score is higher than the Yankees’ score, we count a win for the Mets. If the Yankees’ score is higher than the Mets’ score, we count a win for the Yankees. Dividing the number of times the Mets win by the number of times we play the game without a tie provides an estimate of the probability of the Mets winning. </a:t>
            </a:r>
          </a:p>
          <a:p>
            <a:r>
              <a:rPr lang="en-US" dirty="0"/>
              <a:t>Dividing the number of times the Yankees win by the number of times we play the game without a tie gives an estimate of the probability of the Yankees winning, which is one minus the probability of the Mets winning.</a:t>
            </a:r>
          </a:p>
          <a:p>
            <a:endParaRPr lang="en-US" dirty="0"/>
          </a:p>
        </p:txBody>
      </p:sp>
      <p:sp>
        <p:nvSpPr>
          <p:cNvPr id="4" name="Slide Number Placeholder 3"/>
          <p:cNvSpPr>
            <a:spLocks noGrp="1"/>
          </p:cNvSpPr>
          <p:nvPr>
            <p:ph type="sldNum" sz="quarter" idx="10"/>
          </p:nvPr>
        </p:nvSpPr>
        <p:spPr/>
        <p:txBody>
          <a:bodyPr/>
          <a:lstStyle/>
          <a:p>
            <a:fld id="{024D9225-EBE2-48AA-96F4-C7378D22A24B}" type="slidenum">
              <a:rPr lang="en-US" smtClean="0"/>
              <a:t>11</a:t>
            </a:fld>
            <a:endParaRPr lang="en-US"/>
          </a:p>
        </p:txBody>
      </p:sp>
    </p:spTree>
    <p:extLst>
      <p:ext uri="{BB962C8B-B14F-4D97-AF65-F5344CB8AC3E}">
        <p14:creationId xmlns:p14="http://schemas.microsoft.com/office/powerpoint/2010/main" val="1797306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get a better picture of how the Mets and Yankees stack up against each other, we juxtapose the teams’ offensive and defensive performance data. For games played at Yankee Stadium, we set the Mets’ away offense against the Yankees’ home defense and the Yankees’ home offense against the Mets away defense</a:t>
            </a:r>
          </a:p>
          <a:p>
            <a:endParaRPr lang="en-US" dirty="0"/>
          </a:p>
        </p:txBody>
      </p:sp>
      <p:sp>
        <p:nvSpPr>
          <p:cNvPr id="4" name="Slide Number Placeholder 3"/>
          <p:cNvSpPr>
            <a:spLocks noGrp="1"/>
          </p:cNvSpPr>
          <p:nvPr>
            <p:ph type="sldNum" sz="quarter" idx="10"/>
          </p:nvPr>
        </p:nvSpPr>
        <p:spPr/>
        <p:txBody>
          <a:bodyPr/>
          <a:lstStyle/>
          <a:p>
            <a:fld id="{024D9225-EBE2-48AA-96F4-C7378D22A24B}" type="slidenum">
              <a:rPr lang="en-US" smtClean="0"/>
              <a:t>12</a:t>
            </a:fld>
            <a:endParaRPr lang="en-US"/>
          </a:p>
        </p:txBody>
      </p:sp>
    </p:spTree>
    <p:extLst>
      <p:ext uri="{BB962C8B-B14F-4D97-AF65-F5344CB8AC3E}">
        <p14:creationId xmlns:p14="http://schemas.microsoft.com/office/powerpoint/2010/main" val="2629046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AFFB9B-9FB8-469E-96F9-4D32314110B6}" type="datetimeFigureOut">
              <a:rPr lang="en-US" smtClean="0"/>
              <a:t>1/4/2019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4190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smtClean="0"/>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6780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smtClean="0"/>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6007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smtClean="0"/>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333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smtClean="0"/>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8024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smtClean="0"/>
              <a:t>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6196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smtClean="0"/>
              <a:t>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0170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8860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2073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C3BFE2-83B7-4B0A-B9D3-AB28331082B3}" type="datetimeFigureOut">
              <a:rPr lang="en-US" smtClean="0"/>
              <a:t>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3500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2EF78E3-FDA3-4D28-AAA2-0B81F349A39D}" type="datetimeFigureOut">
              <a:rPr lang="en-US" smtClean="0"/>
              <a:t>1/4/2019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2452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35BB1C6-BF8F-4481-8AB2-603A1C8A906A}" type="datetimeFigureOut">
              <a:rPr lang="en-US" smtClean="0"/>
              <a:t>1/4/2019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354997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6ECC-AC95-4B14-966F-F65CEFEA9325}"/>
              </a:ext>
            </a:extLst>
          </p:cNvPr>
          <p:cNvSpPr>
            <a:spLocks noGrp="1"/>
          </p:cNvSpPr>
          <p:nvPr>
            <p:ph type="ctrTitle"/>
          </p:nvPr>
        </p:nvSpPr>
        <p:spPr/>
        <p:txBody>
          <a:bodyPr/>
          <a:lstStyle/>
          <a:p>
            <a:r>
              <a:rPr lang="en-US" i="1" dirty="0"/>
              <a:t>Data Simulation</a:t>
            </a:r>
            <a:endParaRPr lang="en-US" dirty="0"/>
          </a:p>
        </p:txBody>
      </p:sp>
      <p:sp>
        <p:nvSpPr>
          <p:cNvPr id="3" name="Subtitle 2">
            <a:extLst>
              <a:ext uri="{FF2B5EF4-FFF2-40B4-BE49-F238E27FC236}">
                <a16:creationId xmlns:a16="http://schemas.microsoft.com/office/drawing/2014/main" id="{7079E7A7-601A-4952-9192-A9E7BEB8D3E8}"/>
              </a:ext>
            </a:extLst>
          </p:cNvPr>
          <p:cNvSpPr>
            <a:spLocks noGrp="1"/>
          </p:cNvSpPr>
          <p:nvPr>
            <p:ph type="subTitle" idx="1"/>
          </p:nvPr>
        </p:nvSpPr>
        <p:spPr/>
        <p:txBody>
          <a:bodyPr/>
          <a:lstStyle/>
          <a:p>
            <a:r>
              <a:rPr lang="en-US" dirty="0"/>
              <a:t>Miller 2015</a:t>
            </a:r>
          </a:p>
        </p:txBody>
      </p:sp>
    </p:spTree>
    <p:extLst>
      <p:ext uri="{BB962C8B-B14F-4D97-AF65-F5344CB8AC3E}">
        <p14:creationId xmlns:p14="http://schemas.microsoft.com/office/powerpoint/2010/main" val="3657539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EE072-D648-463D-B9BD-285CFD41447C}"/>
              </a:ext>
            </a:extLst>
          </p:cNvPr>
          <p:cNvSpPr>
            <a:spLocks noGrp="1"/>
          </p:cNvSpPr>
          <p:nvPr>
            <p:ph type="title"/>
          </p:nvPr>
        </p:nvSpPr>
        <p:spPr/>
        <p:txBody>
          <a:bodyPr/>
          <a:lstStyle/>
          <a:p>
            <a:r>
              <a:rPr lang="en-US" dirty="0"/>
              <a:t>Game Day Simulation</a:t>
            </a:r>
          </a:p>
        </p:txBody>
      </p:sp>
      <p:sp>
        <p:nvSpPr>
          <p:cNvPr id="3" name="Content Placeholder 2">
            <a:extLst>
              <a:ext uri="{FF2B5EF4-FFF2-40B4-BE49-F238E27FC236}">
                <a16:creationId xmlns:a16="http://schemas.microsoft.com/office/drawing/2014/main" id="{46E49B72-3F0F-44AF-A11D-9AFF8C33212A}"/>
              </a:ext>
            </a:extLst>
          </p:cNvPr>
          <p:cNvSpPr>
            <a:spLocks noGrp="1"/>
          </p:cNvSpPr>
          <p:nvPr>
            <p:ph idx="1"/>
          </p:nvPr>
        </p:nvSpPr>
        <p:spPr/>
        <p:txBody>
          <a:bodyPr/>
          <a:lstStyle/>
          <a:p>
            <a:r>
              <a:rPr lang="en-US" dirty="0"/>
              <a:t>Game-day simulation uses data from real games in the past to generate data about hypothetical games, past and future. </a:t>
            </a:r>
          </a:p>
          <a:p>
            <a:r>
              <a:rPr lang="en-US" dirty="0"/>
              <a:t>Simulations are executed by computer. They utilize baseball statistics from the history of the game and its players. </a:t>
            </a:r>
          </a:p>
          <a:p>
            <a:r>
              <a:rPr lang="en-US" dirty="0"/>
              <a:t>Randomness is introduced by random number generators, so that playing the same game again and again provides a distinct outcome each time.</a:t>
            </a:r>
          </a:p>
          <a:p>
            <a:endParaRPr lang="en-US" dirty="0"/>
          </a:p>
        </p:txBody>
      </p:sp>
    </p:spTree>
    <p:extLst>
      <p:ext uri="{BB962C8B-B14F-4D97-AF65-F5344CB8AC3E}">
        <p14:creationId xmlns:p14="http://schemas.microsoft.com/office/powerpoint/2010/main" val="2302136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2FA7AD0A-1871-4DF8-9235-F49D0513B9C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B04CFB-FAE5-47DD-9B3E-4E9BA7A89CC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1" name="Picture 20">
            <a:extLst>
              <a:ext uri="{FF2B5EF4-FFF2-40B4-BE49-F238E27FC236}">
                <a16:creationId xmlns:a16="http://schemas.microsoft.com/office/drawing/2014/main" id="{16EFE474-4FE0-4E8F-8F09-5ED2C9E76A84}"/>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CF8B8C81-54DC-4AF5-B682-3A2C70A6B55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E8ACF89C-CFC3-4D68-B3C4-2BEFB7BBE5F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6" name="Rectangle 25">
              <a:extLst>
                <a:ext uri="{FF2B5EF4-FFF2-40B4-BE49-F238E27FC236}">
                  <a16:creationId xmlns:a16="http://schemas.microsoft.com/office/drawing/2014/main" id="{3B770B7D-3C5C-4682-8DF0-20783592F3B6}"/>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6893E11-7EC1-4EB6-A2A8-0B693F8FE576}"/>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622F7FD7-8884-4FD5-95AB-0B5C6033ADF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EE68D41B-9286-479F-9AB7-678C8E348D7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Content Placeholder 3">
            <a:extLst>
              <a:ext uri="{FF2B5EF4-FFF2-40B4-BE49-F238E27FC236}">
                <a16:creationId xmlns:a16="http://schemas.microsoft.com/office/drawing/2014/main" id="{DDD9326D-067D-41F9-A70F-604821657E1D}"/>
              </a:ext>
            </a:extLst>
          </p:cNvPr>
          <p:cNvPicPr>
            <a:picLocks noGrp="1"/>
          </p:cNvPicPr>
          <p:nvPr>
            <p:ph idx="1"/>
          </p:nvPr>
        </p:nvPicPr>
        <p:blipFill>
          <a:blip r:embed="rId4"/>
          <a:stretch>
            <a:fillRect/>
          </a:stretch>
        </p:blipFill>
        <p:spPr>
          <a:xfrm>
            <a:off x="6107045" y="1116345"/>
            <a:ext cx="3305577" cy="3866172"/>
          </a:xfrm>
          <a:prstGeom prst="rect">
            <a:avLst/>
          </a:prstGeom>
        </p:spPr>
      </p:pic>
      <p:sp>
        <p:nvSpPr>
          <p:cNvPr id="2" name="Title 1">
            <a:extLst>
              <a:ext uri="{FF2B5EF4-FFF2-40B4-BE49-F238E27FC236}">
                <a16:creationId xmlns:a16="http://schemas.microsoft.com/office/drawing/2014/main" id="{0B9E74F7-D97C-4AF9-869C-6301F23D430E}"/>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Fantasy Games</a:t>
            </a:r>
          </a:p>
        </p:txBody>
      </p:sp>
    </p:spTree>
    <p:extLst>
      <p:ext uri="{BB962C8B-B14F-4D97-AF65-F5344CB8AC3E}">
        <p14:creationId xmlns:p14="http://schemas.microsoft.com/office/powerpoint/2010/main" val="1219496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03AEC-BED0-44BD-A85B-60DA9337C15A}"/>
              </a:ext>
            </a:extLst>
          </p:cNvPr>
          <p:cNvSpPr>
            <a:spLocks noGrp="1"/>
          </p:cNvSpPr>
          <p:nvPr>
            <p:ph type="title"/>
          </p:nvPr>
        </p:nvSpPr>
        <p:spPr/>
        <p:txBody>
          <a:bodyPr/>
          <a:lstStyle/>
          <a:p>
            <a:r>
              <a:rPr lang="en-US" i="1" dirty="0"/>
              <a:t>Mets’ Away and Yankees’ Home Data </a:t>
            </a:r>
            <a:endParaRPr lang="en-US" dirty="0"/>
          </a:p>
        </p:txBody>
      </p:sp>
      <p:pic>
        <p:nvPicPr>
          <p:cNvPr id="4" name="Content Placeholder 3">
            <a:extLst>
              <a:ext uri="{FF2B5EF4-FFF2-40B4-BE49-F238E27FC236}">
                <a16:creationId xmlns:a16="http://schemas.microsoft.com/office/drawing/2014/main" id="{27E5E786-76F7-4E78-B1D4-121ACAAEB457}"/>
              </a:ext>
            </a:extLst>
          </p:cNvPr>
          <p:cNvPicPr>
            <a:picLocks noGrp="1"/>
          </p:cNvPicPr>
          <p:nvPr>
            <p:ph idx="1"/>
          </p:nvPr>
        </p:nvPicPr>
        <p:blipFill>
          <a:blip r:embed="rId3"/>
          <a:stretch>
            <a:fillRect/>
          </a:stretch>
        </p:blipFill>
        <p:spPr>
          <a:xfrm>
            <a:off x="4018579" y="2016125"/>
            <a:ext cx="4469166" cy="3449638"/>
          </a:xfrm>
          <a:prstGeom prst="rect">
            <a:avLst/>
          </a:prstGeom>
        </p:spPr>
      </p:pic>
    </p:spTree>
    <p:extLst>
      <p:ext uri="{BB962C8B-B14F-4D97-AF65-F5344CB8AC3E}">
        <p14:creationId xmlns:p14="http://schemas.microsoft.com/office/powerpoint/2010/main" val="3547610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73E8-753B-49D5-A7D9-73F7E0BD14CF}"/>
              </a:ext>
            </a:extLst>
          </p:cNvPr>
          <p:cNvSpPr>
            <a:spLocks noGrp="1"/>
          </p:cNvSpPr>
          <p:nvPr>
            <p:ph type="title"/>
          </p:nvPr>
        </p:nvSpPr>
        <p:spPr/>
        <p:txBody>
          <a:bodyPr/>
          <a:lstStyle/>
          <a:p>
            <a:r>
              <a:rPr lang="en-US" i="1" dirty="0"/>
              <a:t>Balanced Game-day Simulation (offense and defense)</a:t>
            </a:r>
            <a:endParaRPr lang="en-US" dirty="0"/>
          </a:p>
        </p:txBody>
      </p:sp>
      <p:pic>
        <p:nvPicPr>
          <p:cNvPr id="4" name="Content Placeholder 3">
            <a:extLst>
              <a:ext uri="{FF2B5EF4-FFF2-40B4-BE49-F238E27FC236}">
                <a16:creationId xmlns:a16="http://schemas.microsoft.com/office/drawing/2014/main" id="{603BF1E2-FC67-4A6B-B432-BD8A6C0C0F85}"/>
              </a:ext>
            </a:extLst>
          </p:cNvPr>
          <p:cNvPicPr>
            <a:picLocks noGrp="1"/>
          </p:cNvPicPr>
          <p:nvPr>
            <p:ph idx="1"/>
          </p:nvPr>
        </p:nvPicPr>
        <p:blipFill>
          <a:blip r:embed="rId2"/>
          <a:stretch>
            <a:fillRect/>
          </a:stretch>
        </p:blipFill>
        <p:spPr>
          <a:xfrm>
            <a:off x="4486329" y="2016125"/>
            <a:ext cx="3533667" cy="3449638"/>
          </a:xfrm>
          <a:prstGeom prst="rect">
            <a:avLst/>
          </a:prstGeom>
        </p:spPr>
      </p:pic>
    </p:spTree>
    <p:extLst>
      <p:ext uri="{BB962C8B-B14F-4D97-AF65-F5344CB8AC3E}">
        <p14:creationId xmlns:p14="http://schemas.microsoft.com/office/powerpoint/2010/main" val="971214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644EC-AFF4-4745-BD4C-00604DD8F4B4}"/>
              </a:ext>
            </a:extLst>
          </p:cNvPr>
          <p:cNvSpPr>
            <a:spLocks noGrp="1"/>
          </p:cNvSpPr>
          <p:nvPr>
            <p:ph type="title"/>
          </p:nvPr>
        </p:nvSpPr>
        <p:spPr/>
        <p:txBody>
          <a:bodyPr/>
          <a:lstStyle/>
          <a:p>
            <a:r>
              <a:rPr lang="en-US" dirty="0"/>
              <a:t>Poisson Distribution</a:t>
            </a:r>
          </a:p>
        </p:txBody>
      </p:sp>
      <p:sp>
        <p:nvSpPr>
          <p:cNvPr id="3" name="Content Placeholder 2">
            <a:extLst>
              <a:ext uri="{FF2B5EF4-FFF2-40B4-BE49-F238E27FC236}">
                <a16:creationId xmlns:a16="http://schemas.microsoft.com/office/drawing/2014/main" id="{76775844-B1C4-4FAA-956D-1D0A95C981B0}"/>
              </a:ext>
            </a:extLst>
          </p:cNvPr>
          <p:cNvSpPr>
            <a:spLocks noGrp="1"/>
          </p:cNvSpPr>
          <p:nvPr>
            <p:ph idx="1"/>
          </p:nvPr>
        </p:nvSpPr>
        <p:spPr/>
        <p:txBody>
          <a:bodyPr/>
          <a:lstStyle/>
          <a:p>
            <a:r>
              <a:rPr lang="en-US" dirty="0"/>
              <a:t>When working with a count like the number of runs scored, it is convenient to employ probability distributions such as the Poisson distribution and the negative binomial distribution. </a:t>
            </a:r>
          </a:p>
          <a:p>
            <a:r>
              <a:rPr lang="en-US" dirty="0"/>
              <a:t>Using a Poisson distribution to represent runs scored, shutouts (zero runs scored) are viewed as rare events, especially for teams scoring an average of three or more runs per game. </a:t>
            </a:r>
          </a:p>
          <a:p>
            <a:r>
              <a:rPr lang="en-US" dirty="0"/>
              <a:t>Scores of more than twenty runs are also seen as rare events for teams scoring fewer than seven runs a game on average.</a:t>
            </a:r>
          </a:p>
          <a:p>
            <a:endParaRPr lang="en-US" dirty="0"/>
          </a:p>
        </p:txBody>
      </p:sp>
    </p:spTree>
    <p:extLst>
      <p:ext uri="{BB962C8B-B14F-4D97-AF65-F5344CB8AC3E}">
        <p14:creationId xmlns:p14="http://schemas.microsoft.com/office/powerpoint/2010/main" val="1312779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0F581-C9DA-40AD-A164-9970AFD61C6D}"/>
              </a:ext>
            </a:extLst>
          </p:cNvPr>
          <p:cNvSpPr>
            <a:spLocks noGrp="1"/>
          </p:cNvSpPr>
          <p:nvPr>
            <p:ph type="title"/>
          </p:nvPr>
        </p:nvSpPr>
        <p:spPr/>
        <p:txBody>
          <a:bodyPr/>
          <a:lstStyle/>
          <a:p>
            <a:r>
              <a:rPr lang="en-US" i="1" dirty="0"/>
              <a:t>Actual and Theoretical Runs-scored Distributions</a:t>
            </a:r>
            <a:endParaRPr lang="en-US" dirty="0"/>
          </a:p>
        </p:txBody>
      </p:sp>
      <p:pic>
        <p:nvPicPr>
          <p:cNvPr id="4" name="Content Placeholder 3">
            <a:extLst>
              <a:ext uri="{FF2B5EF4-FFF2-40B4-BE49-F238E27FC236}">
                <a16:creationId xmlns:a16="http://schemas.microsoft.com/office/drawing/2014/main" id="{E89B8466-9FC7-47EF-A913-76B39F2EFE27}"/>
              </a:ext>
            </a:extLst>
          </p:cNvPr>
          <p:cNvPicPr>
            <a:picLocks noGrp="1"/>
          </p:cNvPicPr>
          <p:nvPr>
            <p:ph idx="1"/>
          </p:nvPr>
        </p:nvPicPr>
        <p:blipFill>
          <a:blip r:embed="rId2"/>
          <a:stretch>
            <a:fillRect/>
          </a:stretch>
        </p:blipFill>
        <p:spPr>
          <a:xfrm>
            <a:off x="4322281" y="2016125"/>
            <a:ext cx="3861762" cy="3449638"/>
          </a:xfrm>
          <a:prstGeom prst="rect">
            <a:avLst/>
          </a:prstGeom>
        </p:spPr>
      </p:pic>
    </p:spTree>
    <p:extLst>
      <p:ext uri="{BB962C8B-B14F-4D97-AF65-F5344CB8AC3E}">
        <p14:creationId xmlns:p14="http://schemas.microsoft.com/office/powerpoint/2010/main" val="2216803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EAABC-B02E-4A9B-9D7F-9BA2DD7FAF3D}"/>
              </a:ext>
            </a:extLst>
          </p:cNvPr>
          <p:cNvSpPr>
            <a:spLocks noGrp="1"/>
          </p:cNvSpPr>
          <p:nvPr>
            <p:ph type="title"/>
          </p:nvPr>
        </p:nvSpPr>
        <p:spPr/>
        <p:txBody>
          <a:bodyPr/>
          <a:lstStyle/>
          <a:p>
            <a:r>
              <a:rPr lang="en-US" i="1" dirty="0"/>
              <a:t>Poisson Model for Mets vs. Yankees at Yankee Stadium</a:t>
            </a:r>
            <a:endParaRPr lang="en-US" dirty="0"/>
          </a:p>
        </p:txBody>
      </p:sp>
      <p:pic>
        <p:nvPicPr>
          <p:cNvPr id="4" name="Content Placeholder 3">
            <a:extLst>
              <a:ext uri="{FF2B5EF4-FFF2-40B4-BE49-F238E27FC236}">
                <a16:creationId xmlns:a16="http://schemas.microsoft.com/office/drawing/2014/main" id="{BD7074C9-6214-4AD4-85C5-B4794CDCB5E5}"/>
              </a:ext>
            </a:extLst>
          </p:cNvPr>
          <p:cNvPicPr>
            <a:picLocks noGrp="1"/>
          </p:cNvPicPr>
          <p:nvPr>
            <p:ph idx="1"/>
          </p:nvPr>
        </p:nvPicPr>
        <p:blipFill>
          <a:blip r:embed="rId2"/>
          <a:stretch>
            <a:fillRect/>
          </a:stretch>
        </p:blipFill>
        <p:spPr>
          <a:xfrm>
            <a:off x="4343805" y="2016125"/>
            <a:ext cx="3818714" cy="3449638"/>
          </a:xfrm>
          <a:prstGeom prst="rect">
            <a:avLst/>
          </a:prstGeom>
        </p:spPr>
      </p:pic>
    </p:spTree>
    <p:extLst>
      <p:ext uri="{BB962C8B-B14F-4D97-AF65-F5344CB8AC3E}">
        <p14:creationId xmlns:p14="http://schemas.microsoft.com/office/powerpoint/2010/main" val="3296509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23AD-7843-4677-93B8-D7E2159FBCF9}"/>
              </a:ext>
            </a:extLst>
          </p:cNvPr>
          <p:cNvSpPr>
            <a:spLocks noGrp="1"/>
          </p:cNvSpPr>
          <p:nvPr>
            <p:ph type="title"/>
          </p:nvPr>
        </p:nvSpPr>
        <p:spPr/>
        <p:txBody>
          <a:bodyPr/>
          <a:lstStyle/>
          <a:p>
            <a:r>
              <a:rPr lang="en-US" i="1" dirty="0"/>
              <a:t>Negative Binomial Model for Mets vs. Yankees at Yankee Stadium</a:t>
            </a:r>
            <a:endParaRPr lang="en-US" dirty="0"/>
          </a:p>
        </p:txBody>
      </p:sp>
      <p:pic>
        <p:nvPicPr>
          <p:cNvPr id="4" name="Content Placeholder 3">
            <a:extLst>
              <a:ext uri="{FF2B5EF4-FFF2-40B4-BE49-F238E27FC236}">
                <a16:creationId xmlns:a16="http://schemas.microsoft.com/office/drawing/2014/main" id="{EC7ACAAF-B9B0-4FA9-A832-57E84957534F}"/>
              </a:ext>
            </a:extLst>
          </p:cNvPr>
          <p:cNvPicPr>
            <a:picLocks noGrp="1"/>
          </p:cNvPicPr>
          <p:nvPr>
            <p:ph idx="1"/>
          </p:nvPr>
        </p:nvPicPr>
        <p:blipFill>
          <a:blip r:embed="rId2"/>
          <a:stretch>
            <a:fillRect/>
          </a:stretch>
        </p:blipFill>
        <p:spPr>
          <a:xfrm>
            <a:off x="4260656" y="2016125"/>
            <a:ext cx="3985013" cy="3449638"/>
          </a:xfrm>
          <a:prstGeom prst="rect">
            <a:avLst/>
          </a:prstGeom>
        </p:spPr>
      </p:pic>
    </p:spTree>
    <p:extLst>
      <p:ext uri="{BB962C8B-B14F-4D97-AF65-F5344CB8AC3E}">
        <p14:creationId xmlns:p14="http://schemas.microsoft.com/office/powerpoint/2010/main" val="2001773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0C979-BB8A-4ED7-8417-D8DF2D15A3FB}"/>
              </a:ext>
            </a:extLst>
          </p:cNvPr>
          <p:cNvSpPr>
            <a:spLocks noGrp="1"/>
          </p:cNvSpPr>
          <p:nvPr>
            <p:ph type="title"/>
          </p:nvPr>
        </p:nvSpPr>
        <p:spPr/>
        <p:txBody>
          <a:bodyPr/>
          <a:lstStyle/>
          <a:p>
            <a:r>
              <a:rPr lang="en-US" i="1"/>
              <a:t>Probability of Home Team Winning (Negative Binomial Model)</a:t>
            </a:r>
            <a:endParaRPr lang="en-US"/>
          </a:p>
        </p:txBody>
      </p:sp>
      <p:pic>
        <p:nvPicPr>
          <p:cNvPr id="4" name="Content Placeholder 3">
            <a:extLst>
              <a:ext uri="{FF2B5EF4-FFF2-40B4-BE49-F238E27FC236}">
                <a16:creationId xmlns:a16="http://schemas.microsoft.com/office/drawing/2014/main" id="{569F9353-0FAC-4502-B328-D9F0CC3720C8}"/>
              </a:ext>
            </a:extLst>
          </p:cNvPr>
          <p:cNvPicPr>
            <a:picLocks noGrp="1"/>
          </p:cNvPicPr>
          <p:nvPr>
            <p:ph idx="1"/>
          </p:nvPr>
        </p:nvPicPr>
        <p:blipFill>
          <a:blip r:embed="rId2"/>
          <a:stretch>
            <a:fillRect/>
          </a:stretch>
        </p:blipFill>
        <p:spPr>
          <a:xfrm>
            <a:off x="4267007" y="2016125"/>
            <a:ext cx="3972310" cy="3449638"/>
          </a:xfrm>
          <a:prstGeom prst="rect">
            <a:avLst/>
          </a:prstGeom>
        </p:spPr>
      </p:pic>
    </p:spTree>
    <p:extLst>
      <p:ext uri="{BB962C8B-B14F-4D97-AF65-F5344CB8AC3E}">
        <p14:creationId xmlns:p14="http://schemas.microsoft.com/office/powerpoint/2010/main" val="1170576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2FA7AD0A-1871-4DF8-9235-F49D0513B9C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B04CFB-FAE5-47DD-9B3E-4E9BA7A89CC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2" name="Picture 21">
            <a:extLst>
              <a:ext uri="{FF2B5EF4-FFF2-40B4-BE49-F238E27FC236}">
                <a16:creationId xmlns:a16="http://schemas.microsoft.com/office/drawing/2014/main" id="{16EFE474-4FE0-4E8F-8F09-5ED2C9E76A84}"/>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CF8B8C81-54DC-4AF5-B682-3A2C70A6B55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E8ACF89C-CFC3-4D68-B3C4-2BEFB7BBE5F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7" name="Rectangle 26">
              <a:extLst>
                <a:ext uri="{FF2B5EF4-FFF2-40B4-BE49-F238E27FC236}">
                  <a16:creationId xmlns:a16="http://schemas.microsoft.com/office/drawing/2014/main" id="{3B770B7D-3C5C-4682-8DF0-20783592F3B6}"/>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6893E11-7EC1-4EB6-A2A8-0B693F8FE576}"/>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622F7FD7-8884-4FD5-95AB-0B5C6033ADF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EE68D41B-9286-479F-9AB7-678C8E348D7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Content Placeholder 3">
            <a:extLst>
              <a:ext uri="{FF2B5EF4-FFF2-40B4-BE49-F238E27FC236}">
                <a16:creationId xmlns:a16="http://schemas.microsoft.com/office/drawing/2014/main" id="{DA20572B-2454-48AE-890B-9E52426BB516}"/>
              </a:ext>
            </a:extLst>
          </p:cNvPr>
          <p:cNvPicPr>
            <a:picLocks noGrp="1"/>
          </p:cNvPicPr>
          <p:nvPr>
            <p:ph idx="1"/>
          </p:nvPr>
        </p:nvPicPr>
        <p:blipFill>
          <a:blip r:embed="rId3"/>
          <a:stretch>
            <a:fillRect/>
          </a:stretch>
        </p:blipFill>
        <p:spPr>
          <a:xfrm>
            <a:off x="4618374" y="1470848"/>
            <a:ext cx="6282919" cy="3157166"/>
          </a:xfrm>
          <a:prstGeom prst="rect">
            <a:avLst/>
          </a:prstGeom>
        </p:spPr>
      </p:pic>
      <p:sp>
        <p:nvSpPr>
          <p:cNvPr id="2" name="Title 1">
            <a:extLst>
              <a:ext uri="{FF2B5EF4-FFF2-40B4-BE49-F238E27FC236}">
                <a16:creationId xmlns:a16="http://schemas.microsoft.com/office/drawing/2014/main" id="{E1867C53-3E81-4B1E-9D3C-CEA8EABA3C78}"/>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500" dirty="0"/>
              <a:t>Predictive Modeling Framework for Picking a Winning Team</a:t>
            </a:r>
          </a:p>
        </p:txBody>
      </p:sp>
    </p:spTree>
    <p:extLst>
      <p:ext uri="{BB962C8B-B14F-4D97-AF65-F5344CB8AC3E}">
        <p14:creationId xmlns:p14="http://schemas.microsoft.com/office/powerpoint/2010/main" val="220343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324E4-96A9-4FB7-8351-D4C5AA73AD1E}"/>
              </a:ext>
            </a:extLst>
          </p:cNvPr>
          <p:cNvSpPr>
            <a:spLocks noGrp="1"/>
          </p:cNvSpPr>
          <p:nvPr>
            <p:ph type="title"/>
          </p:nvPr>
        </p:nvSpPr>
        <p:spPr/>
        <p:txBody>
          <a:bodyPr/>
          <a:lstStyle/>
          <a:p>
            <a:r>
              <a:rPr lang="en-US" dirty="0"/>
              <a:t>Game Day Simulation</a:t>
            </a:r>
          </a:p>
        </p:txBody>
      </p:sp>
      <p:sp>
        <p:nvSpPr>
          <p:cNvPr id="3" name="Content Placeholder 2">
            <a:extLst>
              <a:ext uri="{FF2B5EF4-FFF2-40B4-BE49-F238E27FC236}">
                <a16:creationId xmlns:a16="http://schemas.microsoft.com/office/drawing/2014/main" id="{09B1EF07-E08C-40A4-8DBD-F7E55F5226B7}"/>
              </a:ext>
            </a:extLst>
          </p:cNvPr>
          <p:cNvSpPr>
            <a:spLocks noGrp="1"/>
          </p:cNvSpPr>
          <p:nvPr>
            <p:ph idx="1"/>
          </p:nvPr>
        </p:nvSpPr>
        <p:spPr/>
        <p:txBody>
          <a:bodyPr/>
          <a:lstStyle/>
          <a:p>
            <a:r>
              <a:rPr lang="en-US" dirty="0"/>
              <a:t>Explanatory variables relate to past player and team performance. </a:t>
            </a:r>
          </a:p>
          <a:p>
            <a:r>
              <a:rPr lang="en-US" dirty="0"/>
              <a:t>These are used to predict runs or points scored by opposing teams. </a:t>
            </a:r>
          </a:p>
          <a:p>
            <a:r>
              <a:rPr lang="en-US" dirty="0"/>
              <a:t>We note where and when games are played and any other conditions that may affect game outcomes.</a:t>
            </a:r>
          </a:p>
          <a:p>
            <a:endParaRPr lang="en-US" dirty="0"/>
          </a:p>
        </p:txBody>
      </p:sp>
    </p:spTree>
    <p:extLst>
      <p:ext uri="{BB962C8B-B14F-4D97-AF65-F5344CB8AC3E}">
        <p14:creationId xmlns:p14="http://schemas.microsoft.com/office/powerpoint/2010/main" val="589877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D3133-DB4B-4A24-A5BB-C09AD2415D5A}"/>
              </a:ext>
            </a:extLst>
          </p:cNvPr>
          <p:cNvSpPr>
            <a:spLocks noGrp="1"/>
          </p:cNvSpPr>
          <p:nvPr>
            <p:ph type="title"/>
          </p:nvPr>
        </p:nvSpPr>
        <p:spPr/>
        <p:txBody>
          <a:bodyPr/>
          <a:lstStyle/>
          <a:p>
            <a:r>
              <a:rPr lang="en-US" dirty="0" err="1"/>
              <a:t>DriveRs</a:t>
            </a:r>
            <a:r>
              <a:rPr lang="en-US" dirty="0"/>
              <a:t> of Success</a:t>
            </a:r>
          </a:p>
        </p:txBody>
      </p:sp>
      <p:sp>
        <p:nvSpPr>
          <p:cNvPr id="3" name="Content Placeholder 2">
            <a:extLst>
              <a:ext uri="{FF2B5EF4-FFF2-40B4-BE49-F238E27FC236}">
                <a16:creationId xmlns:a16="http://schemas.microsoft.com/office/drawing/2014/main" id="{A19A513F-500E-4145-BA23-F7E6FE82C62A}"/>
              </a:ext>
            </a:extLst>
          </p:cNvPr>
          <p:cNvSpPr>
            <a:spLocks noGrp="1"/>
          </p:cNvSpPr>
          <p:nvPr>
            <p:ph idx="1"/>
          </p:nvPr>
        </p:nvSpPr>
        <p:spPr/>
        <p:txBody>
          <a:bodyPr/>
          <a:lstStyle/>
          <a:p>
            <a:r>
              <a:rPr lang="en-US" dirty="0"/>
              <a:t>Drivers of success for the Yankees may be different from the drivers of success for the Red Sox, the drivers for the Red Sox different from the Angels, the Angels different from the Indians, and so on. </a:t>
            </a:r>
          </a:p>
          <a:p>
            <a:r>
              <a:rPr lang="en-US" dirty="0"/>
              <a:t>For each team, the things that matter when playing at home may be different from the things that matter when playing away. </a:t>
            </a:r>
          </a:p>
          <a:p>
            <a:r>
              <a:rPr lang="en-US" dirty="0"/>
              <a:t>Various measures of win/loss strength and offensive and defensive performance may be used as explanatory variables. </a:t>
            </a:r>
          </a:p>
          <a:p>
            <a:r>
              <a:rPr lang="en-US" dirty="0"/>
              <a:t>Runs-scored models can be traditional or data-adaptive, or a combination of the two.</a:t>
            </a:r>
          </a:p>
          <a:p>
            <a:endParaRPr lang="en-US" dirty="0"/>
          </a:p>
        </p:txBody>
      </p:sp>
    </p:spTree>
    <p:extLst>
      <p:ext uri="{BB962C8B-B14F-4D97-AF65-F5344CB8AC3E}">
        <p14:creationId xmlns:p14="http://schemas.microsoft.com/office/powerpoint/2010/main" val="3546720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A2ECF-4FDD-4488-84F9-63E6495DB130}"/>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23ECAA7A-5EE7-495B-A252-449218AA22F0}"/>
              </a:ext>
            </a:extLst>
          </p:cNvPr>
          <p:cNvSpPr>
            <a:spLocks noGrp="1"/>
          </p:cNvSpPr>
          <p:nvPr>
            <p:ph idx="1"/>
          </p:nvPr>
        </p:nvSpPr>
        <p:spPr/>
        <p:txBody>
          <a:bodyPr/>
          <a:lstStyle/>
          <a:p>
            <a:r>
              <a:rPr lang="en-US" i="1" dirty="0"/>
              <a:t>How many runs can the Mets be expected to score against the Yankees when playing at Yankee Stadium? How many runs can the Yankees be expected to score? And, consequently, which team is expected to win these games?</a:t>
            </a:r>
            <a:endParaRPr lang="en-US" dirty="0"/>
          </a:p>
        </p:txBody>
      </p:sp>
    </p:spTree>
    <p:extLst>
      <p:ext uri="{BB962C8B-B14F-4D97-AF65-F5344CB8AC3E}">
        <p14:creationId xmlns:p14="http://schemas.microsoft.com/office/powerpoint/2010/main" val="4074039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32E90-D6A1-400C-A33C-5E6E240CDA32}"/>
              </a:ext>
            </a:extLst>
          </p:cNvPr>
          <p:cNvSpPr>
            <a:spLocks noGrp="1"/>
          </p:cNvSpPr>
          <p:nvPr>
            <p:ph type="title"/>
          </p:nvPr>
        </p:nvSpPr>
        <p:spPr/>
        <p:txBody>
          <a:bodyPr/>
          <a:lstStyle/>
          <a:p>
            <a:r>
              <a:rPr lang="en-US" dirty="0"/>
              <a:t>Future Prediction from Past Events</a:t>
            </a:r>
          </a:p>
        </p:txBody>
      </p:sp>
      <p:sp>
        <p:nvSpPr>
          <p:cNvPr id="3" name="Content Placeholder 2">
            <a:extLst>
              <a:ext uri="{FF2B5EF4-FFF2-40B4-BE49-F238E27FC236}">
                <a16:creationId xmlns:a16="http://schemas.microsoft.com/office/drawing/2014/main" id="{E56B102F-76A0-4D71-841A-411877BA5576}"/>
              </a:ext>
            </a:extLst>
          </p:cNvPr>
          <p:cNvSpPr>
            <a:spLocks noGrp="1"/>
          </p:cNvSpPr>
          <p:nvPr>
            <p:ph idx="1"/>
          </p:nvPr>
        </p:nvSpPr>
        <p:spPr/>
        <p:txBody>
          <a:bodyPr>
            <a:normAutofit fontScale="92500" lnSpcReduction="20000"/>
          </a:bodyPr>
          <a:lstStyle/>
          <a:p>
            <a:r>
              <a:rPr lang="en-US" dirty="0"/>
              <a:t>To predict straight-up runs scored in the future, we start with runs scored in the past.</a:t>
            </a:r>
          </a:p>
          <a:p>
            <a:r>
              <a:rPr lang="en-US" dirty="0"/>
              <a:t>We select Mets’ and Yankees’ data for one season, ignoring team statistics from previous seasons and the 2007 preseason. </a:t>
            </a:r>
          </a:p>
          <a:p>
            <a:r>
              <a:rPr lang="en-US" dirty="0"/>
              <a:t>June 15 was the first meeting of the Mets and Yankees in the regular 2007 season, so we need to use runs scored against other teams. </a:t>
            </a:r>
          </a:p>
          <a:p>
            <a:r>
              <a:rPr lang="en-US" dirty="0"/>
              <a:t>For the Mets, we can select all Mets’ regular season away games between opening day in St. Louis with the Cardinals on May 1 to an away game on June 13 with the Los Angeles Dodgers. And for the Yankees, we can select all Yankees home games prior to June 15, which begin with the home opener with the Devil Rays on April 2 to a home game with the Diamondbacks on June 14.</a:t>
            </a:r>
          </a:p>
          <a:p>
            <a:endParaRPr lang="en-US" dirty="0"/>
          </a:p>
        </p:txBody>
      </p:sp>
    </p:spTree>
    <p:extLst>
      <p:ext uri="{BB962C8B-B14F-4D97-AF65-F5344CB8AC3E}">
        <p14:creationId xmlns:p14="http://schemas.microsoft.com/office/powerpoint/2010/main" val="1231581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33BDE-18A5-4C8D-9775-630F0183FF3A}"/>
              </a:ext>
            </a:extLst>
          </p:cNvPr>
          <p:cNvSpPr>
            <a:spLocks noGrp="1"/>
          </p:cNvSpPr>
          <p:nvPr>
            <p:ph type="title"/>
          </p:nvPr>
        </p:nvSpPr>
        <p:spPr/>
        <p:txBody>
          <a:bodyPr/>
          <a:lstStyle/>
          <a:p>
            <a:r>
              <a:rPr lang="en-US" i="1" dirty="0"/>
              <a:t>New York Mets’ Early Season Games in 2007</a:t>
            </a:r>
            <a:endParaRPr lang="en-US" dirty="0"/>
          </a:p>
        </p:txBody>
      </p:sp>
      <p:pic>
        <p:nvPicPr>
          <p:cNvPr id="4" name="Content Placeholder 3">
            <a:extLst>
              <a:ext uri="{FF2B5EF4-FFF2-40B4-BE49-F238E27FC236}">
                <a16:creationId xmlns:a16="http://schemas.microsoft.com/office/drawing/2014/main" id="{401078F4-482E-4A03-B7D5-D46F715B9CE9}"/>
              </a:ext>
            </a:extLst>
          </p:cNvPr>
          <p:cNvPicPr>
            <a:picLocks noGrp="1"/>
          </p:cNvPicPr>
          <p:nvPr>
            <p:ph idx="1"/>
          </p:nvPr>
        </p:nvPicPr>
        <p:blipFill>
          <a:blip r:embed="rId2"/>
          <a:stretch>
            <a:fillRect/>
          </a:stretch>
        </p:blipFill>
        <p:spPr>
          <a:xfrm>
            <a:off x="4865898" y="2016125"/>
            <a:ext cx="2774529" cy="3449638"/>
          </a:xfrm>
          <a:prstGeom prst="rect">
            <a:avLst/>
          </a:prstGeom>
        </p:spPr>
      </p:pic>
    </p:spTree>
    <p:extLst>
      <p:ext uri="{BB962C8B-B14F-4D97-AF65-F5344CB8AC3E}">
        <p14:creationId xmlns:p14="http://schemas.microsoft.com/office/powerpoint/2010/main" val="1463680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694E9-399F-4F54-8EE8-4BFC57DF0975}"/>
              </a:ext>
            </a:extLst>
          </p:cNvPr>
          <p:cNvSpPr>
            <a:spLocks noGrp="1"/>
          </p:cNvSpPr>
          <p:nvPr>
            <p:ph type="title"/>
          </p:nvPr>
        </p:nvSpPr>
        <p:spPr/>
        <p:txBody>
          <a:bodyPr/>
          <a:lstStyle/>
          <a:p>
            <a:r>
              <a:rPr lang="en-US" i="1" dirty="0"/>
              <a:t>New York Yankees’ Early Season Games in 2007</a:t>
            </a:r>
            <a:endParaRPr lang="en-US" dirty="0"/>
          </a:p>
        </p:txBody>
      </p:sp>
      <p:pic>
        <p:nvPicPr>
          <p:cNvPr id="4" name="Content Placeholder 3">
            <a:extLst>
              <a:ext uri="{FF2B5EF4-FFF2-40B4-BE49-F238E27FC236}">
                <a16:creationId xmlns:a16="http://schemas.microsoft.com/office/drawing/2014/main" id="{49A5A1C4-752B-4E30-BC09-5CAF0013DEB6}"/>
              </a:ext>
            </a:extLst>
          </p:cNvPr>
          <p:cNvPicPr>
            <a:picLocks noGrp="1"/>
          </p:cNvPicPr>
          <p:nvPr>
            <p:ph idx="1"/>
          </p:nvPr>
        </p:nvPicPr>
        <p:blipFill>
          <a:blip r:embed="rId2"/>
          <a:stretch>
            <a:fillRect/>
          </a:stretch>
        </p:blipFill>
        <p:spPr>
          <a:xfrm>
            <a:off x="4776908" y="2016125"/>
            <a:ext cx="2952509" cy="3449638"/>
          </a:xfrm>
          <a:prstGeom prst="rect">
            <a:avLst/>
          </a:prstGeom>
        </p:spPr>
      </p:pic>
    </p:spTree>
    <p:extLst>
      <p:ext uri="{BB962C8B-B14F-4D97-AF65-F5344CB8AC3E}">
        <p14:creationId xmlns:p14="http://schemas.microsoft.com/office/powerpoint/2010/main" val="1164662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5FF55-9F0C-4040-8A20-51516B139A9F}"/>
              </a:ext>
            </a:extLst>
          </p:cNvPr>
          <p:cNvSpPr>
            <a:spLocks noGrp="1"/>
          </p:cNvSpPr>
          <p:nvPr>
            <p:ph type="title"/>
          </p:nvPr>
        </p:nvSpPr>
        <p:spPr/>
        <p:txBody>
          <a:bodyPr/>
          <a:lstStyle/>
          <a:p>
            <a:r>
              <a:rPr lang="en-US" dirty="0"/>
              <a:t>Early Season Games</a:t>
            </a:r>
          </a:p>
        </p:txBody>
      </p:sp>
      <p:pic>
        <p:nvPicPr>
          <p:cNvPr id="4" name="Content Placeholder 3">
            <a:extLst>
              <a:ext uri="{FF2B5EF4-FFF2-40B4-BE49-F238E27FC236}">
                <a16:creationId xmlns:a16="http://schemas.microsoft.com/office/drawing/2014/main" id="{72968656-92E3-4E80-9F27-028E4FAEE34D}"/>
              </a:ext>
            </a:extLst>
          </p:cNvPr>
          <p:cNvPicPr>
            <a:picLocks noGrp="1"/>
          </p:cNvPicPr>
          <p:nvPr>
            <p:ph idx="1"/>
          </p:nvPr>
        </p:nvPicPr>
        <p:blipFill>
          <a:blip r:embed="rId2"/>
          <a:stretch>
            <a:fillRect/>
          </a:stretch>
        </p:blipFill>
        <p:spPr>
          <a:xfrm>
            <a:off x="4500562" y="3164681"/>
            <a:ext cx="3505200" cy="1152525"/>
          </a:xfrm>
          <a:prstGeom prst="rect">
            <a:avLst/>
          </a:prstGeom>
        </p:spPr>
      </p:pic>
    </p:spTree>
    <p:extLst>
      <p:ext uri="{BB962C8B-B14F-4D97-AF65-F5344CB8AC3E}">
        <p14:creationId xmlns:p14="http://schemas.microsoft.com/office/powerpoint/2010/main" val="102377874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76</TotalTime>
  <Words>870</Words>
  <Application>Microsoft Office PowerPoint</Application>
  <PresentationFormat>Widescreen</PresentationFormat>
  <Paragraphs>43</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Gill Sans MT</vt:lpstr>
      <vt:lpstr>Gallery</vt:lpstr>
      <vt:lpstr>Data Simulation</vt:lpstr>
      <vt:lpstr>Predictive Modeling Framework for Picking a Winning Team</vt:lpstr>
      <vt:lpstr>Game Day Simulation</vt:lpstr>
      <vt:lpstr>DriveRs of Success</vt:lpstr>
      <vt:lpstr>Question</vt:lpstr>
      <vt:lpstr>Future Prediction from Past Events</vt:lpstr>
      <vt:lpstr>New York Mets’ Early Season Games in 2007</vt:lpstr>
      <vt:lpstr>New York Yankees’ Early Season Games in 2007</vt:lpstr>
      <vt:lpstr>Early Season Games</vt:lpstr>
      <vt:lpstr>Game Day Simulation</vt:lpstr>
      <vt:lpstr>Fantasy Games</vt:lpstr>
      <vt:lpstr>Mets’ Away and Yankees’ Home Data </vt:lpstr>
      <vt:lpstr>Balanced Game-day Simulation (offense and defense)</vt:lpstr>
      <vt:lpstr>Poisson Distribution</vt:lpstr>
      <vt:lpstr>Actual and Theoretical Runs-scored Distributions</vt:lpstr>
      <vt:lpstr>Poisson Model for Mets vs. Yankees at Yankee Stadium</vt:lpstr>
      <vt:lpstr>Negative Binomial Model for Mets vs. Yankees at Yankee Stadium</vt:lpstr>
      <vt:lpstr>Probability of Home Team Winning (Negative Binomial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Bobbleheads and Dodger Dogs </dc:title>
  <dc:creator>Margo Bergman</dc:creator>
  <cp:lastModifiedBy>Margo Bergman</cp:lastModifiedBy>
  <cp:revision>15</cp:revision>
  <dcterms:created xsi:type="dcterms:W3CDTF">2018-04-07T04:47:30Z</dcterms:created>
  <dcterms:modified xsi:type="dcterms:W3CDTF">2019-01-04T23:52:29Z</dcterms:modified>
</cp:coreProperties>
</file>