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80" r:id="rId13"/>
    <p:sldId id="281" r:id="rId14"/>
    <p:sldId id="329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8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Salary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Sheet1!$A$2:$A$5</c:f>
              <c:numCache>
                <c:formatCode>General</c:formatCode>
                <c:ptCount val="4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</c:numCache>
            </c:numRef>
          </c:xVal>
          <c:yVal>
            <c:numRef>
              <c:f>Sheet1!$B$2:$B$5</c:f>
              <c:numCache>
                <c:formatCode>"$"#,##0_);[Red]\("$"#,##0\)</c:formatCode>
                <c:ptCount val="4"/>
                <c:pt idx="0">
                  <c:v>20000</c:v>
                </c:pt>
                <c:pt idx="1">
                  <c:v>45000</c:v>
                </c:pt>
                <c:pt idx="2">
                  <c:v>60000</c:v>
                </c:pt>
                <c:pt idx="3">
                  <c:v>75000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036-4193-819E-1457D429C4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3062608"/>
        <c:axId val="443052416"/>
      </c:scatterChart>
      <c:valAx>
        <c:axId val="4430626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43052416"/>
        <c:crosses val="autoZero"/>
        <c:crossBetween val="midCat"/>
      </c:valAx>
      <c:valAx>
        <c:axId val="443052416"/>
        <c:scaling>
          <c:orientation val="minMax"/>
        </c:scaling>
        <c:delete val="0"/>
        <c:axPos val="l"/>
        <c:majorGridlines/>
        <c:numFmt formatCode="&quot;$&quot;#,##0_);[Red]\(&quot;$&quot;#,##0\)" sourceLinked="1"/>
        <c:majorTickMark val="out"/>
        <c:minorTickMark val="none"/>
        <c:tickLblPos val="nextTo"/>
        <c:crossAx val="443062608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Sheet1!$A$1:$A$221</c:f>
              <c:strCache>
                <c:ptCount val="221"/>
                <c:pt idx="0">
                  <c:v>ZipCode</c:v>
                </c:pt>
                <c:pt idx="1">
                  <c:v>1996-04</c:v>
                </c:pt>
                <c:pt idx="2">
                  <c:v>1996-05</c:v>
                </c:pt>
                <c:pt idx="3">
                  <c:v>1996-06</c:v>
                </c:pt>
                <c:pt idx="4">
                  <c:v>1996-07</c:v>
                </c:pt>
                <c:pt idx="5">
                  <c:v>1996-08</c:v>
                </c:pt>
                <c:pt idx="6">
                  <c:v>1996-09</c:v>
                </c:pt>
                <c:pt idx="7">
                  <c:v>1996-10</c:v>
                </c:pt>
                <c:pt idx="8">
                  <c:v>1996-11</c:v>
                </c:pt>
                <c:pt idx="9">
                  <c:v>1996-12</c:v>
                </c:pt>
                <c:pt idx="10">
                  <c:v>1997-01</c:v>
                </c:pt>
                <c:pt idx="11">
                  <c:v>1997-02</c:v>
                </c:pt>
                <c:pt idx="12">
                  <c:v>1997-03</c:v>
                </c:pt>
                <c:pt idx="13">
                  <c:v>1997-04</c:v>
                </c:pt>
                <c:pt idx="14">
                  <c:v>1997-05</c:v>
                </c:pt>
                <c:pt idx="15">
                  <c:v>1997-06</c:v>
                </c:pt>
                <c:pt idx="16">
                  <c:v>1997-07</c:v>
                </c:pt>
                <c:pt idx="17">
                  <c:v>1997-08</c:v>
                </c:pt>
                <c:pt idx="18">
                  <c:v>1997-09</c:v>
                </c:pt>
                <c:pt idx="19">
                  <c:v>1997-10</c:v>
                </c:pt>
                <c:pt idx="20">
                  <c:v>1997-11</c:v>
                </c:pt>
                <c:pt idx="21">
                  <c:v>1997-12</c:v>
                </c:pt>
                <c:pt idx="22">
                  <c:v>1998-01</c:v>
                </c:pt>
                <c:pt idx="23">
                  <c:v>1998-02</c:v>
                </c:pt>
                <c:pt idx="24">
                  <c:v>1998-03</c:v>
                </c:pt>
                <c:pt idx="25">
                  <c:v>1998-04</c:v>
                </c:pt>
                <c:pt idx="26">
                  <c:v>1998-05</c:v>
                </c:pt>
                <c:pt idx="27">
                  <c:v>1998-06</c:v>
                </c:pt>
                <c:pt idx="28">
                  <c:v>1998-07</c:v>
                </c:pt>
                <c:pt idx="29">
                  <c:v>1998-08</c:v>
                </c:pt>
                <c:pt idx="30">
                  <c:v>1998-09</c:v>
                </c:pt>
                <c:pt idx="31">
                  <c:v>1998-10</c:v>
                </c:pt>
                <c:pt idx="32">
                  <c:v>1998-11</c:v>
                </c:pt>
                <c:pt idx="33">
                  <c:v>1998-12</c:v>
                </c:pt>
                <c:pt idx="34">
                  <c:v>1999-01</c:v>
                </c:pt>
                <c:pt idx="35">
                  <c:v>1999-02</c:v>
                </c:pt>
                <c:pt idx="36">
                  <c:v>1999-03</c:v>
                </c:pt>
                <c:pt idx="37">
                  <c:v>1999-04</c:v>
                </c:pt>
                <c:pt idx="38">
                  <c:v>1999-05</c:v>
                </c:pt>
                <c:pt idx="39">
                  <c:v>1999-06</c:v>
                </c:pt>
                <c:pt idx="40">
                  <c:v>1999-07</c:v>
                </c:pt>
                <c:pt idx="41">
                  <c:v>1999-08</c:v>
                </c:pt>
                <c:pt idx="42">
                  <c:v>1999-09</c:v>
                </c:pt>
                <c:pt idx="43">
                  <c:v>1999-10</c:v>
                </c:pt>
                <c:pt idx="44">
                  <c:v>1999-11</c:v>
                </c:pt>
                <c:pt idx="45">
                  <c:v>1999-12</c:v>
                </c:pt>
                <c:pt idx="46">
                  <c:v>2000-01</c:v>
                </c:pt>
                <c:pt idx="47">
                  <c:v>2000-02</c:v>
                </c:pt>
                <c:pt idx="48">
                  <c:v>2000-03</c:v>
                </c:pt>
                <c:pt idx="49">
                  <c:v>2000-04</c:v>
                </c:pt>
                <c:pt idx="50">
                  <c:v>2000-05</c:v>
                </c:pt>
                <c:pt idx="51">
                  <c:v>2000-06</c:v>
                </c:pt>
                <c:pt idx="52">
                  <c:v>2000-07</c:v>
                </c:pt>
                <c:pt idx="53">
                  <c:v>2000-08</c:v>
                </c:pt>
                <c:pt idx="54">
                  <c:v>2000-09</c:v>
                </c:pt>
                <c:pt idx="55">
                  <c:v>2000-10</c:v>
                </c:pt>
                <c:pt idx="56">
                  <c:v>2000-11</c:v>
                </c:pt>
                <c:pt idx="57">
                  <c:v>2000-12</c:v>
                </c:pt>
                <c:pt idx="58">
                  <c:v>2001-01</c:v>
                </c:pt>
                <c:pt idx="59">
                  <c:v>2001-02</c:v>
                </c:pt>
                <c:pt idx="60">
                  <c:v>2001-03</c:v>
                </c:pt>
                <c:pt idx="61">
                  <c:v>2001-04</c:v>
                </c:pt>
                <c:pt idx="62">
                  <c:v>2001-05</c:v>
                </c:pt>
                <c:pt idx="63">
                  <c:v>2001-06</c:v>
                </c:pt>
                <c:pt idx="64">
                  <c:v>2001-07</c:v>
                </c:pt>
                <c:pt idx="65">
                  <c:v>2001-08</c:v>
                </c:pt>
                <c:pt idx="66">
                  <c:v>2001-09</c:v>
                </c:pt>
                <c:pt idx="67">
                  <c:v>2001-10</c:v>
                </c:pt>
                <c:pt idx="68">
                  <c:v>2001-11</c:v>
                </c:pt>
                <c:pt idx="69">
                  <c:v>2001-12</c:v>
                </c:pt>
                <c:pt idx="70">
                  <c:v>2002-01</c:v>
                </c:pt>
                <c:pt idx="71">
                  <c:v>2002-02</c:v>
                </c:pt>
                <c:pt idx="72">
                  <c:v>2002-03</c:v>
                </c:pt>
                <c:pt idx="73">
                  <c:v>2002-04</c:v>
                </c:pt>
                <c:pt idx="74">
                  <c:v>2002-05</c:v>
                </c:pt>
                <c:pt idx="75">
                  <c:v>2002-06</c:v>
                </c:pt>
                <c:pt idx="76">
                  <c:v>2002-07</c:v>
                </c:pt>
                <c:pt idx="77">
                  <c:v>2002-08</c:v>
                </c:pt>
                <c:pt idx="78">
                  <c:v>2002-09</c:v>
                </c:pt>
                <c:pt idx="79">
                  <c:v>2002-10</c:v>
                </c:pt>
                <c:pt idx="80">
                  <c:v>2002-11</c:v>
                </c:pt>
                <c:pt idx="81">
                  <c:v>2002-12</c:v>
                </c:pt>
                <c:pt idx="82">
                  <c:v>2003-01</c:v>
                </c:pt>
                <c:pt idx="83">
                  <c:v>2003-02</c:v>
                </c:pt>
                <c:pt idx="84">
                  <c:v>2003-03</c:v>
                </c:pt>
                <c:pt idx="85">
                  <c:v>2003-04</c:v>
                </c:pt>
                <c:pt idx="86">
                  <c:v>2003-05</c:v>
                </c:pt>
                <c:pt idx="87">
                  <c:v>2003-06</c:v>
                </c:pt>
                <c:pt idx="88">
                  <c:v>2003-07</c:v>
                </c:pt>
                <c:pt idx="89">
                  <c:v>2003-08</c:v>
                </c:pt>
                <c:pt idx="90">
                  <c:v>2003-09</c:v>
                </c:pt>
                <c:pt idx="91">
                  <c:v>2003-10</c:v>
                </c:pt>
                <c:pt idx="92">
                  <c:v>2003-11</c:v>
                </c:pt>
                <c:pt idx="93">
                  <c:v>2003-12</c:v>
                </c:pt>
                <c:pt idx="94">
                  <c:v>2004-01</c:v>
                </c:pt>
                <c:pt idx="95">
                  <c:v>2004-02</c:v>
                </c:pt>
                <c:pt idx="96">
                  <c:v>2004-03</c:v>
                </c:pt>
                <c:pt idx="97">
                  <c:v>2004-04</c:v>
                </c:pt>
                <c:pt idx="98">
                  <c:v>2004-05</c:v>
                </c:pt>
                <c:pt idx="99">
                  <c:v>2004-06</c:v>
                </c:pt>
                <c:pt idx="100">
                  <c:v>2004-07</c:v>
                </c:pt>
                <c:pt idx="101">
                  <c:v>2004-08</c:v>
                </c:pt>
                <c:pt idx="102">
                  <c:v>2004-09</c:v>
                </c:pt>
                <c:pt idx="103">
                  <c:v>2004-10</c:v>
                </c:pt>
                <c:pt idx="104">
                  <c:v>2004-11</c:v>
                </c:pt>
                <c:pt idx="105">
                  <c:v>2004-12</c:v>
                </c:pt>
                <c:pt idx="106">
                  <c:v>2005-01</c:v>
                </c:pt>
                <c:pt idx="107">
                  <c:v>2005-02</c:v>
                </c:pt>
                <c:pt idx="108">
                  <c:v>2005-03</c:v>
                </c:pt>
                <c:pt idx="109">
                  <c:v>2005-04</c:v>
                </c:pt>
                <c:pt idx="110">
                  <c:v>2005-05</c:v>
                </c:pt>
                <c:pt idx="111">
                  <c:v>2005-06</c:v>
                </c:pt>
                <c:pt idx="112">
                  <c:v>2005-07</c:v>
                </c:pt>
                <c:pt idx="113">
                  <c:v>2005-08</c:v>
                </c:pt>
                <c:pt idx="114">
                  <c:v>2005-09</c:v>
                </c:pt>
                <c:pt idx="115">
                  <c:v>2005-10</c:v>
                </c:pt>
                <c:pt idx="116">
                  <c:v>2005-11</c:v>
                </c:pt>
                <c:pt idx="117">
                  <c:v>2005-12</c:v>
                </c:pt>
                <c:pt idx="118">
                  <c:v>2006-01</c:v>
                </c:pt>
                <c:pt idx="119">
                  <c:v>2006-02</c:v>
                </c:pt>
                <c:pt idx="120">
                  <c:v>2006-03</c:v>
                </c:pt>
                <c:pt idx="121">
                  <c:v>2006-04</c:v>
                </c:pt>
                <c:pt idx="122">
                  <c:v>2006-05</c:v>
                </c:pt>
                <c:pt idx="123">
                  <c:v>2006-06</c:v>
                </c:pt>
                <c:pt idx="124">
                  <c:v>2006-07</c:v>
                </c:pt>
                <c:pt idx="125">
                  <c:v>2006-08</c:v>
                </c:pt>
                <c:pt idx="126">
                  <c:v>2006-09</c:v>
                </c:pt>
                <c:pt idx="127">
                  <c:v>2006-10</c:v>
                </c:pt>
                <c:pt idx="128">
                  <c:v>2006-11</c:v>
                </c:pt>
                <c:pt idx="129">
                  <c:v>2006-12</c:v>
                </c:pt>
                <c:pt idx="130">
                  <c:v>2007-01</c:v>
                </c:pt>
                <c:pt idx="131">
                  <c:v>2007-02</c:v>
                </c:pt>
                <c:pt idx="132">
                  <c:v>2007-03</c:v>
                </c:pt>
                <c:pt idx="133">
                  <c:v>2007-04</c:v>
                </c:pt>
                <c:pt idx="134">
                  <c:v>2007-05</c:v>
                </c:pt>
                <c:pt idx="135">
                  <c:v>2007-06</c:v>
                </c:pt>
                <c:pt idx="136">
                  <c:v>2007-07</c:v>
                </c:pt>
                <c:pt idx="137">
                  <c:v>2007-08</c:v>
                </c:pt>
                <c:pt idx="138">
                  <c:v>2007-09</c:v>
                </c:pt>
                <c:pt idx="139">
                  <c:v>2007-10</c:v>
                </c:pt>
                <c:pt idx="140">
                  <c:v>2007-11</c:v>
                </c:pt>
                <c:pt idx="141">
                  <c:v>2007-12</c:v>
                </c:pt>
                <c:pt idx="142">
                  <c:v>2008-01</c:v>
                </c:pt>
                <c:pt idx="143">
                  <c:v>2008-02</c:v>
                </c:pt>
                <c:pt idx="144">
                  <c:v>2008-03</c:v>
                </c:pt>
                <c:pt idx="145">
                  <c:v>2008-04</c:v>
                </c:pt>
                <c:pt idx="146">
                  <c:v>2008-05</c:v>
                </c:pt>
                <c:pt idx="147">
                  <c:v>2008-06</c:v>
                </c:pt>
                <c:pt idx="148">
                  <c:v>2008-07</c:v>
                </c:pt>
                <c:pt idx="149">
                  <c:v>2008-08</c:v>
                </c:pt>
                <c:pt idx="150">
                  <c:v>2008-09</c:v>
                </c:pt>
                <c:pt idx="151">
                  <c:v>2008-10</c:v>
                </c:pt>
                <c:pt idx="152">
                  <c:v>2008-11</c:v>
                </c:pt>
                <c:pt idx="153">
                  <c:v>2008-12</c:v>
                </c:pt>
                <c:pt idx="154">
                  <c:v>2009-01</c:v>
                </c:pt>
                <c:pt idx="155">
                  <c:v>2009-02</c:v>
                </c:pt>
                <c:pt idx="156">
                  <c:v>2009-03</c:v>
                </c:pt>
                <c:pt idx="157">
                  <c:v>2009-04</c:v>
                </c:pt>
                <c:pt idx="158">
                  <c:v>2009-05</c:v>
                </c:pt>
                <c:pt idx="159">
                  <c:v>2009-06</c:v>
                </c:pt>
                <c:pt idx="160">
                  <c:v>2009-07</c:v>
                </c:pt>
                <c:pt idx="161">
                  <c:v>2009-08</c:v>
                </c:pt>
                <c:pt idx="162">
                  <c:v>2009-09</c:v>
                </c:pt>
                <c:pt idx="163">
                  <c:v>2009-10</c:v>
                </c:pt>
                <c:pt idx="164">
                  <c:v>2009-11</c:v>
                </c:pt>
                <c:pt idx="165">
                  <c:v>2009-12</c:v>
                </c:pt>
                <c:pt idx="166">
                  <c:v>2010-01</c:v>
                </c:pt>
                <c:pt idx="167">
                  <c:v>2010-02</c:v>
                </c:pt>
                <c:pt idx="168">
                  <c:v>2010-03</c:v>
                </c:pt>
                <c:pt idx="169">
                  <c:v>2010-04</c:v>
                </c:pt>
                <c:pt idx="170">
                  <c:v>2010-05</c:v>
                </c:pt>
                <c:pt idx="171">
                  <c:v>2010-06</c:v>
                </c:pt>
                <c:pt idx="172">
                  <c:v>2010-07</c:v>
                </c:pt>
                <c:pt idx="173">
                  <c:v>2010-08</c:v>
                </c:pt>
                <c:pt idx="174">
                  <c:v>2010-09</c:v>
                </c:pt>
                <c:pt idx="175">
                  <c:v>2010-10</c:v>
                </c:pt>
                <c:pt idx="176">
                  <c:v>2010-11</c:v>
                </c:pt>
                <c:pt idx="177">
                  <c:v>2010-12</c:v>
                </c:pt>
                <c:pt idx="178">
                  <c:v>2011-01</c:v>
                </c:pt>
                <c:pt idx="179">
                  <c:v>2011-02</c:v>
                </c:pt>
                <c:pt idx="180">
                  <c:v>2011-03</c:v>
                </c:pt>
                <c:pt idx="181">
                  <c:v>2011-04</c:v>
                </c:pt>
                <c:pt idx="182">
                  <c:v>2011-05</c:v>
                </c:pt>
                <c:pt idx="183">
                  <c:v>2011-06</c:v>
                </c:pt>
                <c:pt idx="184">
                  <c:v>2011-07</c:v>
                </c:pt>
                <c:pt idx="185">
                  <c:v>2011-08</c:v>
                </c:pt>
                <c:pt idx="186">
                  <c:v>2011-09</c:v>
                </c:pt>
                <c:pt idx="187">
                  <c:v>2011-10</c:v>
                </c:pt>
                <c:pt idx="188">
                  <c:v>2011-11</c:v>
                </c:pt>
                <c:pt idx="189">
                  <c:v>2011-12</c:v>
                </c:pt>
                <c:pt idx="190">
                  <c:v>2012-01</c:v>
                </c:pt>
                <c:pt idx="191">
                  <c:v>2012-02</c:v>
                </c:pt>
                <c:pt idx="192">
                  <c:v>2012-03</c:v>
                </c:pt>
                <c:pt idx="193">
                  <c:v>2012-04</c:v>
                </c:pt>
                <c:pt idx="194">
                  <c:v>2012-05</c:v>
                </c:pt>
                <c:pt idx="195">
                  <c:v>2012-06</c:v>
                </c:pt>
                <c:pt idx="196">
                  <c:v>2012-07</c:v>
                </c:pt>
                <c:pt idx="197">
                  <c:v>2012-08</c:v>
                </c:pt>
                <c:pt idx="198">
                  <c:v>2012-09</c:v>
                </c:pt>
                <c:pt idx="199">
                  <c:v>2012-10</c:v>
                </c:pt>
                <c:pt idx="200">
                  <c:v>2012-11</c:v>
                </c:pt>
                <c:pt idx="201">
                  <c:v>2012-12</c:v>
                </c:pt>
                <c:pt idx="202">
                  <c:v>2013-01</c:v>
                </c:pt>
                <c:pt idx="203">
                  <c:v>2013-02</c:v>
                </c:pt>
                <c:pt idx="204">
                  <c:v>2013-03</c:v>
                </c:pt>
                <c:pt idx="205">
                  <c:v>2013-04</c:v>
                </c:pt>
                <c:pt idx="206">
                  <c:v>2013-05</c:v>
                </c:pt>
                <c:pt idx="207">
                  <c:v>2013-06</c:v>
                </c:pt>
                <c:pt idx="208">
                  <c:v>2013-07</c:v>
                </c:pt>
                <c:pt idx="209">
                  <c:v>2013-08</c:v>
                </c:pt>
                <c:pt idx="210">
                  <c:v>2013-09</c:v>
                </c:pt>
                <c:pt idx="211">
                  <c:v>2013-10</c:v>
                </c:pt>
                <c:pt idx="212">
                  <c:v>2013-11</c:v>
                </c:pt>
                <c:pt idx="213">
                  <c:v>2013-12</c:v>
                </c:pt>
                <c:pt idx="214">
                  <c:v>2014-01</c:v>
                </c:pt>
                <c:pt idx="215">
                  <c:v>2014-02</c:v>
                </c:pt>
                <c:pt idx="216">
                  <c:v>2014-03</c:v>
                </c:pt>
                <c:pt idx="217">
                  <c:v>2014-04</c:v>
                </c:pt>
                <c:pt idx="218">
                  <c:v>2014-05</c:v>
                </c:pt>
                <c:pt idx="219">
                  <c:v>2014-06</c:v>
                </c:pt>
                <c:pt idx="220">
                  <c:v>2014-07</c:v>
                </c:pt>
              </c:strCache>
            </c:strRef>
          </c:xVal>
          <c:yVal>
            <c:numRef>
              <c:f>Sheet1!$B$1:$B$221</c:f>
              <c:numCache>
                <c:formatCode>General</c:formatCode>
                <c:ptCount val="221"/>
                <c:pt idx="0">
                  <c:v>28269</c:v>
                </c:pt>
                <c:pt idx="1">
                  <c:v>130400</c:v>
                </c:pt>
                <c:pt idx="2">
                  <c:v>130250</c:v>
                </c:pt>
                <c:pt idx="3">
                  <c:v>131300</c:v>
                </c:pt>
                <c:pt idx="4">
                  <c:v>132200</c:v>
                </c:pt>
                <c:pt idx="5">
                  <c:v>131350</c:v>
                </c:pt>
                <c:pt idx="6">
                  <c:v>136700</c:v>
                </c:pt>
                <c:pt idx="7">
                  <c:v>133375</c:v>
                </c:pt>
                <c:pt idx="8">
                  <c:v>134675</c:v>
                </c:pt>
                <c:pt idx="9">
                  <c:v>137400</c:v>
                </c:pt>
                <c:pt idx="10">
                  <c:v>137225</c:v>
                </c:pt>
                <c:pt idx="11">
                  <c:v>135825</c:v>
                </c:pt>
                <c:pt idx="12">
                  <c:v>140000</c:v>
                </c:pt>
                <c:pt idx="13">
                  <c:v>142750</c:v>
                </c:pt>
                <c:pt idx="14">
                  <c:v>139475</c:v>
                </c:pt>
                <c:pt idx="15">
                  <c:v>140025</c:v>
                </c:pt>
                <c:pt idx="16">
                  <c:v>133875</c:v>
                </c:pt>
                <c:pt idx="17">
                  <c:v>130500</c:v>
                </c:pt>
                <c:pt idx="18">
                  <c:v>132525</c:v>
                </c:pt>
                <c:pt idx="19">
                  <c:v>139875</c:v>
                </c:pt>
                <c:pt idx="20">
                  <c:v>143150</c:v>
                </c:pt>
                <c:pt idx="21">
                  <c:v>146550</c:v>
                </c:pt>
                <c:pt idx="22">
                  <c:v>141175</c:v>
                </c:pt>
                <c:pt idx="23">
                  <c:v>140600</c:v>
                </c:pt>
                <c:pt idx="24">
                  <c:v>143450</c:v>
                </c:pt>
                <c:pt idx="25">
                  <c:v>146500</c:v>
                </c:pt>
                <c:pt idx="26">
                  <c:v>145425</c:v>
                </c:pt>
                <c:pt idx="27">
                  <c:v>145100</c:v>
                </c:pt>
                <c:pt idx="28">
                  <c:v>141950</c:v>
                </c:pt>
                <c:pt idx="29">
                  <c:v>141725</c:v>
                </c:pt>
                <c:pt idx="30">
                  <c:v>143225</c:v>
                </c:pt>
                <c:pt idx="31">
                  <c:v>145125</c:v>
                </c:pt>
                <c:pt idx="32">
                  <c:v>144350</c:v>
                </c:pt>
                <c:pt idx="33">
                  <c:v>142200</c:v>
                </c:pt>
                <c:pt idx="34">
                  <c:v>143375</c:v>
                </c:pt>
                <c:pt idx="35">
                  <c:v>141750</c:v>
                </c:pt>
                <c:pt idx="36">
                  <c:v>147150</c:v>
                </c:pt>
                <c:pt idx="37">
                  <c:v>147975</c:v>
                </c:pt>
                <c:pt idx="38">
                  <c:v>144400</c:v>
                </c:pt>
                <c:pt idx="39">
                  <c:v>148800</c:v>
                </c:pt>
                <c:pt idx="40">
                  <c:v>146425</c:v>
                </c:pt>
                <c:pt idx="41">
                  <c:v>145775</c:v>
                </c:pt>
                <c:pt idx="42">
                  <c:v>145725</c:v>
                </c:pt>
                <c:pt idx="43">
                  <c:v>145275</c:v>
                </c:pt>
                <c:pt idx="44">
                  <c:v>146450</c:v>
                </c:pt>
                <c:pt idx="45">
                  <c:v>141650</c:v>
                </c:pt>
                <c:pt idx="46">
                  <c:v>145475</c:v>
                </c:pt>
                <c:pt idx="47">
                  <c:v>140575</c:v>
                </c:pt>
                <c:pt idx="48">
                  <c:v>140225</c:v>
                </c:pt>
                <c:pt idx="49">
                  <c:v>141025</c:v>
                </c:pt>
                <c:pt idx="50">
                  <c:v>142950</c:v>
                </c:pt>
                <c:pt idx="51">
                  <c:v>149175</c:v>
                </c:pt>
                <c:pt idx="52">
                  <c:v>143275</c:v>
                </c:pt>
                <c:pt idx="53">
                  <c:v>144500</c:v>
                </c:pt>
                <c:pt idx="54">
                  <c:v>138050</c:v>
                </c:pt>
                <c:pt idx="55">
                  <c:v>137900</c:v>
                </c:pt>
                <c:pt idx="56">
                  <c:v>142950</c:v>
                </c:pt>
                <c:pt idx="57">
                  <c:v>145750</c:v>
                </c:pt>
                <c:pt idx="58">
                  <c:v>146525</c:v>
                </c:pt>
                <c:pt idx="59">
                  <c:v>144600</c:v>
                </c:pt>
                <c:pt idx="60">
                  <c:v>143025</c:v>
                </c:pt>
                <c:pt idx="61">
                  <c:v>143900</c:v>
                </c:pt>
                <c:pt idx="62">
                  <c:v>143725</c:v>
                </c:pt>
                <c:pt idx="63">
                  <c:v>143375</c:v>
                </c:pt>
                <c:pt idx="64">
                  <c:v>146500</c:v>
                </c:pt>
                <c:pt idx="65">
                  <c:v>148950</c:v>
                </c:pt>
                <c:pt idx="66">
                  <c:v>151500</c:v>
                </c:pt>
                <c:pt idx="67">
                  <c:v>144550</c:v>
                </c:pt>
                <c:pt idx="68">
                  <c:v>142150</c:v>
                </c:pt>
                <c:pt idx="69">
                  <c:v>137675</c:v>
                </c:pt>
                <c:pt idx="70">
                  <c:v>140950</c:v>
                </c:pt>
                <c:pt idx="71">
                  <c:v>140925</c:v>
                </c:pt>
                <c:pt idx="72">
                  <c:v>142500</c:v>
                </c:pt>
                <c:pt idx="73">
                  <c:v>143725</c:v>
                </c:pt>
                <c:pt idx="74">
                  <c:v>145775</c:v>
                </c:pt>
                <c:pt idx="75">
                  <c:v>148200</c:v>
                </c:pt>
                <c:pt idx="76">
                  <c:v>144550</c:v>
                </c:pt>
                <c:pt idx="77">
                  <c:v>144000</c:v>
                </c:pt>
                <c:pt idx="78">
                  <c:v>140250</c:v>
                </c:pt>
                <c:pt idx="79">
                  <c:v>142700</c:v>
                </c:pt>
                <c:pt idx="80">
                  <c:v>142150</c:v>
                </c:pt>
                <c:pt idx="81">
                  <c:v>141750</c:v>
                </c:pt>
                <c:pt idx="82">
                  <c:v>142500</c:v>
                </c:pt>
                <c:pt idx="83">
                  <c:v>142800</c:v>
                </c:pt>
                <c:pt idx="84">
                  <c:v>144975</c:v>
                </c:pt>
                <c:pt idx="85">
                  <c:v>147075</c:v>
                </c:pt>
                <c:pt idx="86">
                  <c:v>151025</c:v>
                </c:pt>
                <c:pt idx="87">
                  <c:v>151175</c:v>
                </c:pt>
                <c:pt idx="88">
                  <c:v>148600</c:v>
                </c:pt>
                <c:pt idx="89">
                  <c:v>145850</c:v>
                </c:pt>
                <c:pt idx="90">
                  <c:v>146725</c:v>
                </c:pt>
                <c:pt idx="91">
                  <c:v>148900</c:v>
                </c:pt>
                <c:pt idx="92">
                  <c:v>147450</c:v>
                </c:pt>
                <c:pt idx="93">
                  <c:v>147825</c:v>
                </c:pt>
                <c:pt idx="94">
                  <c:v>149900</c:v>
                </c:pt>
                <c:pt idx="95">
                  <c:v>145550</c:v>
                </c:pt>
                <c:pt idx="96">
                  <c:v>147300</c:v>
                </c:pt>
                <c:pt idx="97">
                  <c:v>154850</c:v>
                </c:pt>
                <c:pt idx="98">
                  <c:v>156350</c:v>
                </c:pt>
                <c:pt idx="99">
                  <c:v>159200</c:v>
                </c:pt>
                <c:pt idx="100">
                  <c:v>160800</c:v>
                </c:pt>
                <c:pt idx="101">
                  <c:v>161000</c:v>
                </c:pt>
                <c:pt idx="102">
                  <c:v>157300</c:v>
                </c:pt>
                <c:pt idx="103">
                  <c:v>152900</c:v>
                </c:pt>
                <c:pt idx="104">
                  <c:v>154100</c:v>
                </c:pt>
                <c:pt idx="105">
                  <c:v>153450</c:v>
                </c:pt>
                <c:pt idx="106">
                  <c:v>146250</c:v>
                </c:pt>
                <c:pt idx="107">
                  <c:v>147950</c:v>
                </c:pt>
                <c:pt idx="108">
                  <c:v>150650</c:v>
                </c:pt>
                <c:pt idx="109">
                  <c:v>153825</c:v>
                </c:pt>
                <c:pt idx="110">
                  <c:v>151375</c:v>
                </c:pt>
                <c:pt idx="111">
                  <c:v>154225</c:v>
                </c:pt>
                <c:pt idx="112">
                  <c:v>160575</c:v>
                </c:pt>
                <c:pt idx="113">
                  <c:v>161050</c:v>
                </c:pt>
                <c:pt idx="114">
                  <c:v>158375</c:v>
                </c:pt>
                <c:pt idx="115">
                  <c:v>157625</c:v>
                </c:pt>
                <c:pt idx="116">
                  <c:v>159875</c:v>
                </c:pt>
                <c:pt idx="117">
                  <c:v>160475</c:v>
                </c:pt>
                <c:pt idx="118">
                  <c:v>158300</c:v>
                </c:pt>
                <c:pt idx="119">
                  <c:v>158350</c:v>
                </c:pt>
                <c:pt idx="120">
                  <c:v>158975</c:v>
                </c:pt>
                <c:pt idx="121">
                  <c:v>159750</c:v>
                </c:pt>
                <c:pt idx="122">
                  <c:v>163675</c:v>
                </c:pt>
                <c:pt idx="123">
                  <c:v>165125</c:v>
                </c:pt>
                <c:pt idx="124">
                  <c:v>174375</c:v>
                </c:pt>
                <c:pt idx="125">
                  <c:v>173300</c:v>
                </c:pt>
                <c:pt idx="126">
                  <c:v>166600</c:v>
                </c:pt>
                <c:pt idx="127">
                  <c:v>157350</c:v>
                </c:pt>
                <c:pt idx="128">
                  <c:v>157200</c:v>
                </c:pt>
                <c:pt idx="129">
                  <c:v>157800</c:v>
                </c:pt>
                <c:pt idx="130">
                  <c:v>157300</c:v>
                </c:pt>
                <c:pt idx="131">
                  <c:v>156800</c:v>
                </c:pt>
                <c:pt idx="132">
                  <c:v>157350</c:v>
                </c:pt>
                <c:pt idx="133">
                  <c:v>161350</c:v>
                </c:pt>
                <c:pt idx="134">
                  <c:v>160450</c:v>
                </c:pt>
                <c:pt idx="135">
                  <c:v>162050</c:v>
                </c:pt>
                <c:pt idx="136">
                  <c:v>166100</c:v>
                </c:pt>
                <c:pt idx="137">
                  <c:v>167600</c:v>
                </c:pt>
                <c:pt idx="138">
                  <c:v>171700</c:v>
                </c:pt>
                <c:pt idx="139">
                  <c:v>168975</c:v>
                </c:pt>
                <c:pt idx="140">
                  <c:v>172825</c:v>
                </c:pt>
                <c:pt idx="141">
                  <c:v>166625</c:v>
                </c:pt>
                <c:pt idx="142">
                  <c:v>166450</c:v>
                </c:pt>
                <c:pt idx="143">
                  <c:v>172725</c:v>
                </c:pt>
                <c:pt idx="144">
                  <c:v>169200</c:v>
                </c:pt>
                <c:pt idx="145">
                  <c:v>166200</c:v>
                </c:pt>
                <c:pt idx="146">
                  <c:v>164050</c:v>
                </c:pt>
                <c:pt idx="147">
                  <c:v>168150</c:v>
                </c:pt>
                <c:pt idx="148">
                  <c:v>164800</c:v>
                </c:pt>
                <c:pt idx="149">
                  <c:v>161800</c:v>
                </c:pt>
                <c:pt idx="150">
                  <c:v>160750</c:v>
                </c:pt>
                <c:pt idx="151">
                  <c:v>160525</c:v>
                </c:pt>
                <c:pt idx="152">
                  <c:v>163725</c:v>
                </c:pt>
                <c:pt idx="153">
                  <c:v>166950</c:v>
                </c:pt>
                <c:pt idx="154">
                  <c:v>160200</c:v>
                </c:pt>
                <c:pt idx="155">
                  <c:v>153550</c:v>
                </c:pt>
                <c:pt idx="156">
                  <c:v>151300</c:v>
                </c:pt>
                <c:pt idx="157">
                  <c:v>156200</c:v>
                </c:pt>
                <c:pt idx="158">
                  <c:v>160650</c:v>
                </c:pt>
                <c:pt idx="159">
                  <c:v>163200</c:v>
                </c:pt>
                <c:pt idx="160">
                  <c:v>156700</c:v>
                </c:pt>
                <c:pt idx="161">
                  <c:v>154100</c:v>
                </c:pt>
                <c:pt idx="162">
                  <c:v>153400</c:v>
                </c:pt>
                <c:pt idx="163">
                  <c:v>156500</c:v>
                </c:pt>
                <c:pt idx="164">
                  <c:v>150250</c:v>
                </c:pt>
                <c:pt idx="165">
                  <c:v>146400</c:v>
                </c:pt>
                <c:pt idx="166">
                  <c:v>142450</c:v>
                </c:pt>
                <c:pt idx="167">
                  <c:v>144425</c:v>
                </c:pt>
                <c:pt idx="168">
                  <c:v>150525</c:v>
                </c:pt>
                <c:pt idx="169">
                  <c:v>154400</c:v>
                </c:pt>
                <c:pt idx="170">
                  <c:v>151825</c:v>
                </c:pt>
                <c:pt idx="171">
                  <c:v>162625</c:v>
                </c:pt>
                <c:pt idx="172">
                  <c:v>166775</c:v>
                </c:pt>
                <c:pt idx="173">
                  <c:v>160000</c:v>
                </c:pt>
                <c:pt idx="174">
                  <c:v>167450</c:v>
                </c:pt>
                <c:pt idx="175">
                  <c:v>160450</c:v>
                </c:pt>
                <c:pt idx="176">
                  <c:v>169600</c:v>
                </c:pt>
                <c:pt idx="177">
                  <c:v>163700</c:v>
                </c:pt>
                <c:pt idx="178">
                  <c:v>143500</c:v>
                </c:pt>
                <c:pt idx="179">
                  <c:v>146950</c:v>
                </c:pt>
                <c:pt idx="180">
                  <c:v>146850</c:v>
                </c:pt>
                <c:pt idx="181">
                  <c:v>143075</c:v>
                </c:pt>
                <c:pt idx="182">
                  <c:v>147125</c:v>
                </c:pt>
                <c:pt idx="183">
                  <c:v>147300</c:v>
                </c:pt>
                <c:pt idx="184">
                  <c:v>146500</c:v>
                </c:pt>
                <c:pt idx="185">
                  <c:v>147500</c:v>
                </c:pt>
                <c:pt idx="186">
                  <c:v>151750</c:v>
                </c:pt>
                <c:pt idx="187">
                  <c:v>156750</c:v>
                </c:pt>
                <c:pt idx="188">
                  <c:v>146750</c:v>
                </c:pt>
                <c:pt idx="189">
                  <c:v>144250</c:v>
                </c:pt>
                <c:pt idx="190">
                  <c:v>145225</c:v>
                </c:pt>
                <c:pt idx="191">
                  <c:v>153375</c:v>
                </c:pt>
                <c:pt idx="192">
                  <c:v>155425</c:v>
                </c:pt>
                <c:pt idx="193">
                  <c:v>155100</c:v>
                </c:pt>
                <c:pt idx="194">
                  <c:v>152150</c:v>
                </c:pt>
                <c:pt idx="195">
                  <c:v>148100</c:v>
                </c:pt>
                <c:pt idx="196">
                  <c:v>150750</c:v>
                </c:pt>
                <c:pt idx="197">
                  <c:v>154500</c:v>
                </c:pt>
                <c:pt idx="198">
                  <c:v>158200</c:v>
                </c:pt>
                <c:pt idx="199">
                  <c:v>158550</c:v>
                </c:pt>
                <c:pt idx="200">
                  <c:v>159300</c:v>
                </c:pt>
                <c:pt idx="201">
                  <c:v>182200</c:v>
                </c:pt>
                <c:pt idx="202">
                  <c:v>177000</c:v>
                </c:pt>
                <c:pt idx="203">
                  <c:v>165125</c:v>
                </c:pt>
                <c:pt idx="204">
                  <c:v>159125</c:v>
                </c:pt>
                <c:pt idx="205">
                  <c:v>163350</c:v>
                </c:pt>
                <c:pt idx="206">
                  <c:v>162775</c:v>
                </c:pt>
                <c:pt idx="207">
                  <c:v>156625</c:v>
                </c:pt>
                <c:pt idx="208">
                  <c:v>161850</c:v>
                </c:pt>
                <c:pt idx="209">
                  <c:v>167150</c:v>
                </c:pt>
                <c:pt idx="210">
                  <c:v>167500</c:v>
                </c:pt>
                <c:pt idx="211">
                  <c:v>166250</c:v>
                </c:pt>
                <c:pt idx="212">
                  <c:v>166350</c:v>
                </c:pt>
                <c:pt idx="213">
                  <c:v>168350</c:v>
                </c:pt>
                <c:pt idx="214">
                  <c:v>166050</c:v>
                </c:pt>
                <c:pt idx="215">
                  <c:v>171050</c:v>
                </c:pt>
                <c:pt idx="216">
                  <c:v>180400</c:v>
                </c:pt>
                <c:pt idx="217">
                  <c:v>179850</c:v>
                </c:pt>
                <c:pt idx="218">
                  <c:v>171450</c:v>
                </c:pt>
                <c:pt idx="219">
                  <c:v>163650</c:v>
                </c:pt>
                <c:pt idx="220">
                  <c:v>162100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EC9-49CC-B69A-6498EF7BD3DB}"/>
            </c:ext>
          </c:extLst>
        </c:ser>
        <c:ser>
          <c:idx val="1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Sheet1!$A$1:$A$221</c:f>
              <c:strCache>
                <c:ptCount val="221"/>
                <c:pt idx="0">
                  <c:v>ZipCode</c:v>
                </c:pt>
                <c:pt idx="1">
                  <c:v>1996-04</c:v>
                </c:pt>
                <c:pt idx="2">
                  <c:v>1996-05</c:v>
                </c:pt>
                <c:pt idx="3">
                  <c:v>1996-06</c:v>
                </c:pt>
                <c:pt idx="4">
                  <c:v>1996-07</c:v>
                </c:pt>
                <c:pt idx="5">
                  <c:v>1996-08</c:v>
                </c:pt>
                <c:pt idx="6">
                  <c:v>1996-09</c:v>
                </c:pt>
                <c:pt idx="7">
                  <c:v>1996-10</c:v>
                </c:pt>
                <c:pt idx="8">
                  <c:v>1996-11</c:v>
                </c:pt>
                <c:pt idx="9">
                  <c:v>1996-12</c:v>
                </c:pt>
                <c:pt idx="10">
                  <c:v>1997-01</c:v>
                </c:pt>
                <c:pt idx="11">
                  <c:v>1997-02</c:v>
                </c:pt>
                <c:pt idx="12">
                  <c:v>1997-03</c:v>
                </c:pt>
                <c:pt idx="13">
                  <c:v>1997-04</c:v>
                </c:pt>
                <c:pt idx="14">
                  <c:v>1997-05</c:v>
                </c:pt>
                <c:pt idx="15">
                  <c:v>1997-06</c:v>
                </c:pt>
                <c:pt idx="16">
                  <c:v>1997-07</c:v>
                </c:pt>
                <c:pt idx="17">
                  <c:v>1997-08</c:v>
                </c:pt>
                <c:pt idx="18">
                  <c:v>1997-09</c:v>
                </c:pt>
                <c:pt idx="19">
                  <c:v>1997-10</c:v>
                </c:pt>
                <c:pt idx="20">
                  <c:v>1997-11</c:v>
                </c:pt>
                <c:pt idx="21">
                  <c:v>1997-12</c:v>
                </c:pt>
                <c:pt idx="22">
                  <c:v>1998-01</c:v>
                </c:pt>
                <c:pt idx="23">
                  <c:v>1998-02</c:v>
                </c:pt>
                <c:pt idx="24">
                  <c:v>1998-03</c:v>
                </c:pt>
                <c:pt idx="25">
                  <c:v>1998-04</c:v>
                </c:pt>
                <c:pt idx="26">
                  <c:v>1998-05</c:v>
                </c:pt>
                <c:pt idx="27">
                  <c:v>1998-06</c:v>
                </c:pt>
                <c:pt idx="28">
                  <c:v>1998-07</c:v>
                </c:pt>
                <c:pt idx="29">
                  <c:v>1998-08</c:v>
                </c:pt>
                <c:pt idx="30">
                  <c:v>1998-09</c:v>
                </c:pt>
                <c:pt idx="31">
                  <c:v>1998-10</c:v>
                </c:pt>
                <c:pt idx="32">
                  <c:v>1998-11</c:v>
                </c:pt>
                <c:pt idx="33">
                  <c:v>1998-12</c:v>
                </c:pt>
                <c:pt idx="34">
                  <c:v>1999-01</c:v>
                </c:pt>
                <c:pt idx="35">
                  <c:v>1999-02</c:v>
                </c:pt>
                <c:pt idx="36">
                  <c:v>1999-03</c:v>
                </c:pt>
                <c:pt idx="37">
                  <c:v>1999-04</c:v>
                </c:pt>
                <c:pt idx="38">
                  <c:v>1999-05</c:v>
                </c:pt>
                <c:pt idx="39">
                  <c:v>1999-06</c:v>
                </c:pt>
                <c:pt idx="40">
                  <c:v>1999-07</c:v>
                </c:pt>
                <c:pt idx="41">
                  <c:v>1999-08</c:v>
                </c:pt>
                <c:pt idx="42">
                  <c:v>1999-09</c:v>
                </c:pt>
                <c:pt idx="43">
                  <c:v>1999-10</c:v>
                </c:pt>
                <c:pt idx="44">
                  <c:v>1999-11</c:v>
                </c:pt>
                <c:pt idx="45">
                  <c:v>1999-12</c:v>
                </c:pt>
                <c:pt idx="46">
                  <c:v>2000-01</c:v>
                </c:pt>
                <c:pt idx="47">
                  <c:v>2000-02</c:v>
                </c:pt>
                <c:pt idx="48">
                  <c:v>2000-03</c:v>
                </c:pt>
                <c:pt idx="49">
                  <c:v>2000-04</c:v>
                </c:pt>
                <c:pt idx="50">
                  <c:v>2000-05</c:v>
                </c:pt>
                <c:pt idx="51">
                  <c:v>2000-06</c:v>
                </c:pt>
                <c:pt idx="52">
                  <c:v>2000-07</c:v>
                </c:pt>
                <c:pt idx="53">
                  <c:v>2000-08</c:v>
                </c:pt>
                <c:pt idx="54">
                  <c:v>2000-09</c:v>
                </c:pt>
                <c:pt idx="55">
                  <c:v>2000-10</c:v>
                </c:pt>
                <c:pt idx="56">
                  <c:v>2000-11</c:v>
                </c:pt>
                <c:pt idx="57">
                  <c:v>2000-12</c:v>
                </c:pt>
                <c:pt idx="58">
                  <c:v>2001-01</c:v>
                </c:pt>
                <c:pt idx="59">
                  <c:v>2001-02</c:v>
                </c:pt>
                <c:pt idx="60">
                  <c:v>2001-03</c:v>
                </c:pt>
                <c:pt idx="61">
                  <c:v>2001-04</c:v>
                </c:pt>
                <c:pt idx="62">
                  <c:v>2001-05</c:v>
                </c:pt>
                <c:pt idx="63">
                  <c:v>2001-06</c:v>
                </c:pt>
                <c:pt idx="64">
                  <c:v>2001-07</c:v>
                </c:pt>
                <c:pt idx="65">
                  <c:v>2001-08</c:v>
                </c:pt>
                <c:pt idx="66">
                  <c:v>2001-09</c:v>
                </c:pt>
                <c:pt idx="67">
                  <c:v>2001-10</c:v>
                </c:pt>
                <c:pt idx="68">
                  <c:v>2001-11</c:v>
                </c:pt>
                <c:pt idx="69">
                  <c:v>2001-12</c:v>
                </c:pt>
                <c:pt idx="70">
                  <c:v>2002-01</c:v>
                </c:pt>
                <c:pt idx="71">
                  <c:v>2002-02</c:v>
                </c:pt>
                <c:pt idx="72">
                  <c:v>2002-03</c:v>
                </c:pt>
                <c:pt idx="73">
                  <c:v>2002-04</c:v>
                </c:pt>
                <c:pt idx="74">
                  <c:v>2002-05</c:v>
                </c:pt>
                <c:pt idx="75">
                  <c:v>2002-06</c:v>
                </c:pt>
                <c:pt idx="76">
                  <c:v>2002-07</c:v>
                </c:pt>
                <c:pt idx="77">
                  <c:v>2002-08</c:v>
                </c:pt>
                <c:pt idx="78">
                  <c:v>2002-09</c:v>
                </c:pt>
                <c:pt idx="79">
                  <c:v>2002-10</c:v>
                </c:pt>
                <c:pt idx="80">
                  <c:v>2002-11</c:v>
                </c:pt>
                <c:pt idx="81">
                  <c:v>2002-12</c:v>
                </c:pt>
                <c:pt idx="82">
                  <c:v>2003-01</c:v>
                </c:pt>
                <c:pt idx="83">
                  <c:v>2003-02</c:v>
                </c:pt>
                <c:pt idx="84">
                  <c:v>2003-03</c:v>
                </c:pt>
                <c:pt idx="85">
                  <c:v>2003-04</c:v>
                </c:pt>
                <c:pt idx="86">
                  <c:v>2003-05</c:v>
                </c:pt>
                <c:pt idx="87">
                  <c:v>2003-06</c:v>
                </c:pt>
                <c:pt idx="88">
                  <c:v>2003-07</c:v>
                </c:pt>
                <c:pt idx="89">
                  <c:v>2003-08</c:v>
                </c:pt>
                <c:pt idx="90">
                  <c:v>2003-09</c:v>
                </c:pt>
                <c:pt idx="91">
                  <c:v>2003-10</c:v>
                </c:pt>
                <c:pt idx="92">
                  <c:v>2003-11</c:v>
                </c:pt>
                <c:pt idx="93">
                  <c:v>2003-12</c:v>
                </c:pt>
                <c:pt idx="94">
                  <c:v>2004-01</c:v>
                </c:pt>
                <c:pt idx="95">
                  <c:v>2004-02</c:v>
                </c:pt>
                <c:pt idx="96">
                  <c:v>2004-03</c:v>
                </c:pt>
                <c:pt idx="97">
                  <c:v>2004-04</c:v>
                </c:pt>
                <c:pt idx="98">
                  <c:v>2004-05</c:v>
                </c:pt>
                <c:pt idx="99">
                  <c:v>2004-06</c:v>
                </c:pt>
                <c:pt idx="100">
                  <c:v>2004-07</c:v>
                </c:pt>
                <c:pt idx="101">
                  <c:v>2004-08</c:v>
                </c:pt>
                <c:pt idx="102">
                  <c:v>2004-09</c:v>
                </c:pt>
                <c:pt idx="103">
                  <c:v>2004-10</c:v>
                </c:pt>
                <c:pt idx="104">
                  <c:v>2004-11</c:v>
                </c:pt>
                <c:pt idx="105">
                  <c:v>2004-12</c:v>
                </c:pt>
                <c:pt idx="106">
                  <c:v>2005-01</c:v>
                </c:pt>
                <c:pt idx="107">
                  <c:v>2005-02</c:v>
                </c:pt>
                <c:pt idx="108">
                  <c:v>2005-03</c:v>
                </c:pt>
                <c:pt idx="109">
                  <c:v>2005-04</c:v>
                </c:pt>
                <c:pt idx="110">
                  <c:v>2005-05</c:v>
                </c:pt>
                <c:pt idx="111">
                  <c:v>2005-06</c:v>
                </c:pt>
                <c:pt idx="112">
                  <c:v>2005-07</c:v>
                </c:pt>
                <c:pt idx="113">
                  <c:v>2005-08</c:v>
                </c:pt>
                <c:pt idx="114">
                  <c:v>2005-09</c:v>
                </c:pt>
                <c:pt idx="115">
                  <c:v>2005-10</c:v>
                </c:pt>
                <c:pt idx="116">
                  <c:v>2005-11</c:v>
                </c:pt>
                <c:pt idx="117">
                  <c:v>2005-12</c:v>
                </c:pt>
                <c:pt idx="118">
                  <c:v>2006-01</c:v>
                </c:pt>
                <c:pt idx="119">
                  <c:v>2006-02</c:v>
                </c:pt>
                <c:pt idx="120">
                  <c:v>2006-03</c:v>
                </c:pt>
                <c:pt idx="121">
                  <c:v>2006-04</c:v>
                </c:pt>
                <c:pt idx="122">
                  <c:v>2006-05</c:v>
                </c:pt>
                <c:pt idx="123">
                  <c:v>2006-06</c:v>
                </c:pt>
                <c:pt idx="124">
                  <c:v>2006-07</c:v>
                </c:pt>
                <c:pt idx="125">
                  <c:v>2006-08</c:v>
                </c:pt>
                <c:pt idx="126">
                  <c:v>2006-09</c:v>
                </c:pt>
                <c:pt idx="127">
                  <c:v>2006-10</c:v>
                </c:pt>
                <c:pt idx="128">
                  <c:v>2006-11</c:v>
                </c:pt>
                <c:pt idx="129">
                  <c:v>2006-12</c:v>
                </c:pt>
                <c:pt idx="130">
                  <c:v>2007-01</c:v>
                </c:pt>
                <c:pt idx="131">
                  <c:v>2007-02</c:v>
                </c:pt>
                <c:pt idx="132">
                  <c:v>2007-03</c:v>
                </c:pt>
                <c:pt idx="133">
                  <c:v>2007-04</c:v>
                </c:pt>
                <c:pt idx="134">
                  <c:v>2007-05</c:v>
                </c:pt>
                <c:pt idx="135">
                  <c:v>2007-06</c:v>
                </c:pt>
                <c:pt idx="136">
                  <c:v>2007-07</c:v>
                </c:pt>
                <c:pt idx="137">
                  <c:v>2007-08</c:v>
                </c:pt>
                <c:pt idx="138">
                  <c:v>2007-09</c:v>
                </c:pt>
                <c:pt idx="139">
                  <c:v>2007-10</c:v>
                </c:pt>
                <c:pt idx="140">
                  <c:v>2007-11</c:v>
                </c:pt>
                <c:pt idx="141">
                  <c:v>2007-12</c:v>
                </c:pt>
                <c:pt idx="142">
                  <c:v>2008-01</c:v>
                </c:pt>
                <c:pt idx="143">
                  <c:v>2008-02</c:v>
                </c:pt>
                <c:pt idx="144">
                  <c:v>2008-03</c:v>
                </c:pt>
                <c:pt idx="145">
                  <c:v>2008-04</c:v>
                </c:pt>
                <c:pt idx="146">
                  <c:v>2008-05</c:v>
                </c:pt>
                <c:pt idx="147">
                  <c:v>2008-06</c:v>
                </c:pt>
                <c:pt idx="148">
                  <c:v>2008-07</c:v>
                </c:pt>
                <c:pt idx="149">
                  <c:v>2008-08</c:v>
                </c:pt>
                <c:pt idx="150">
                  <c:v>2008-09</c:v>
                </c:pt>
                <c:pt idx="151">
                  <c:v>2008-10</c:v>
                </c:pt>
                <c:pt idx="152">
                  <c:v>2008-11</c:v>
                </c:pt>
                <c:pt idx="153">
                  <c:v>2008-12</c:v>
                </c:pt>
                <c:pt idx="154">
                  <c:v>2009-01</c:v>
                </c:pt>
                <c:pt idx="155">
                  <c:v>2009-02</c:v>
                </c:pt>
                <c:pt idx="156">
                  <c:v>2009-03</c:v>
                </c:pt>
                <c:pt idx="157">
                  <c:v>2009-04</c:v>
                </c:pt>
                <c:pt idx="158">
                  <c:v>2009-05</c:v>
                </c:pt>
                <c:pt idx="159">
                  <c:v>2009-06</c:v>
                </c:pt>
                <c:pt idx="160">
                  <c:v>2009-07</c:v>
                </c:pt>
                <c:pt idx="161">
                  <c:v>2009-08</c:v>
                </c:pt>
                <c:pt idx="162">
                  <c:v>2009-09</c:v>
                </c:pt>
                <c:pt idx="163">
                  <c:v>2009-10</c:v>
                </c:pt>
                <c:pt idx="164">
                  <c:v>2009-11</c:v>
                </c:pt>
                <c:pt idx="165">
                  <c:v>2009-12</c:v>
                </c:pt>
                <c:pt idx="166">
                  <c:v>2010-01</c:v>
                </c:pt>
                <c:pt idx="167">
                  <c:v>2010-02</c:v>
                </c:pt>
                <c:pt idx="168">
                  <c:v>2010-03</c:v>
                </c:pt>
                <c:pt idx="169">
                  <c:v>2010-04</c:v>
                </c:pt>
                <c:pt idx="170">
                  <c:v>2010-05</c:v>
                </c:pt>
                <c:pt idx="171">
                  <c:v>2010-06</c:v>
                </c:pt>
                <c:pt idx="172">
                  <c:v>2010-07</c:v>
                </c:pt>
                <c:pt idx="173">
                  <c:v>2010-08</c:v>
                </c:pt>
                <c:pt idx="174">
                  <c:v>2010-09</c:v>
                </c:pt>
                <c:pt idx="175">
                  <c:v>2010-10</c:v>
                </c:pt>
                <c:pt idx="176">
                  <c:v>2010-11</c:v>
                </c:pt>
                <c:pt idx="177">
                  <c:v>2010-12</c:v>
                </c:pt>
                <c:pt idx="178">
                  <c:v>2011-01</c:v>
                </c:pt>
                <c:pt idx="179">
                  <c:v>2011-02</c:v>
                </c:pt>
                <c:pt idx="180">
                  <c:v>2011-03</c:v>
                </c:pt>
                <c:pt idx="181">
                  <c:v>2011-04</c:v>
                </c:pt>
                <c:pt idx="182">
                  <c:v>2011-05</c:v>
                </c:pt>
                <c:pt idx="183">
                  <c:v>2011-06</c:v>
                </c:pt>
                <c:pt idx="184">
                  <c:v>2011-07</c:v>
                </c:pt>
                <c:pt idx="185">
                  <c:v>2011-08</c:v>
                </c:pt>
                <c:pt idx="186">
                  <c:v>2011-09</c:v>
                </c:pt>
                <c:pt idx="187">
                  <c:v>2011-10</c:v>
                </c:pt>
                <c:pt idx="188">
                  <c:v>2011-11</c:v>
                </c:pt>
                <c:pt idx="189">
                  <c:v>2011-12</c:v>
                </c:pt>
                <c:pt idx="190">
                  <c:v>2012-01</c:v>
                </c:pt>
                <c:pt idx="191">
                  <c:v>2012-02</c:v>
                </c:pt>
                <c:pt idx="192">
                  <c:v>2012-03</c:v>
                </c:pt>
                <c:pt idx="193">
                  <c:v>2012-04</c:v>
                </c:pt>
                <c:pt idx="194">
                  <c:v>2012-05</c:v>
                </c:pt>
                <c:pt idx="195">
                  <c:v>2012-06</c:v>
                </c:pt>
                <c:pt idx="196">
                  <c:v>2012-07</c:v>
                </c:pt>
                <c:pt idx="197">
                  <c:v>2012-08</c:v>
                </c:pt>
                <c:pt idx="198">
                  <c:v>2012-09</c:v>
                </c:pt>
                <c:pt idx="199">
                  <c:v>2012-10</c:v>
                </c:pt>
                <c:pt idx="200">
                  <c:v>2012-11</c:v>
                </c:pt>
                <c:pt idx="201">
                  <c:v>2012-12</c:v>
                </c:pt>
                <c:pt idx="202">
                  <c:v>2013-01</c:v>
                </c:pt>
                <c:pt idx="203">
                  <c:v>2013-02</c:v>
                </c:pt>
                <c:pt idx="204">
                  <c:v>2013-03</c:v>
                </c:pt>
                <c:pt idx="205">
                  <c:v>2013-04</c:v>
                </c:pt>
                <c:pt idx="206">
                  <c:v>2013-05</c:v>
                </c:pt>
                <c:pt idx="207">
                  <c:v>2013-06</c:v>
                </c:pt>
                <c:pt idx="208">
                  <c:v>2013-07</c:v>
                </c:pt>
                <c:pt idx="209">
                  <c:v>2013-08</c:v>
                </c:pt>
                <c:pt idx="210">
                  <c:v>2013-09</c:v>
                </c:pt>
                <c:pt idx="211">
                  <c:v>2013-10</c:v>
                </c:pt>
                <c:pt idx="212">
                  <c:v>2013-11</c:v>
                </c:pt>
                <c:pt idx="213">
                  <c:v>2013-12</c:v>
                </c:pt>
                <c:pt idx="214">
                  <c:v>2014-01</c:v>
                </c:pt>
                <c:pt idx="215">
                  <c:v>2014-02</c:v>
                </c:pt>
                <c:pt idx="216">
                  <c:v>2014-03</c:v>
                </c:pt>
                <c:pt idx="217">
                  <c:v>2014-04</c:v>
                </c:pt>
                <c:pt idx="218">
                  <c:v>2014-05</c:v>
                </c:pt>
                <c:pt idx="219">
                  <c:v>2014-06</c:v>
                </c:pt>
                <c:pt idx="220">
                  <c:v>2014-07</c:v>
                </c:pt>
              </c:strCache>
            </c:strRef>
          </c:xVal>
          <c:yVal>
            <c:numRef>
              <c:f>Sheet1!$C$1:$C$221</c:f>
              <c:numCache>
                <c:formatCode>General</c:formatCode>
                <c:ptCount val="221"/>
                <c:pt idx="0">
                  <c:v>37211</c:v>
                </c:pt>
                <c:pt idx="1">
                  <c:v>82435</c:v>
                </c:pt>
                <c:pt idx="2">
                  <c:v>86125</c:v>
                </c:pt>
                <c:pt idx="3">
                  <c:v>89735</c:v>
                </c:pt>
                <c:pt idx="4">
                  <c:v>88090</c:v>
                </c:pt>
                <c:pt idx="5">
                  <c:v>87465</c:v>
                </c:pt>
                <c:pt idx="6">
                  <c:v>83500</c:v>
                </c:pt>
                <c:pt idx="7">
                  <c:v>78135</c:v>
                </c:pt>
                <c:pt idx="8">
                  <c:v>81315</c:v>
                </c:pt>
                <c:pt idx="9">
                  <c:v>81500</c:v>
                </c:pt>
                <c:pt idx="10">
                  <c:v>81035</c:v>
                </c:pt>
                <c:pt idx="11">
                  <c:v>84500</c:v>
                </c:pt>
                <c:pt idx="12">
                  <c:v>87650</c:v>
                </c:pt>
                <c:pt idx="13">
                  <c:v>86950</c:v>
                </c:pt>
                <c:pt idx="14">
                  <c:v>84065</c:v>
                </c:pt>
                <c:pt idx="15">
                  <c:v>84435</c:v>
                </c:pt>
                <c:pt idx="16">
                  <c:v>84900</c:v>
                </c:pt>
                <c:pt idx="17">
                  <c:v>86150</c:v>
                </c:pt>
                <c:pt idx="18">
                  <c:v>85676</c:v>
                </c:pt>
                <c:pt idx="19">
                  <c:v>91283.199999999997</c:v>
                </c:pt>
                <c:pt idx="20">
                  <c:v>100192.8</c:v>
                </c:pt>
                <c:pt idx="21">
                  <c:v>102000</c:v>
                </c:pt>
                <c:pt idx="22">
                  <c:v>107500</c:v>
                </c:pt>
                <c:pt idx="23">
                  <c:v>113515</c:v>
                </c:pt>
                <c:pt idx="24">
                  <c:v>117185</c:v>
                </c:pt>
                <c:pt idx="25">
                  <c:v>110215</c:v>
                </c:pt>
                <c:pt idx="26">
                  <c:v>110060</c:v>
                </c:pt>
                <c:pt idx="27">
                  <c:v>104925</c:v>
                </c:pt>
                <c:pt idx="28">
                  <c:v>104450</c:v>
                </c:pt>
                <c:pt idx="29">
                  <c:v>105250</c:v>
                </c:pt>
                <c:pt idx="30">
                  <c:v>114595</c:v>
                </c:pt>
                <c:pt idx="31">
                  <c:v>114026.5</c:v>
                </c:pt>
                <c:pt idx="32">
                  <c:v>112168.5</c:v>
                </c:pt>
                <c:pt idx="33">
                  <c:v>112625</c:v>
                </c:pt>
                <c:pt idx="34">
                  <c:v>110540</c:v>
                </c:pt>
                <c:pt idx="35">
                  <c:v>103610</c:v>
                </c:pt>
                <c:pt idx="36">
                  <c:v>104250</c:v>
                </c:pt>
                <c:pt idx="37">
                  <c:v>106425</c:v>
                </c:pt>
                <c:pt idx="38">
                  <c:v>115500</c:v>
                </c:pt>
                <c:pt idx="39">
                  <c:v>116750</c:v>
                </c:pt>
                <c:pt idx="40">
                  <c:v>121200</c:v>
                </c:pt>
                <c:pt idx="41">
                  <c:v>122250</c:v>
                </c:pt>
                <c:pt idx="42">
                  <c:v>125125</c:v>
                </c:pt>
                <c:pt idx="43">
                  <c:v>119075</c:v>
                </c:pt>
                <c:pt idx="44">
                  <c:v>114925</c:v>
                </c:pt>
                <c:pt idx="45">
                  <c:v>114425</c:v>
                </c:pt>
                <c:pt idx="46">
                  <c:v>113000</c:v>
                </c:pt>
                <c:pt idx="47">
                  <c:v>122465</c:v>
                </c:pt>
                <c:pt idx="48">
                  <c:v>125635.5</c:v>
                </c:pt>
                <c:pt idx="49">
                  <c:v>120212.85</c:v>
                </c:pt>
                <c:pt idx="50">
                  <c:v>117087.65</c:v>
                </c:pt>
                <c:pt idx="51">
                  <c:v>115575</c:v>
                </c:pt>
                <c:pt idx="52">
                  <c:v>117625</c:v>
                </c:pt>
                <c:pt idx="53">
                  <c:v>120075</c:v>
                </c:pt>
                <c:pt idx="54">
                  <c:v>120600.5</c:v>
                </c:pt>
                <c:pt idx="55">
                  <c:v>117782.85</c:v>
                </c:pt>
                <c:pt idx="56">
                  <c:v>115742.65</c:v>
                </c:pt>
                <c:pt idx="57">
                  <c:v>121500</c:v>
                </c:pt>
                <c:pt idx="58">
                  <c:v>126800</c:v>
                </c:pt>
                <c:pt idx="59">
                  <c:v>126925</c:v>
                </c:pt>
                <c:pt idx="60">
                  <c:v>122605</c:v>
                </c:pt>
                <c:pt idx="61">
                  <c:v>128320</c:v>
                </c:pt>
                <c:pt idx="62">
                  <c:v>130230</c:v>
                </c:pt>
                <c:pt idx="63">
                  <c:v>128255.5</c:v>
                </c:pt>
                <c:pt idx="64">
                  <c:v>126944.5</c:v>
                </c:pt>
                <c:pt idx="65">
                  <c:v>124375</c:v>
                </c:pt>
                <c:pt idx="66">
                  <c:v>126575</c:v>
                </c:pt>
                <c:pt idx="67">
                  <c:v>130125</c:v>
                </c:pt>
                <c:pt idx="68">
                  <c:v>133975</c:v>
                </c:pt>
                <c:pt idx="69">
                  <c:v>130800</c:v>
                </c:pt>
                <c:pt idx="70">
                  <c:v>122400.5</c:v>
                </c:pt>
                <c:pt idx="71">
                  <c:v>126832.85</c:v>
                </c:pt>
                <c:pt idx="72">
                  <c:v>130782.65</c:v>
                </c:pt>
                <c:pt idx="73">
                  <c:v>129260</c:v>
                </c:pt>
                <c:pt idx="74">
                  <c:v>123630</c:v>
                </c:pt>
                <c:pt idx="75">
                  <c:v>128975</c:v>
                </c:pt>
                <c:pt idx="76">
                  <c:v>126495</c:v>
                </c:pt>
                <c:pt idx="77">
                  <c:v>127500</c:v>
                </c:pt>
                <c:pt idx="78">
                  <c:v>130375</c:v>
                </c:pt>
                <c:pt idx="79">
                  <c:v>135200</c:v>
                </c:pt>
                <c:pt idx="80">
                  <c:v>131815</c:v>
                </c:pt>
                <c:pt idx="81">
                  <c:v>133495</c:v>
                </c:pt>
                <c:pt idx="82">
                  <c:v>126411.5</c:v>
                </c:pt>
                <c:pt idx="83">
                  <c:v>122168.5</c:v>
                </c:pt>
                <c:pt idx="84">
                  <c:v>123850</c:v>
                </c:pt>
                <c:pt idx="85">
                  <c:v>136232.5</c:v>
                </c:pt>
                <c:pt idx="86">
                  <c:v>143102.75</c:v>
                </c:pt>
                <c:pt idx="87">
                  <c:v>144779.75</c:v>
                </c:pt>
                <c:pt idx="88">
                  <c:v>142950</c:v>
                </c:pt>
                <c:pt idx="89">
                  <c:v>138610</c:v>
                </c:pt>
                <c:pt idx="90">
                  <c:v>136955</c:v>
                </c:pt>
                <c:pt idx="91">
                  <c:v>136935</c:v>
                </c:pt>
                <c:pt idx="92">
                  <c:v>143175</c:v>
                </c:pt>
                <c:pt idx="93">
                  <c:v>139525</c:v>
                </c:pt>
                <c:pt idx="94">
                  <c:v>136941</c:v>
                </c:pt>
                <c:pt idx="95">
                  <c:v>141031.20000000001</c:v>
                </c:pt>
                <c:pt idx="96">
                  <c:v>149309.79999999999</c:v>
                </c:pt>
                <c:pt idx="97">
                  <c:v>143583.5</c:v>
                </c:pt>
                <c:pt idx="98">
                  <c:v>135098.45000000001</c:v>
                </c:pt>
                <c:pt idx="99">
                  <c:v>138760.04999999999</c:v>
                </c:pt>
                <c:pt idx="100">
                  <c:v>146700</c:v>
                </c:pt>
                <c:pt idx="101">
                  <c:v>150175</c:v>
                </c:pt>
                <c:pt idx="102">
                  <c:v>137550</c:v>
                </c:pt>
                <c:pt idx="103">
                  <c:v>131575</c:v>
                </c:pt>
                <c:pt idx="104">
                  <c:v>126333</c:v>
                </c:pt>
                <c:pt idx="105">
                  <c:v>129000.6</c:v>
                </c:pt>
                <c:pt idx="106">
                  <c:v>128801.9</c:v>
                </c:pt>
                <c:pt idx="107">
                  <c:v>138703</c:v>
                </c:pt>
                <c:pt idx="108">
                  <c:v>136304.25</c:v>
                </c:pt>
                <c:pt idx="109">
                  <c:v>132390.75</c:v>
                </c:pt>
                <c:pt idx="110">
                  <c:v>139614.25</c:v>
                </c:pt>
                <c:pt idx="111">
                  <c:v>145023.9</c:v>
                </c:pt>
                <c:pt idx="112">
                  <c:v>149738.35</c:v>
                </c:pt>
                <c:pt idx="113">
                  <c:v>145671.5</c:v>
                </c:pt>
                <c:pt idx="114">
                  <c:v>144398.5</c:v>
                </c:pt>
                <c:pt idx="115">
                  <c:v>144225</c:v>
                </c:pt>
                <c:pt idx="116">
                  <c:v>144425</c:v>
                </c:pt>
                <c:pt idx="117">
                  <c:v>142100</c:v>
                </c:pt>
                <c:pt idx="118">
                  <c:v>144315</c:v>
                </c:pt>
                <c:pt idx="119">
                  <c:v>146060</c:v>
                </c:pt>
                <c:pt idx="120">
                  <c:v>151040</c:v>
                </c:pt>
                <c:pt idx="121">
                  <c:v>146285</c:v>
                </c:pt>
                <c:pt idx="122">
                  <c:v>152250</c:v>
                </c:pt>
                <c:pt idx="123">
                  <c:v>162000</c:v>
                </c:pt>
                <c:pt idx="124">
                  <c:v>166750</c:v>
                </c:pt>
                <c:pt idx="125">
                  <c:v>164225</c:v>
                </c:pt>
                <c:pt idx="126">
                  <c:v>162790</c:v>
                </c:pt>
                <c:pt idx="127">
                  <c:v>168685</c:v>
                </c:pt>
                <c:pt idx="128">
                  <c:v>170700</c:v>
                </c:pt>
                <c:pt idx="129">
                  <c:v>168750</c:v>
                </c:pt>
                <c:pt idx="130">
                  <c:v>160050</c:v>
                </c:pt>
                <c:pt idx="131">
                  <c:v>155915</c:v>
                </c:pt>
                <c:pt idx="132">
                  <c:v>161685</c:v>
                </c:pt>
                <c:pt idx="133">
                  <c:v>156400</c:v>
                </c:pt>
                <c:pt idx="134">
                  <c:v>157150</c:v>
                </c:pt>
                <c:pt idx="135">
                  <c:v>159700</c:v>
                </c:pt>
                <c:pt idx="136">
                  <c:v>158050</c:v>
                </c:pt>
                <c:pt idx="137">
                  <c:v>159350</c:v>
                </c:pt>
                <c:pt idx="138">
                  <c:v>158300</c:v>
                </c:pt>
                <c:pt idx="139">
                  <c:v>154200</c:v>
                </c:pt>
                <c:pt idx="140">
                  <c:v>148515</c:v>
                </c:pt>
                <c:pt idx="141">
                  <c:v>150485</c:v>
                </c:pt>
                <c:pt idx="142">
                  <c:v>146825</c:v>
                </c:pt>
                <c:pt idx="143">
                  <c:v>150125</c:v>
                </c:pt>
                <c:pt idx="144">
                  <c:v>149825</c:v>
                </c:pt>
                <c:pt idx="145">
                  <c:v>151540</c:v>
                </c:pt>
                <c:pt idx="146">
                  <c:v>156960</c:v>
                </c:pt>
                <c:pt idx="147">
                  <c:v>164700</c:v>
                </c:pt>
                <c:pt idx="148">
                  <c:v>172840</c:v>
                </c:pt>
                <c:pt idx="149">
                  <c:v>172585</c:v>
                </c:pt>
                <c:pt idx="150">
                  <c:v>159560</c:v>
                </c:pt>
                <c:pt idx="151">
                  <c:v>151140</c:v>
                </c:pt>
                <c:pt idx="152">
                  <c:v>132289.5</c:v>
                </c:pt>
                <c:pt idx="153">
                  <c:v>145560.15</c:v>
                </c:pt>
                <c:pt idx="154">
                  <c:v>158979.35</c:v>
                </c:pt>
                <c:pt idx="155">
                  <c:v>168375</c:v>
                </c:pt>
                <c:pt idx="156">
                  <c:v>171125</c:v>
                </c:pt>
                <c:pt idx="157">
                  <c:v>168450</c:v>
                </c:pt>
                <c:pt idx="158">
                  <c:v>170605</c:v>
                </c:pt>
                <c:pt idx="159">
                  <c:v>169962.5</c:v>
                </c:pt>
                <c:pt idx="160">
                  <c:v>164712.5</c:v>
                </c:pt>
                <c:pt idx="161">
                  <c:v>156200</c:v>
                </c:pt>
                <c:pt idx="162">
                  <c:v>138850</c:v>
                </c:pt>
                <c:pt idx="163">
                  <c:v>139150</c:v>
                </c:pt>
                <c:pt idx="164">
                  <c:v>144875</c:v>
                </c:pt>
                <c:pt idx="165">
                  <c:v>157675</c:v>
                </c:pt>
                <c:pt idx="166">
                  <c:v>151690</c:v>
                </c:pt>
                <c:pt idx="167">
                  <c:v>152125</c:v>
                </c:pt>
                <c:pt idx="168">
                  <c:v>160535</c:v>
                </c:pt>
                <c:pt idx="169">
                  <c:v>156250</c:v>
                </c:pt>
                <c:pt idx="170">
                  <c:v>146650</c:v>
                </c:pt>
                <c:pt idx="171">
                  <c:v>148550</c:v>
                </c:pt>
                <c:pt idx="172">
                  <c:v>143062.5</c:v>
                </c:pt>
                <c:pt idx="173">
                  <c:v>144796.25</c:v>
                </c:pt>
                <c:pt idx="174">
                  <c:v>147948</c:v>
                </c:pt>
                <c:pt idx="175">
                  <c:v>154498.25</c:v>
                </c:pt>
                <c:pt idx="176">
                  <c:v>151565</c:v>
                </c:pt>
                <c:pt idx="177">
                  <c:v>152685</c:v>
                </c:pt>
                <c:pt idx="178">
                  <c:v>134340</c:v>
                </c:pt>
                <c:pt idx="179">
                  <c:v>138835</c:v>
                </c:pt>
                <c:pt idx="180">
                  <c:v>139400</c:v>
                </c:pt>
                <c:pt idx="181">
                  <c:v>146150</c:v>
                </c:pt>
                <c:pt idx="182">
                  <c:v>142050</c:v>
                </c:pt>
                <c:pt idx="183">
                  <c:v>160340</c:v>
                </c:pt>
                <c:pt idx="184">
                  <c:v>163435</c:v>
                </c:pt>
                <c:pt idx="185">
                  <c:v>161925</c:v>
                </c:pt>
                <c:pt idx="186">
                  <c:v>149300</c:v>
                </c:pt>
                <c:pt idx="187">
                  <c:v>149200</c:v>
                </c:pt>
                <c:pt idx="188">
                  <c:v>161550</c:v>
                </c:pt>
                <c:pt idx="189">
                  <c:v>166350</c:v>
                </c:pt>
                <c:pt idx="190">
                  <c:v>151245.5</c:v>
                </c:pt>
                <c:pt idx="191">
                  <c:v>149574.85</c:v>
                </c:pt>
                <c:pt idx="192">
                  <c:v>146165.65</c:v>
                </c:pt>
                <c:pt idx="193">
                  <c:v>134335</c:v>
                </c:pt>
                <c:pt idx="194">
                  <c:v>146400</c:v>
                </c:pt>
                <c:pt idx="195">
                  <c:v>167325</c:v>
                </c:pt>
                <c:pt idx="196">
                  <c:v>167550</c:v>
                </c:pt>
                <c:pt idx="197">
                  <c:v>160625</c:v>
                </c:pt>
                <c:pt idx="198">
                  <c:v>158625</c:v>
                </c:pt>
                <c:pt idx="199">
                  <c:v>161800</c:v>
                </c:pt>
                <c:pt idx="200">
                  <c:v>163785</c:v>
                </c:pt>
                <c:pt idx="201">
                  <c:v>156540</c:v>
                </c:pt>
                <c:pt idx="202">
                  <c:v>141412.5</c:v>
                </c:pt>
                <c:pt idx="203">
                  <c:v>133637.5</c:v>
                </c:pt>
                <c:pt idx="204">
                  <c:v>143875</c:v>
                </c:pt>
                <c:pt idx="205">
                  <c:v>162575</c:v>
                </c:pt>
                <c:pt idx="206">
                  <c:v>176575</c:v>
                </c:pt>
                <c:pt idx="207">
                  <c:v>177900</c:v>
                </c:pt>
                <c:pt idx="208">
                  <c:v>178615</c:v>
                </c:pt>
                <c:pt idx="209">
                  <c:v>182700</c:v>
                </c:pt>
                <c:pt idx="210">
                  <c:v>175435</c:v>
                </c:pt>
                <c:pt idx="211">
                  <c:v>159900</c:v>
                </c:pt>
                <c:pt idx="212">
                  <c:v>167525</c:v>
                </c:pt>
                <c:pt idx="213">
                  <c:v>160825</c:v>
                </c:pt>
                <c:pt idx="214">
                  <c:v>163300</c:v>
                </c:pt>
                <c:pt idx="215">
                  <c:v>176450</c:v>
                </c:pt>
                <c:pt idx="216">
                  <c:v>181900</c:v>
                </c:pt>
                <c:pt idx="217">
                  <c:v>171650</c:v>
                </c:pt>
                <c:pt idx="218">
                  <c:v>175500</c:v>
                </c:pt>
                <c:pt idx="219">
                  <c:v>181750</c:v>
                </c:pt>
                <c:pt idx="220">
                  <c:v>184850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EC9-49CC-B69A-6498EF7BD3DB}"/>
            </c:ext>
          </c:extLst>
        </c:ser>
        <c:ser>
          <c:idx val="2"/>
          <c:order val="2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Sheet1!$A$1:$A$221</c:f>
              <c:strCache>
                <c:ptCount val="221"/>
                <c:pt idx="0">
                  <c:v>ZipCode</c:v>
                </c:pt>
                <c:pt idx="1">
                  <c:v>1996-04</c:v>
                </c:pt>
                <c:pt idx="2">
                  <c:v>1996-05</c:v>
                </c:pt>
                <c:pt idx="3">
                  <c:v>1996-06</c:v>
                </c:pt>
                <c:pt idx="4">
                  <c:v>1996-07</c:v>
                </c:pt>
                <c:pt idx="5">
                  <c:v>1996-08</c:v>
                </c:pt>
                <c:pt idx="6">
                  <c:v>1996-09</c:v>
                </c:pt>
                <c:pt idx="7">
                  <c:v>1996-10</c:v>
                </c:pt>
                <c:pt idx="8">
                  <c:v>1996-11</c:v>
                </c:pt>
                <c:pt idx="9">
                  <c:v>1996-12</c:v>
                </c:pt>
                <c:pt idx="10">
                  <c:v>1997-01</c:v>
                </c:pt>
                <c:pt idx="11">
                  <c:v>1997-02</c:v>
                </c:pt>
                <c:pt idx="12">
                  <c:v>1997-03</c:v>
                </c:pt>
                <c:pt idx="13">
                  <c:v>1997-04</c:v>
                </c:pt>
                <c:pt idx="14">
                  <c:v>1997-05</c:v>
                </c:pt>
                <c:pt idx="15">
                  <c:v>1997-06</c:v>
                </c:pt>
                <c:pt idx="16">
                  <c:v>1997-07</c:v>
                </c:pt>
                <c:pt idx="17">
                  <c:v>1997-08</c:v>
                </c:pt>
                <c:pt idx="18">
                  <c:v>1997-09</c:v>
                </c:pt>
                <c:pt idx="19">
                  <c:v>1997-10</c:v>
                </c:pt>
                <c:pt idx="20">
                  <c:v>1997-11</c:v>
                </c:pt>
                <c:pt idx="21">
                  <c:v>1997-12</c:v>
                </c:pt>
                <c:pt idx="22">
                  <c:v>1998-01</c:v>
                </c:pt>
                <c:pt idx="23">
                  <c:v>1998-02</c:v>
                </c:pt>
                <c:pt idx="24">
                  <c:v>1998-03</c:v>
                </c:pt>
                <c:pt idx="25">
                  <c:v>1998-04</c:v>
                </c:pt>
                <c:pt idx="26">
                  <c:v>1998-05</c:v>
                </c:pt>
                <c:pt idx="27">
                  <c:v>1998-06</c:v>
                </c:pt>
                <c:pt idx="28">
                  <c:v>1998-07</c:v>
                </c:pt>
                <c:pt idx="29">
                  <c:v>1998-08</c:v>
                </c:pt>
                <c:pt idx="30">
                  <c:v>1998-09</c:v>
                </c:pt>
                <c:pt idx="31">
                  <c:v>1998-10</c:v>
                </c:pt>
                <c:pt idx="32">
                  <c:v>1998-11</c:v>
                </c:pt>
                <c:pt idx="33">
                  <c:v>1998-12</c:v>
                </c:pt>
                <c:pt idx="34">
                  <c:v>1999-01</c:v>
                </c:pt>
                <c:pt idx="35">
                  <c:v>1999-02</c:v>
                </c:pt>
                <c:pt idx="36">
                  <c:v>1999-03</c:v>
                </c:pt>
                <c:pt idx="37">
                  <c:v>1999-04</c:v>
                </c:pt>
                <c:pt idx="38">
                  <c:v>1999-05</c:v>
                </c:pt>
                <c:pt idx="39">
                  <c:v>1999-06</c:v>
                </c:pt>
                <c:pt idx="40">
                  <c:v>1999-07</c:v>
                </c:pt>
                <c:pt idx="41">
                  <c:v>1999-08</c:v>
                </c:pt>
                <c:pt idx="42">
                  <c:v>1999-09</c:v>
                </c:pt>
                <c:pt idx="43">
                  <c:v>1999-10</c:v>
                </c:pt>
                <c:pt idx="44">
                  <c:v>1999-11</c:v>
                </c:pt>
                <c:pt idx="45">
                  <c:v>1999-12</c:v>
                </c:pt>
                <c:pt idx="46">
                  <c:v>2000-01</c:v>
                </c:pt>
                <c:pt idx="47">
                  <c:v>2000-02</c:v>
                </c:pt>
                <c:pt idx="48">
                  <c:v>2000-03</c:v>
                </c:pt>
                <c:pt idx="49">
                  <c:v>2000-04</c:v>
                </c:pt>
                <c:pt idx="50">
                  <c:v>2000-05</c:v>
                </c:pt>
                <c:pt idx="51">
                  <c:v>2000-06</c:v>
                </c:pt>
                <c:pt idx="52">
                  <c:v>2000-07</c:v>
                </c:pt>
                <c:pt idx="53">
                  <c:v>2000-08</c:v>
                </c:pt>
                <c:pt idx="54">
                  <c:v>2000-09</c:v>
                </c:pt>
                <c:pt idx="55">
                  <c:v>2000-10</c:v>
                </c:pt>
                <c:pt idx="56">
                  <c:v>2000-11</c:v>
                </c:pt>
                <c:pt idx="57">
                  <c:v>2000-12</c:v>
                </c:pt>
                <c:pt idx="58">
                  <c:v>2001-01</c:v>
                </c:pt>
                <c:pt idx="59">
                  <c:v>2001-02</c:v>
                </c:pt>
                <c:pt idx="60">
                  <c:v>2001-03</c:v>
                </c:pt>
                <c:pt idx="61">
                  <c:v>2001-04</c:v>
                </c:pt>
                <c:pt idx="62">
                  <c:v>2001-05</c:v>
                </c:pt>
                <c:pt idx="63">
                  <c:v>2001-06</c:v>
                </c:pt>
                <c:pt idx="64">
                  <c:v>2001-07</c:v>
                </c:pt>
                <c:pt idx="65">
                  <c:v>2001-08</c:v>
                </c:pt>
                <c:pt idx="66">
                  <c:v>2001-09</c:v>
                </c:pt>
                <c:pt idx="67">
                  <c:v>2001-10</c:v>
                </c:pt>
                <c:pt idx="68">
                  <c:v>2001-11</c:v>
                </c:pt>
                <c:pt idx="69">
                  <c:v>2001-12</c:v>
                </c:pt>
                <c:pt idx="70">
                  <c:v>2002-01</c:v>
                </c:pt>
                <c:pt idx="71">
                  <c:v>2002-02</c:v>
                </c:pt>
                <c:pt idx="72">
                  <c:v>2002-03</c:v>
                </c:pt>
                <c:pt idx="73">
                  <c:v>2002-04</c:v>
                </c:pt>
                <c:pt idx="74">
                  <c:v>2002-05</c:v>
                </c:pt>
                <c:pt idx="75">
                  <c:v>2002-06</c:v>
                </c:pt>
                <c:pt idx="76">
                  <c:v>2002-07</c:v>
                </c:pt>
                <c:pt idx="77">
                  <c:v>2002-08</c:v>
                </c:pt>
                <c:pt idx="78">
                  <c:v>2002-09</c:v>
                </c:pt>
                <c:pt idx="79">
                  <c:v>2002-10</c:v>
                </c:pt>
                <c:pt idx="80">
                  <c:v>2002-11</c:v>
                </c:pt>
                <c:pt idx="81">
                  <c:v>2002-12</c:v>
                </c:pt>
                <c:pt idx="82">
                  <c:v>2003-01</c:v>
                </c:pt>
                <c:pt idx="83">
                  <c:v>2003-02</c:v>
                </c:pt>
                <c:pt idx="84">
                  <c:v>2003-03</c:v>
                </c:pt>
                <c:pt idx="85">
                  <c:v>2003-04</c:v>
                </c:pt>
                <c:pt idx="86">
                  <c:v>2003-05</c:v>
                </c:pt>
                <c:pt idx="87">
                  <c:v>2003-06</c:v>
                </c:pt>
                <c:pt idx="88">
                  <c:v>2003-07</c:v>
                </c:pt>
                <c:pt idx="89">
                  <c:v>2003-08</c:v>
                </c:pt>
                <c:pt idx="90">
                  <c:v>2003-09</c:v>
                </c:pt>
                <c:pt idx="91">
                  <c:v>2003-10</c:v>
                </c:pt>
                <c:pt idx="92">
                  <c:v>2003-11</c:v>
                </c:pt>
                <c:pt idx="93">
                  <c:v>2003-12</c:v>
                </c:pt>
                <c:pt idx="94">
                  <c:v>2004-01</c:v>
                </c:pt>
                <c:pt idx="95">
                  <c:v>2004-02</c:v>
                </c:pt>
                <c:pt idx="96">
                  <c:v>2004-03</c:v>
                </c:pt>
                <c:pt idx="97">
                  <c:v>2004-04</c:v>
                </c:pt>
                <c:pt idx="98">
                  <c:v>2004-05</c:v>
                </c:pt>
                <c:pt idx="99">
                  <c:v>2004-06</c:v>
                </c:pt>
                <c:pt idx="100">
                  <c:v>2004-07</c:v>
                </c:pt>
                <c:pt idx="101">
                  <c:v>2004-08</c:v>
                </c:pt>
                <c:pt idx="102">
                  <c:v>2004-09</c:v>
                </c:pt>
                <c:pt idx="103">
                  <c:v>2004-10</c:v>
                </c:pt>
                <c:pt idx="104">
                  <c:v>2004-11</c:v>
                </c:pt>
                <c:pt idx="105">
                  <c:v>2004-12</c:v>
                </c:pt>
                <c:pt idx="106">
                  <c:v>2005-01</c:v>
                </c:pt>
                <c:pt idx="107">
                  <c:v>2005-02</c:v>
                </c:pt>
                <c:pt idx="108">
                  <c:v>2005-03</c:v>
                </c:pt>
                <c:pt idx="109">
                  <c:v>2005-04</c:v>
                </c:pt>
                <c:pt idx="110">
                  <c:v>2005-05</c:v>
                </c:pt>
                <c:pt idx="111">
                  <c:v>2005-06</c:v>
                </c:pt>
                <c:pt idx="112">
                  <c:v>2005-07</c:v>
                </c:pt>
                <c:pt idx="113">
                  <c:v>2005-08</c:v>
                </c:pt>
                <c:pt idx="114">
                  <c:v>2005-09</c:v>
                </c:pt>
                <c:pt idx="115">
                  <c:v>2005-10</c:v>
                </c:pt>
                <c:pt idx="116">
                  <c:v>2005-11</c:v>
                </c:pt>
                <c:pt idx="117">
                  <c:v>2005-12</c:v>
                </c:pt>
                <c:pt idx="118">
                  <c:v>2006-01</c:v>
                </c:pt>
                <c:pt idx="119">
                  <c:v>2006-02</c:v>
                </c:pt>
                <c:pt idx="120">
                  <c:v>2006-03</c:v>
                </c:pt>
                <c:pt idx="121">
                  <c:v>2006-04</c:v>
                </c:pt>
                <c:pt idx="122">
                  <c:v>2006-05</c:v>
                </c:pt>
                <c:pt idx="123">
                  <c:v>2006-06</c:v>
                </c:pt>
                <c:pt idx="124">
                  <c:v>2006-07</c:v>
                </c:pt>
                <c:pt idx="125">
                  <c:v>2006-08</c:v>
                </c:pt>
                <c:pt idx="126">
                  <c:v>2006-09</c:v>
                </c:pt>
                <c:pt idx="127">
                  <c:v>2006-10</c:v>
                </c:pt>
                <c:pt idx="128">
                  <c:v>2006-11</c:v>
                </c:pt>
                <c:pt idx="129">
                  <c:v>2006-12</c:v>
                </c:pt>
                <c:pt idx="130">
                  <c:v>2007-01</c:v>
                </c:pt>
                <c:pt idx="131">
                  <c:v>2007-02</c:v>
                </c:pt>
                <c:pt idx="132">
                  <c:v>2007-03</c:v>
                </c:pt>
                <c:pt idx="133">
                  <c:v>2007-04</c:v>
                </c:pt>
                <c:pt idx="134">
                  <c:v>2007-05</c:v>
                </c:pt>
                <c:pt idx="135">
                  <c:v>2007-06</c:v>
                </c:pt>
                <c:pt idx="136">
                  <c:v>2007-07</c:v>
                </c:pt>
                <c:pt idx="137">
                  <c:v>2007-08</c:v>
                </c:pt>
                <c:pt idx="138">
                  <c:v>2007-09</c:v>
                </c:pt>
                <c:pt idx="139">
                  <c:v>2007-10</c:v>
                </c:pt>
                <c:pt idx="140">
                  <c:v>2007-11</c:v>
                </c:pt>
                <c:pt idx="141">
                  <c:v>2007-12</c:v>
                </c:pt>
                <c:pt idx="142">
                  <c:v>2008-01</c:v>
                </c:pt>
                <c:pt idx="143">
                  <c:v>2008-02</c:v>
                </c:pt>
                <c:pt idx="144">
                  <c:v>2008-03</c:v>
                </c:pt>
                <c:pt idx="145">
                  <c:v>2008-04</c:v>
                </c:pt>
                <c:pt idx="146">
                  <c:v>2008-05</c:v>
                </c:pt>
                <c:pt idx="147">
                  <c:v>2008-06</c:v>
                </c:pt>
                <c:pt idx="148">
                  <c:v>2008-07</c:v>
                </c:pt>
                <c:pt idx="149">
                  <c:v>2008-08</c:v>
                </c:pt>
                <c:pt idx="150">
                  <c:v>2008-09</c:v>
                </c:pt>
                <c:pt idx="151">
                  <c:v>2008-10</c:v>
                </c:pt>
                <c:pt idx="152">
                  <c:v>2008-11</c:v>
                </c:pt>
                <c:pt idx="153">
                  <c:v>2008-12</c:v>
                </c:pt>
                <c:pt idx="154">
                  <c:v>2009-01</c:v>
                </c:pt>
                <c:pt idx="155">
                  <c:v>2009-02</c:v>
                </c:pt>
                <c:pt idx="156">
                  <c:v>2009-03</c:v>
                </c:pt>
                <c:pt idx="157">
                  <c:v>2009-04</c:v>
                </c:pt>
                <c:pt idx="158">
                  <c:v>2009-05</c:v>
                </c:pt>
                <c:pt idx="159">
                  <c:v>2009-06</c:v>
                </c:pt>
                <c:pt idx="160">
                  <c:v>2009-07</c:v>
                </c:pt>
                <c:pt idx="161">
                  <c:v>2009-08</c:v>
                </c:pt>
                <c:pt idx="162">
                  <c:v>2009-09</c:v>
                </c:pt>
                <c:pt idx="163">
                  <c:v>2009-10</c:v>
                </c:pt>
                <c:pt idx="164">
                  <c:v>2009-11</c:v>
                </c:pt>
                <c:pt idx="165">
                  <c:v>2009-12</c:v>
                </c:pt>
                <c:pt idx="166">
                  <c:v>2010-01</c:v>
                </c:pt>
                <c:pt idx="167">
                  <c:v>2010-02</c:v>
                </c:pt>
                <c:pt idx="168">
                  <c:v>2010-03</c:v>
                </c:pt>
                <c:pt idx="169">
                  <c:v>2010-04</c:v>
                </c:pt>
                <c:pt idx="170">
                  <c:v>2010-05</c:v>
                </c:pt>
                <c:pt idx="171">
                  <c:v>2010-06</c:v>
                </c:pt>
                <c:pt idx="172">
                  <c:v>2010-07</c:v>
                </c:pt>
                <c:pt idx="173">
                  <c:v>2010-08</c:v>
                </c:pt>
                <c:pt idx="174">
                  <c:v>2010-09</c:v>
                </c:pt>
                <c:pt idx="175">
                  <c:v>2010-10</c:v>
                </c:pt>
                <c:pt idx="176">
                  <c:v>2010-11</c:v>
                </c:pt>
                <c:pt idx="177">
                  <c:v>2010-12</c:v>
                </c:pt>
                <c:pt idx="178">
                  <c:v>2011-01</c:v>
                </c:pt>
                <c:pt idx="179">
                  <c:v>2011-02</c:v>
                </c:pt>
                <c:pt idx="180">
                  <c:v>2011-03</c:v>
                </c:pt>
                <c:pt idx="181">
                  <c:v>2011-04</c:v>
                </c:pt>
                <c:pt idx="182">
                  <c:v>2011-05</c:v>
                </c:pt>
                <c:pt idx="183">
                  <c:v>2011-06</c:v>
                </c:pt>
                <c:pt idx="184">
                  <c:v>2011-07</c:v>
                </c:pt>
                <c:pt idx="185">
                  <c:v>2011-08</c:v>
                </c:pt>
                <c:pt idx="186">
                  <c:v>2011-09</c:v>
                </c:pt>
                <c:pt idx="187">
                  <c:v>2011-10</c:v>
                </c:pt>
                <c:pt idx="188">
                  <c:v>2011-11</c:v>
                </c:pt>
                <c:pt idx="189">
                  <c:v>2011-12</c:v>
                </c:pt>
                <c:pt idx="190">
                  <c:v>2012-01</c:v>
                </c:pt>
                <c:pt idx="191">
                  <c:v>2012-02</c:v>
                </c:pt>
                <c:pt idx="192">
                  <c:v>2012-03</c:v>
                </c:pt>
                <c:pt idx="193">
                  <c:v>2012-04</c:v>
                </c:pt>
                <c:pt idx="194">
                  <c:v>2012-05</c:v>
                </c:pt>
                <c:pt idx="195">
                  <c:v>2012-06</c:v>
                </c:pt>
                <c:pt idx="196">
                  <c:v>2012-07</c:v>
                </c:pt>
                <c:pt idx="197">
                  <c:v>2012-08</c:v>
                </c:pt>
                <c:pt idx="198">
                  <c:v>2012-09</c:v>
                </c:pt>
                <c:pt idx="199">
                  <c:v>2012-10</c:v>
                </c:pt>
                <c:pt idx="200">
                  <c:v>2012-11</c:v>
                </c:pt>
                <c:pt idx="201">
                  <c:v>2012-12</c:v>
                </c:pt>
                <c:pt idx="202">
                  <c:v>2013-01</c:v>
                </c:pt>
                <c:pt idx="203">
                  <c:v>2013-02</c:v>
                </c:pt>
                <c:pt idx="204">
                  <c:v>2013-03</c:v>
                </c:pt>
                <c:pt idx="205">
                  <c:v>2013-04</c:v>
                </c:pt>
                <c:pt idx="206">
                  <c:v>2013-05</c:v>
                </c:pt>
                <c:pt idx="207">
                  <c:v>2013-06</c:v>
                </c:pt>
                <c:pt idx="208">
                  <c:v>2013-07</c:v>
                </c:pt>
                <c:pt idx="209">
                  <c:v>2013-08</c:v>
                </c:pt>
                <c:pt idx="210">
                  <c:v>2013-09</c:v>
                </c:pt>
                <c:pt idx="211">
                  <c:v>2013-10</c:v>
                </c:pt>
                <c:pt idx="212">
                  <c:v>2013-11</c:v>
                </c:pt>
                <c:pt idx="213">
                  <c:v>2013-12</c:v>
                </c:pt>
                <c:pt idx="214">
                  <c:v>2014-01</c:v>
                </c:pt>
                <c:pt idx="215">
                  <c:v>2014-02</c:v>
                </c:pt>
                <c:pt idx="216">
                  <c:v>2014-03</c:v>
                </c:pt>
                <c:pt idx="217">
                  <c:v>2014-04</c:v>
                </c:pt>
                <c:pt idx="218">
                  <c:v>2014-05</c:v>
                </c:pt>
                <c:pt idx="219">
                  <c:v>2014-06</c:v>
                </c:pt>
                <c:pt idx="220">
                  <c:v>2014-07</c:v>
                </c:pt>
              </c:strCache>
            </c:strRef>
          </c:xVal>
          <c:yVal>
            <c:numRef>
              <c:f>Sheet1!$D$1:$D$221</c:f>
              <c:numCache>
                <c:formatCode>General</c:formatCode>
                <c:ptCount val="221"/>
                <c:pt idx="0">
                  <c:v>28269</c:v>
                </c:pt>
                <c:pt idx="1">
                  <c:v>1617.7692799185231</c:v>
                </c:pt>
                <c:pt idx="2">
                  <c:v>1803.4119944027773</c:v>
                </c:pt>
                <c:pt idx="3">
                  <c:v>1725.6178719112988</c:v>
                </c:pt>
                <c:pt idx="4">
                  <c:v>1962.2790923774128</c:v>
                </c:pt>
                <c:pt idx="5">
                  <c:v>2813.6180462897523</c:v>
                </c:pt>
                <c:pt idx="6">
                  <c:v>2665.9352282324712</c:v>
                </c:pt>
                <c:pt idx="7">
                  <c:v>2280.8312615748832</c:v>
                </c:pt>
                <c:pt idx="8">
                  <c:v>1624.148833004386</c:v>
                </c:pt>
                <c:pt idx="9">
                  <c:v>745.62787096251793</c:v>
                </c:pt>
                <c:pt idx="10">
                  <c:v>1342.2656476734064</c:v>
                </c:pt>
                <c:pt idx="11">
                  <c:v>1441.6784963700927</c:v>
                </c:pt>
                <c:pt idx="12">
                  <c:v>746.9686178269119</c:v>
                </c:pt>
                <c:pt idx="13">
                  <c:v>2759.3871218610348</c:v>
                </c:pt>
                <c:pt idx="14">
                  <c:v>1365.504837859806</c:v>
                </c:pt>
                <c:pt idx="15">
                  <c:v>1885.2889694259168</c:v>
                </c:pt>
                <c:pt idx="16">
                  <c:v>1941.4192148004188</c:v>
                </c:pt>
                <c:pt idx="17">
                  <c:v>1611.595178090613</c:v>
                </c:pt>
                <c:pt idx="18">
                  <c:v>1707.1117680873779</c:v>
                </c:pt>
                <c:pt idx="19">
                  <c:v>1457.161771873795</c:v>
                </c:pt>
                <c:pt idx="20">
                  <c:v>1039.9346647329771</c:v>
                </c:pt>
                <c:pt idx="21">
                  <c:v>1318.0924669324654</c:v>
                </c:pt>
                <c:pt idx="22">
                  <c:v>2125.8664743978952</c:v>
                </c:pt>
                <c:pt idx="23">
                  <c:v>1212.3275038649031</c:v>
                </c:pt>
                <c:pt idx="24">
                  <c:v>2583.5497091701391</c:v>
                </c:pt>
                <c:pt idx="25">
                  <c:v>2086.0351518909615</c:v>
                </c:pt>
                <c:pt idx="26">
                  <c:v>609.19861927418594</c:v>
                </c:pt>
                <c:pt idx="27">
                  <c:v>2967.9214895881405</c:v>
                </c:pt>
                <c:pt idx="28">
                  <c:v>785.78253877373959</c:v>
                </c:pt>
                <c:pt idx="29">
                  <c:v>2266.3198146683731</c:v>
                </c:pt>
                <c:pt idx="30">
                  <c:v>2097.9891072229066</c:v>
                </c:pt>
                <c:pt idx="31">
                  <c:v>2168.8866249338389</c:v>
                </c:pt>
                <c:pt idx="32">
                  <c:v>2073.1552025941232</c:v>
                </c:pt>
                <c:pt idx="33">
                  <c:v>1130.2136096950524</c:v>
                </c:pt>
                <c:pt idx="34">
                  <c:v>1741.299228051812</c:v>
                </c:pt>
                <c:pt idx="35">
                  <c:v>765.98956175721412</c:v>
                </c:pt>
                <c:pt idx="36">
                  <c:v>1219.6070449268816</c:v>
                </c:pt>
                <c:pt idx="37">
                  <c:v>1364.3357923537824</c:v>
                </c:pt>
                <c:pt idx="38">
                  <c:v>1341.2588113035094</c:v>
                </c:pt>
                <c:pt idx="39">
                  <c:v>1061.889064145877</c:v>
                </c:pt>
                <c:pt idx="40">
                  <c:v>2799.7415771507917</c:v>
                </c:pt>
                <c:pt idx="41">
                  <c:v>2011.4956895330563</c:v>
                </c:pt>
                <c:pt idx="42">
                  <c:v>2564.755307862099</c:v>
                </c:pt>
                <c:pt idx="43">
                  <c:v>1222.4888109629492</c:v>
                </c:pt>
                <c:pt idx="44">
                  <c:v>1291.7138398230209</c:v>
                </c:pt>
                <c:pt idx="45">
                  <c:v>1784.1770975611914</c:v>
                </c:pt>
                <c:pt idx="46">
                  <c:v>1229.0295213796117</c:v>
                </c:pt>
                <c:pt idx="47">
                  <c:v>3103.0089896199656</c:v>
                </c:pt>
                <c:pt idx="48">
                  <c:v>1997.7258872648149</c:v>
                </c:pt>
                <c:pt idx="49">
                  <c:v>2509.3483618362798</c:v>
                </c:pt>
                <c:pt idx="50">
                  <c:v>1694.338788397549</c:v>
                </c:pt>
                <c:pt idx="51">
                  <c:v>1229.3946820653998</c:v>
                </c:pt>
                <c:pt idx="52">
                  <c:v>1063.9221575217041</c:v>
                </c:pt>
                <c:pt idx="53">
                  <c:v>788.34721163285542</c:v>
                </c:pt>
                <c:pt idx="54">
                  <c:v>1781.0535620584483</c:v>
                </c:pt>
                <c:pt idx="55">
                  <c:v>1697.3824485487296</c:v>
                </c:pt>
                <c:pt idx="56">
                  <c:v>1370.6990565188244</c:v>
                </c:pt>
                <c:pt idx="57">
                  <c:v>1392.4810163249258</c:v>
                </c:pt>
                <c:pt idx="58">
                  <c:v>1122.0306503413856</c:v>
                </c:pt>
                <c:pt idx="59">
                  <c:v>1366.0482235825689</c:v>
                </c:pt>
                <c:pt idx="60">
                  <c:v>2588.0498457379363</c:v>
                </c:pt>
                <c:pt idx="61">
                  <c:v>3115.4426753858193</c:v>
                </c:pt>
                <c:pt idx="62">
                  <c:v>1481.7661843762169</c:v>
                </c:pt>
                <c:pt idx="63">
                  <c:v>1138.9092363080988</c:v>
                </c:pt>
                <c:pt idx="64">
                  <c:v>1920.5982175242241</c:v>
                </c:pt>
                <c:pt idx="65">
                  <c:v>1080.8860849008047</c:v>
                </c:pt>
                <c:pt idx="66">
                  <c:v>2159.8086283224488</c:v>
                </c:pt>
                <c:pt idx="67">
                  <c:v>1655.9249523662504</c:v>
                </c:pt>
                <c:pt idx="68">
                  <c:v>960.81647741056076</c:v>
                </c:pt>
                <c:pt idx="69">
                  <c:v>1999.409533129211</c:v>
                </c:pt>
                <c:pt idx="70">
                  <c:v>1346.0401123206132</c:v>
                </c:pt>
                <c:pt idx="71">
                  <c:v>1597.301031051943</c:v>
                </c:pt>
                <c:pt idx="72">
                  <c:v>2314.0196190694301</c:v>
                </c:pt>
                <c:pt idx="73">
                  <c:v>963.23628197992446</c:v>
                </c:pt>
                <c:pt idx="74">
                  <c:v>1802.5601101491152</c:v>
                </c:pt>
                <c:pt idx="75">
                  <c:v>1348.3562105601443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EC9-49CC-B69A-6498EF7BD3DB}"/>
            </c:ext>
          </c:extLst>
        </c:ser>
        <c:ser>
          <c:idx val="3"/>
          <c:order val="3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Sheet1!$A$1:$A$221</c:f>
              <c:strCache>
                <c:ptCount val="221"/>
                <c:pt idx="0">
                  <c:v>ZipCode</c:v>
                </c:pt>
                <c:pt idx="1">
                  <c:v>1996-04</c:v>
                </c:pt>
                <c:pt idx="2">
                  <c:v>1996-05</c:v>
                </c:pt>
                <c:pt idx="3">
                  <c:v>1996-06</c:v>
                </c:pt>
                <c:pt idx="4">
                  <c:v>1996-07</c:v>
                </c:pt>
                <c:pt idx="5">
                  <c:v>1996-08</c:v>
                </c:pt>
                <c:pt idx="6">
                  <c:v>1996-09</c:v>
                </c:pt>
                <c:pt idx="7">
                  <c:v>1996-10</c:v>
                </c:pt>
                <c:pt idx="8">
                  <c:v>1996-11</c:v>
                </c:pt>
                <c:pt idx="9">
                  <c:v>1996-12</c:v>
                </c:pt>
                <c:pt idx="10">
                  <c:v>1997-01</c:v>
                </c:pt>
                <c:pt idx="11">
                  <c:v>1997-02</c:v>
                </c:pt>
                <c:pt idx="12">
                  <c:v>1997-03</c:v>
                </c:pt>
                <c:pt idx="13">
                  <c:v>1997-04</c:v>
                </c:pt>
                <c:pt idx="14">
                  <c:v>1997-05</c:v>
                </c:pt>
                <c:pt idx="15">
                  <c:v>1997-06</c:v>
                </c:pt>
                <c:pt idx="16">
                  <c:v>1997-07</c:v>
                </c:pt>
                <c:pt idx="17">
                  <c:v>1997-08</c:v>
                </c:pt>
                <c:pt idx="18">
                  <c:v>1997-09</c:v>
                </c:pt>
                <c:pt idx="19">
                  <c:v>1997-10</c:v>
                </c:pt>
                <c:pt idx="20">
                  <c:v>1997-11</c:v>
                </c:pt>
                <c:pt idx="21">
                  <c:v>1997-12</c:v>
                </c:pt>
                <c:pt idx="22">
                  <c:v>1998-01</c:v>
                </c:pt>
                <c:pt idx="23">
                  <c:v>1998-02</c:v>
                </c:pt>
                <c:pt idx="24">
                  <c:v>1998-03</c:v>
                </c:pt>
                <c:pt idx="25">
                  <c:v>1998-04</c:v>
                </c:pt>
                <c:pt idx="26">
                  <c:v>1998-05</c:v>
                </c:pt>
                <c:pt idx="27">
                  <c:v>1998-06</c:v>
                </c:pt>
                <c:pt idx="28">
                  <c:v>1998-07</c:v>
                </c:pt>
                <c:pt idx="29">
                  <c:v>1998-08</c:v>
                </c:pt>
                <c:pt idx="30">
                  <c:v>1998-09</c:v>
                </c:pt>
                <c:pt idx="31">
                  <c:v>1998-10</c:v>
                </c:pt>
                <c:pt idx="32">
                  <c:v>1998-11</c:v>
                </c:pt>
                <c:pt idx="33">
                  <c:v>1998-12</c:v>
                </c:pt>
                <c:pt idx="34">
                  <c:v>1999-01</c:v>
                </c:pt>
                <c:pt idx="35">
                  <c:v>1999-02</c:v>
                </c:pt>
                <c:pt idx="36">
                  <c:v>1999-03</c:v>
                </c:pt>
                <c:pt idx="37">
                  <c:v>1999-04</c:v>
                </c:pt>
                <c:pt idx="38">
                  <c:v>1999-05</c:v>
                </c:pt>
                <c:pt idx="39">
                  <c:v>1999-06</c:v>
                </c:pt>
                <c:pt idx="40">
                  <c:v>1999-07</c:v>
                </c:pt>
                <c:pt idx="41">
                  <c:v>1999-08</c:v>
                </c:pt>
                <c:pt idx="42">
                  <c:v>1999-09</c:v>
                </c:pt>
                <c:pt idx="43">
                  <c:v>1999-10</c:v>
                </c:pt>
                <c:pt idx="44">
                  <c:v>1999-11</c:v>
                </c:pt>
                <c:pt idx="45">
                  <c:v>1999-12</c:v>
                </c:pt>
                <c:pt idx="46">
                  <c:v>2000-01</c:v>
                </c:pt>
                <c:pt idx="47">
                  <c:v>2000-02</c:v>
                </c:pt>
                <c:pt idx="48">
                  <c:v>2000-03</c:v>
                </c:pt>
                <c:pt idx="49">
                  <c:v>2000-04</c:v>
                </c:pt>
                <c:pt idx="50">
                  <c:v>2000-05</c:v>
                </c:pt>
                <c:pt idx="51">
                  <c:v>2000-06</c:v>
                </c:pt>
                <c:pt idx="52">
                  <c:v>2000-07</c:v>
                </c:pt>
                <c:pt idx="53">
                  <c:v>2000-08</c:v>
                </c:pt>
                <c:pt idx="54">
                  <c:v>2000-09</c:v>
                </c:pt>
                <c:pt idx="55">
                  <c:v>2000-10</c:v>
                </c:pt>
                <c:pt idx="56">
                  <c:v>2000-11</c:v>
                </c:pt>
                <c:pt idx="57">
                  <c:v>2000-12</c:v>
                </c:pt>
                <c:pt idx="58">
                  <c:v>2001-01</c:v>
                </c:pt>
                <c:pt idx="59">
                  <c:v>2001-02</c:v>
                </c:pt>
                <c:pt idx="60">
                  <c:v>2001-03</c:v>
                </c:pt>
                <c:pt idx="61">
                  <c:v>2001-04</c:v>
                </c:pt>
                <c:pt idx="62">
                  <c:v>2001-05</c:v>
                </c:pt>
                <c:pt idx="63">
                  <c:v>2001-06</c:v>
                </c:pt>
                <c:pt idx="64">
                  <c:v>2001-07</c:v>
                </c:pt>
                <c:pt idx="65">
                  <c:v>2001-08</c:v>
                </c:pt>
                <c:pt idx="66">
                  <c:v>2001-09</c:v>
                </c:pt>
                <c:pt idx="67">
                  <c:v>2001-10</c:v>
                </c:pt>
                <c:pt idx="68">
                  <c:v>2001-11</c:v>
                </c:pt>
                <c:pt idx="69">
                  <c:v>2001-12</c:v>
                </c:pt>
                <c:pt idx="70">
                  <c:v>2002-01</c:v>
                </c:pt>
                <c:pt idx="71">
                  <c:v>2002-02</c:v>
                </c:pt>
                <c:pt idx="72">
                  <c:v>2002-03</c:v>
                </c:pt>
                <c:pt idx="73">
                  <c:v>2002-04</c:v>
                </c:pt>
                <c:pt idx="74">
                  <c:v>2002-05</c:v>
                </c:pt>
                <c:pt idx="75">
                  <c:v>2002-06</c:v>
                </c:pt>
                <c:pt idx="76">
                  <c:v>2002-07</c:v>
                </c:pt>
                <c:pt idx="77">
                  <c:v>2002-08</c:v>
                </c:pt>
                <c:pt idx="78">
                  <c:v>2002-09</c:v>
                </c:pt>
                <c:pt idx="79">
                  <c:v>2002-10</c:v>
                </c:pt>
                <c:pt idx="80">
                  <c:v>2002-11</c:v>
                </c:pt>
                <c:pt idx="81">
                  <c:v>2002-12</c:v>
                </c:pt>
                <c:pt idx="82">
                  <c:v>2003-01</c:v>
                </c:pt>
                <c:pt idx="83">
                  <c:v>2003-02</c:v>
                </c:pt>
                <c:pt idx="84">
                  <c:v>2003-03</c:v>
                </c:pt>
                <c:pt idx="85">
                  <c:v>2003-04</c:v>
                </c:pt>
                <c:pt idx="86">
                  <c:v>2003-05</c:v>
                </c:pt>
                <c:pt idx="87">
                  <c:v>2003-06</c:v>
                </c:pt>
                <c:pt idx="88">
                  <c:v>2003-07</c:v>
                </c:pt>
                <c:pt idx="89">
                  <c:v>2003-08</c:v>
                </c:pt>
                <c:pt idx="90">
                  <c:v>2003-09</c:v>
                </c:pt>
                <c:pt idx="91">
                  <c:v>2003-10</c:v>
                </c:pt>
                <c:pt idx="92">
                  <c:v>2003-11</c:v>
                </c:pt>
                <c:pt idx="93">
                  <c:v>2003-12</c:v>
                </c:pt>
                <c:pt idx="94">
                  <c:v>2004-01</c:v>
                </c:pt>
                <c:pt idx="95">
                  <c:v>2004-02</c:v>
                </c:pt>
                <c:pt idx="96">
                  <c:v>2004-03</c:v>
                </c:pt>
                <c:pt idx="97">
                  <c:v>2004-04</c:v>
                </c:pt>
                <c:pt idx="98">
                  <c:v>2004-05</c:v>
                </c:pt>
                <c:pt idx="99">
                  <c:v>2004-06</c:v>
                </c:pt>
                <c:pt idx="100">
                  <c:v>2004-07</c:v>
                </c:pt>
                <c:pt idx="101">
                  <c:v>2004-08</c:v>
                </c:pt>
                <c:pt idx="102">
                  <c:v>2004-09</c:v>
                </c:pt>
                <c:pt idx="103">
                  <c:v>2004-10</c:v>
                </c:pt>
                <c:pt idx="104">
                  <c:v>2004-11</c:v>
                </c:pt>
                <c:pt idx="105">
                  <c:v>2004-12</c:v>
                </c:pt>
                <c:pt idx="106">
                  <c:v>2005-01</c:v>
                </c:pt>
                <c:pt idx="107">
                  <c:v>2005-02</c:v>
                </c:pt>
                <c:pt idx="108">
                  <c:v>2005-03</c:v>
                </c:pt>
                <c:pt idx="109">
                  <c:v>2005-04</c:v>
                </c:pt>
                <c:pt idx="110">
                  <c:v>2005-05</c:v>
                </c:pt>
                <c:pt idx="111">
                  <c:v>2005-06</c:v>
                </c:pt>
                <c:pt idx="112">
                  <c:v>2005-07</c:v>
                </c:pt>
                <c:pt idx="113">
                  <c:v>2005-08</c:v>
                </c:pt>
                <c:pt idx="114">
                  <c:v>2005-09</c:v>
                </c:pt>
                <c:pt idx="115">
                  <c:v>2005-10</c:v>
                </c:pt>
                <c:pt idx="116">
                  <c:v>2005-11</c:v>
                </c:pt>
                <c:pt idx="117">
                  <c:v>2005-12</c:v>
                </c:pt>
                <c:pt idx="118">
                  <c:v>2006-01</c:v>
                </c:pt>
                <c:pt idx="119">
                  <c:v>2006-02</c:v>
                </c:pt>
                <c:pt idx="120">
                  <c:v>2006-03</c:v>
                </c:pt>
                <c:pt idx="121">
                  <c:v>2006-04</c:v>
                </c:pt>
                <c:pt idx="122">
                  <c:v>2006-05</c:v>
                </c:pt>
                <c:pt idx="123">
                  <c:v>2006-06</c:v>
                </c:pt>
                <c:pt idx="124">
                  <c:v>2006-07</c:v>
                </c:pt>
                <c:pt idx="125">
                  <c:v>2006-08</c:v>
                </c:pt>
                <c:pt idx="126">
                  <c:v>2006-09</c:v>
                </c:pt>
                <c:pt idx="127">
                  <c:v>2006-10</c:v>
                </c:pt>
                <c:pt idx="128">
                  <c:v>2006-11</c:v>
                </c:pt>
                <c:pt idx="129">
                  <c:v>2006-12</c:v>
                </c:pt>
                <c:pt idx="130">
                  <c:v>2007-01</c:v>
                </c:pt>
                <c:pt idx="131">
                  <c:v>2007-02</c:v>
                </c:pt>
                <c:pt idx="132">
                  <c:v>2007-03</c:v>
                </c:pt>
                <c:pt idx="133">
                  <c:v>2007-04</c:v>
                </c:pt>
                <c:pt idx="134">
                  <c:v>2007-05</c:v>
                </c:pt>
                <c:pt idx="135">
                  <c:v>2007-06</c:v>
                </c:pt>
                <c:pt idx="136">
                  <c:v>2007-07</c:v>
                </c:pt>
                <c:pt idx="137">
                  <c:v>2007-08</c:v>
                </c:pt>
                <c:pt idx="138">
                  <c:v>2007-09</c:v>
                </c:pt>
                <c:pt idx="139">
                  <c:v>2007-10</c:v>
                </c:pt>
                <c:pt idx="140">
                  <c:v>2007-11</c:v>
                </c:pt>
                <c:pt idx="141">
                  <c:v>2007-12</c:v>
                </c:pt>
                <c:pt idx="142">
                  <c:v>2008-01</c:v>
                </c:pt>
                <c:pt idx="143">
                  <c:v>2008-02</c:v>
                </c:pt>
                <c:pt idx="144">
                  <c:v>2008-03</c:v>
                </c:pt>
                <c:pt idx="145">
                  <c:v>2008-04</c:v>
                </c:pt>
                <c:pt idx="146">
                  <c:v>2008-05</c:v>
                </c:pt>
                <c:pt idx="147">
                  <c:v>2008-06</c:v>
                </c:pt>
                <c:pt idx="148">
                  <c:v>2008-07</c:v>
                </c:pt>
                <c:pt idx="149">
                  <c:v>2008-08</c:v>
                </c:pt>
                <c:pt idx="150">
                  <c:v>2008-09</c:v>
                </c:pt>
                <c:pt idx="151">
                  <c:v>2008-10</c:v>
                </c:pt>
                <c:pt idx="152">
                  <c:v>2008-11</c:v>
                </c:pt>
                <c:pt idx="153">
                  <c:v>2008-12</c:v>
                </c:pt>
                <c:pt idx="154">
                  <c:v>2009-01</c:v>
                </c:pt>
                <c:pt idx="155">
                  <c:v>2009-02</c:v>
                </c:pt>
                <c:pt idx="156">
                  <c:v>2009-03</c:v>
                </c:pt>
                <c:pt idx="157">
                  <c:v>2009-04</c:v>
                </c:pt>
                <c:pt idx="158">
                  <c:v>2009-05</c:v>
                </c:pt>
                <c:pt idx="159">
                  <c:v>2009-06</c:v>
                </c:pt>
                <c:pt idx="160">
                  <c:v>2009-07</c:v>
                </c:pt>
                <c:pt idx="161">
                  <c:v>2009-08</c:v>
                </c:pt>
                <c:pt idx="162">
                  <c:v>2009-09</c:v>
                </c:pt>
                <c:pt idx="163">
                  <c:v>2009-10</c:v>
                </c:pt>
                <c:pt idx="164">
                  <c:v>2009-11</c:v>
                </c:pt>
                <c:pt idx="165">
                  <c:v>2009-12</c:v>
                </c:pt>
                <c:pt idx="166">
                  <c:v>2010-01</c:v>
                </c:pt>
                <c:pt idx="167">
                  <c:v>2010-02</c:v>
                </c:pt>
                <c:pt idx="168">
                  <c:v>2010-03</c:v>
                </c:pt>
                <c:pt idx="169">
                  <c:v>2010-04</c:v>
                </c:pt>
                <c:pt idx="170">
                  <c:v>2010-05</c:v>
                </c:pt>
                <c:pt idx="171">
                  <c:v>2010-06</c:v>
                </c:pt>
                <c:pt idx="172">
                  <c:v>2010-07</c:v>
                </c:pt>
                <c:pt idx="173">
                  <c:v>2010-08</c:v>
                </c:pt>
                <c:pt idx="174">
                  <c:v>2010-09</c:v>
                </c:pt>
                <c:pt idx="175">
                  <c:v>2010-10</c:v>
                </c:pt>
                <c:pt idx="176">
                  <c:v>2010-11</c:v>
                </c:pt>
                <c:pt idx="177">
                  <c:v>2010-12</c:v>
                </c:pt>
                <c:pt idx="178">
                  <c:v>2011-01</c:v>
                </c:pt>
                <c:pt idx="179">
                  <c:v>2011-02</c:v>
                </c:pt>
                <c:pt idx="180">
                  <c:v>2011-03</c:v>
                </c:pt>
                <c:pt idx="181">
                  <c:v>2011-04</c:v>
                </c:pt>
                <c:pt idx="182">
                  <c:v>2011-05</c:v>
                </c:pt>
                <c:pt idx="183">
                  <c:v>2011-06</c:v>
                </c:pt>
                <c:pt idx="184">
                  <c:v>2011-07</c:v>
                </c:pt>
                <c:pt idx="185">
                  <c:v>2011-08</c:v>
                </c:pt>
                <c:pt idx="186">
                  <c:v>2011-09</c:v>
                </c:pt>
                <c:pt idx="187">
                  <c:v>2011-10</c:v>
                </c:pt>
                <c:pt idx="188">
                  <c:v>2011-11</c:v>
                </c:pt>
                <c:pt idx="189">
                  <c:v>2011-12</c:v>
                </c:pt>
                <c:pt idx="190">
                  <c:v>2012-01</c:v>
                </c:pt>
                <c:pt idx="191">
                  <c:v>2012-02</c:v>
                </c:pt>
                <c:pt idx="192">
                  <c:v>2012-03</c:v>
                </c:pt>
                <c:pt idx="193">
                  <c:v>2012-04</c:v>
                </c:pt>
                <c:pt idx="194">
                  <c:v>2012-05</c:v>
                </c:pt>
                <c:pt idx="195">
                  <c:v>2012-06</c:v>
                </c:pt>
                <c:pt idx="196">
                  <c:v>2012-07</c:v>
                </c:pt>
                <c:pt idx="197">
                  <c:v>2012-08</c:v>
                </c:pt>
                <c:pt idx="198">
                  <c:v>2012-09</c:v>
                </c:pt>
                <c:pt idx="199">
                  <c:v>2012-10</c:v>
                </c:pt>
                <c:pt idx="200">
                  <c:v>2012-11</c:v>
                </c:pt>
                <c:pt idx="201">
                  <c:v>2012-12</c:v>
                </c:pt>
                <c:pt idx="202">
                  <c:v>2013-01</c:v>
                </c:pt>
                <c:pt idx="203">
                  <c:v>2013-02</c:v>
                </c:pt>
                <c:pt idx="204">
                  <c:v>2013-03</c:v>
                </c:pt>
                <c:pt idx="205">
                  <c:v>2013-04</c:v>
                </c:pt>
                <c:pt idx="206">
                  <c:v>2013-05</c:v>
                </c:pt>
                <c:pt idx="207">
                  <c:v>2013-06</c:v>
                </c:pt>
                <c:pt idx="208">
                  <c:v>2013-07</c:v>
                </c:pt>
                <c:pt idx="209">
                  <c:v>2013-08</c:v>
                </c:pt>
                <c:pt idx="210">
                  <c:v>2013-09</c:v>
                </c:pt>
                <c:pt idx="211">
                  <c:v>2013-10</c:v>
                </c:pt>
                <c:pt idx="212">
                  <c:v>2013-11</c:v>
                </c:pt>
                <c:pt idx="213">
                  <c:v>2013-12</c:v>
                </c:pt>
                <c:pt idx="214">
                  <c:v>2014-01</c:v>
                </c:pt>
                <c:pt idx="215">
                  <c:v>2014-02</c:v>
                </c:pt>
                <c:pt idx="216">
                  <c:v>2014-03</c:v>
                </c:pt>
                <c:pt idx="217">
                  <c:v>2014-04</c:v>
                </c:pt>
                <c:pt idx="218">
                  <c:v>2014-05</c:v>
                </c:pt>
                <c:pt idx="219">
                  <c:v>2014-06</c:v>
                </c:pt>
                <c:pt idx="220">
                  <c:v>2014-07</c:v>
                </c:pt>
              </c:strCache>
            </c:strRef>
          </c:xVal>
          <c:yVal>
            <c:numRef>
              <c:f>Sheet1!$E$1:$E$221</c:f>
              <c:numCache>
                <c:formatCode>General</c:formatCode>
                <c:ptCount val="221"/>
                <c:pt idx="0">
                  <c:v>37211</c:v>
                </c:pt>
                <c:pt idx="1">
                  <c:v>1725.4271598049677</c:v>
                </c:pt>
                <c:pt idx="2">
                  <c:v>1737.0687702409766</c:v>
                </c:pt>
                <c:pt idx="3">
                  <c:v>1741.487339235953</c:v>
                </c:pt>
                <c:pt idx="4">
                  <c:v>1970.5122625352558</c:v>
                </c:pt>
                <c:pt idx="5">
                  <c:v>2849.8577585701091</c:v>
                </c:pt>
                <c:pt idx="6">
                  <c:v>2707.0995529130869</c:v>
                </c:pt>
                <c:pt idx="7">
                  <c:v>2252.6784210276696</c:v>
                </c:pt>
                <c:pt idx="8">
                  <c:v>1590.6128231125492</c:v>
                </c:pt>
                <c:pt idx="9">
                  <c:v>755.59693560866947</c:v>
                </c:pt>
                <c:pt idx="10">
                  <c:v>1280.8120775928276</c:v>
                </c:pt>
                <c:pt idx="11">
                  <c:v>1265.6701393076039</c:v>
                </c:pt>
                <c:pt idx="12">
                  <c:v>753.51073005740568</c:v>
                </c:pt>
                <c:pt idx="13">
                  <c:v>2820.1574147282658</c:v>
                </c:pt>
                <c:pt idx="14">
                  <c:v>1428.1558595356987</c:v>
                </c:pt>
                <c:pt idx="15">
                  <c:v>1658.8436940467132</c:v>
                </c:pt>
                <c:pt idx="16">
                  <c:v>1983.1545065730973</c:v>
                </c:pt>
                <c:pt idx="17">
                  <c:v>1522.0797313418202</c:v>
                </c:pt>
                <c:pt idx="18">
                  <c:v>1660.792788113743</c:v>
                </c:pt>
                <c:pt idx="19">
                  <c:v>1441.4919987380583</c:v>
                </c:pt>
                <c:pt idx="20">
                  <c:v>1000.8844887805614</c:v>
                </c:pt>
                <c:pt idx="21">
                  <c:v>1394.0745797148418</c:v>
                </c:pt>
                <c:pt idx="22">
                  <c:v>2440.1238852248034</c:v>
                </c:pt>
                <c:pt idx="23">
                  <c:v>1209.4103038638748</c:v>
                </c:pt>
                <c:pt idx="24">
                  <c:v>2542.773205905748</c:v>
                </c:pt>
                <c:pt idx="25">
                  <c:v>2118.4131009230841</c:v>
                </c:pt>
                <c:pt idx="26">
                  <c:v>561.5823991416388</c:v>
                </c:pt>
                <c:pt idx="27">
                  <c:v>2883.1846657459196</c:v>
                </c:pt>
                <c:pt idx="28">
                  <c:v>724.84882065783313</c:v>
                </c:pt>
                <c:pt idx="29">
                  <c:v>2161.3682403790949</c:v>
                </c:pt>
                <c:pt idx="30">
                  <c:v>2212.5712526651428</c:v>
                </c:pt>
                <c:pt idx="31">
                  <c:v>2203.6511963388548</c:v>
                </c:pt>
                <c:pt idx="32">
                  <c:v>2094.5330459512479</c:v>
                </c:pt>
                <c:pt idx="33">
                  <c:v>1144.6269862644763</c:v>
                </c:pt>
                <c:pt idx="34">
                  <c:v>1861.6705132520208</c:v>
                </c:pt>
                <c:pt idx="35">
                  <c:v>800.78338198164738</c:v>
                </c:pt>
                <c:pt idx="36">
                  <c:v>1238.8176573495471</c:v>
                </c:pt>
                <c:pt idx="37">
                  <c:v>1386.0126595663342</c:v>
                </c:pt>
                <c:pt idx="38">
                  <c:v>1278.9462437428463</c:v>
                </c:pt>
                <c:pt idx="39">
                  <c:v>1059.1610535907912</c:v>
                </c:pt>
                <c:pt idx="40">
                  <c:v>2773.7227686829719</c:v>
                </c:pt>
                <c:pt idx="41">
                  <c:v>2048.6893379967187</c:v>
                </c:pt>
                <c:pt idx="42">
                  <c:v>2653.6020643001607</c:v>
                </c:pt>
                <c:pt idx="43">
                  <c:v>1141.0237508713519</c:v>
                </c:pt>
                <c:pt idx="44">
                  <c:v>1315.3992454344652</c:v>
                </c:pt>
                <c:pt idx="45">
                  <c:v>1697.7563046740604</c:v>
                </c:pt>
                <c:pt idx="46">
                  <c:v>1217.30815226561</c:v>
                </c:pt>
                <c:pt idx="47">
                  <c:v>3089.9054687733342</c:v>
                </c:pt>
                <c:pt idx="48">
                  <c:v>2053.1603427567252</c:v>
                </c:pt>
                <c:pt idx="49">
                  <c:v>2627.0907736522895</c:v>
                </c:pt>
                <c:pt idx="50">
                  <c:v>1669.0496371985578</c:v>
                </c:pt>
                <c:pt idx="51">
                  <c:v>1159.1940840370448</c:v>
                </c:pt>
                <c:pt idx="52">
                  <c:v>1135.3577554919566</c:v>
                </c:pt>
                <c:pt idx="53">
                  <c:v>827.52892840520622</c:v>
                </c:pt>
                <c:pt idx="54">
                  <c:v>1934.372223065086</c:v>
                </c:pt>
                <c:pt idx="55">
                  <c:v>1655.441068900735</c:v>
                </c:pt>
                <c:pt idx="56">
                  <c:v>1406.0681358575764</c:v>
                </c:pt>
                <c:pt idx="57">
                  <c:v>1389.9954830048055</c:v>
                </c:pt>
                <c:pt idx="58">
                  <c:v>1150.0089262151296</c:v>
                </c:pt>
                <c:pt idx="59">
                  <c:v>1407.5694645583822</c:v>
                </c:pt>
                <c:pt idx="60">
                  <c:v>2596.0886676581581</c:v>
                </c:pt>
                <c:pt idx="61">
                  <c:v>3336.4138048342916</c:v>
                </c:pt>
                <c:pt idx="62">
                  <c:v>1613.3226172465961</c:v>
                </c:pt>
                <c:pt idx="63">
                  <c:v>1123.0863916336727</c:v>
                </c:pt>
                <c:pt idx="64">
                  <c:v>1710.8224782977552</c:v>
                </c:pt>
                <c:pt idx="65">
                  <c:v>1040.4346421069638</c:v>
                </c:pt>
                <c:pt idx="66">
                  <c:v>2182.1338329580417</c:v>
                </c:pt>
                <c:pt idx="67">
                  <c:v>1608.6603717910887</c:v>
                </c:pt>
                <c:pt idx="68">
                  <c:v>981.91187098201794</c:v>
                </c:pt>
                <c:pt idx="69">
                  <c:v>1858.6365358281141</c:v>
                </c:pt>
                <c:pt idx="70">
                  <c:v>1333.0253236941464</c:v>
                </c:pt>
                <c:pt idx="71">
                  <c:v>1699.505852219208</c:v>
                </c:pt>
                <c:pt idx="72">
                  <c:v>2310.0046401839936</c:v>
                </c:pt>
                <c:pt idx="73">
                  <c:v>980.37340842457775</c:v>
                </c:pt>
                <c:pt idx="74">
                  <c:v>1873.089399005087</c:v>
                </c:pt>
                <c:pt idx="75">
                  <c:v>1272.1379007614257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EC9-49CC-B69A-6498EF7BD3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3065744"/>
        <c:axId val="443064568"/>
      </c:scatterChart>
      <c:valAx>
        <c:axId val="443065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064568"/>
        <c:crosses val="autoZero"/>
        <c:crossBetween val="midCat"/>
      </c:valAx>
      <c:valAx>
        <c:axId val="443064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0657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Salary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Sheet1!$A$2:$A$5</c:f>
              <c:numCache>
                <c:formatCode>General</c:formatCode>
                <c:ptCount val="4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</c:numCache>
            </c:numRef>
          </c:xVal>
          <c:yVal>
            <c:numRef>
              <c:f>Sheet1!$B$2:$B$5</c:f>
              <c:numCache>
                <c:formatCode>"$"#,##0_);[Red]\("$"#,##0\)</c:formatCode>
                <c:ptCount val="4"/>
                <c:pt idx="0">
                  <c:v>20000</c:v>
                </c:pt>
                <c:pt idx="1">
                  <c:v>45000</c:v>
                </c:pt>
                <c:pt idx="2">
                  <c:v>60000</c:v>
                </c:pt>
                <c:pt idx="3">
                  <c:v>75000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758-4FA3-8C63-2199EB508E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3065352"/>
        <c:axId val="443066920"/>
      </c:scatterChart>
      <c:valAx>
        <c:axId val="443065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43066920"/>
        <c:crosses val="autoZero"/>
        <c:crossBetween val="midCat"/>
      </c:valAx>
      <c:valAx>
        <c:axId val="443066920"/>
        <c:scaling>
          <c:orientation val="minMax"/>
        </c:scaling>
        <c:delete val="0"/>
        <c:axPos val="l"/>
        <c:majorGridlines/>
        <c:numFmt formatCode="&quot;$&quot;#,##0_);[Red]\(&quot;$&quot;#,##0\)" sourceLinked="1"/>
        <c:majorTickMark val="out"/>
        <c:minorTickMark val="none"/>
        <c:tickLblPos val="nextTo"/>
        <c:crossAx val="443065352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F1843-527B-4757-9EB3-758B9605F597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DE476-0289-4126-A1B0-D2E177402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43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Graphical representations</a:t>
            </a:r>
            <a:r>
              <a:rPr lang="en-US" baseline="0" dirty="0" smtClean="0"/>
              <a:t> of data are important tools in examining the statistical relationship of variables. While you wouldn’t make a final conclusion about a relationship based on a graph, you can get a sense of the details of the data, as well as check your data entry with a graph.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ECAC-CAAA-4DEB-A5C2-11B5761D45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82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ECAC-CAAA-4DEB-A5C2-11B5761D458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23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ECAC-CAAA-4DEB-A5C2-11B5761D458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13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get to the </a:t>
            </a:r>
            <a:r>
              <a:rPr lang="en-US" dirty="0" err="1" smtClean="0"/>
              <a:t>nitty</a:t>
            </a:r>
            <a:r>
              <a:rPr lang="en-US" dirty="0" smtClean="0"/>
              <a:t> gritty. Correlation, which many people confuse with causation,</a:t>
            </a:r>
            <a:r>
              <a:rPr lang="en-US" baseline="0" dirty="0" smtClean="0"/>
              <a:t> is a measure of the statistical, linear relationship between two variables.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are a ton of website devoted to explaining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ECAC-CAAA-4DEB-A5C2-11B5761D458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15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ECAC-CAAA-4DEB-A5C2-11B5761D458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1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an example data set. </a:t>
            </a:r>
          </a:p>
          <a:p>
            <a:endParaRPr lang="en-US" dirty="0" smtClean="0"/>
          </a:p>
          <a:p>
            <a:r>
              <a:rPr lang="en-US" dirty="0" smtClean="0"/>
              <a:t>How</a:t>
            </a:r>
            <a:r>
              <a:rPr lang="en-US" baseline="0" dirty="0" smtClean="0"/>
              <a:t> many variables? (2)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many observations of each? 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ECAC-CAAA-4DEB-A5C2-11B5761D45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32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an example data set. </a:t>
            </a:r>
          </a:p>
          <a:p>
            <a:endParaRPr lang="en-US" dirty="0" smtClean="0"/>
          </a:p>
          <a:p>
            <a:r>
              <a:rPr lang="en-US" smtClean="0"/>
              <a:t>We have</a:t>
            </a:r>
            <a:r>
              <a:rPr lang="en-US" baseline="0" smtClean="0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ECAC-CAAA-4DEB-A5C2-11B5761D458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16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</a:t>
            </a:r>
            <a:r>
              <a:rPr lang="en-US" baseline="0" dirty="0" smtClean="0"/>
              <a:t> scatterplot.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ECAC-CAAA-4DEB-A5C2-11B5761D45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04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r>
              <a:rPr lang="en-US" baseline="0" dirty="0" smtClean="0"/>
              <a:t> are going to be related in one of two ways – either a positive relationship, or a negative one.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ECAC-CAAA-4DEB-A5C2-11B5761D458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39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type of relationship do</a:t>
            </a:r>
            <a:r>
              <a:rPr lang="en-US" baseline="0" dirty="0" smtClean="0"/>
              <a:t> these two variables have?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ECAC-CAAA-4DEB-A5C2-11B5761D458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94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one?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ECAC-CAAA-4DEB-A5C2-11B5761D458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71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about this one?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ECAC-CAAA-4DEB-A5C2-11B5761D458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6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Variables can also be related in either a linear or non-linear fashion.</a:t>
            </a:r>
          </a:p>
          <a:p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a linear relationship, the slope is constant, and the same for all values.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a non-linear relationship, slope is non-constant.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Which one do you think is more likely in the real world?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ECAC-CAAA-4DEB-A5C2-11B5761D458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4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Describing, Exploring, and Comparing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6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Crosstabulation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Tabular summary of data for two variables</a:t>
            </a:r>
          </a:p>
          <a:p>
            <a:r>
              <a:rPr lang="en-US" dirty="0" smtClean="0"/>
              <a:t>Variables can be quantitative, categorical, or one of each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307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00" y="827974"/>
            <a:ext cx="11864609" cy="4370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786384"/>
            <a:ext cx="9720072" cy="149961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559115"/>
            <a:ext cx="8982653" cy="351749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07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 - Price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7601" y="1984930"/>
            <a:ext cx="5117123" cy="374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30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 - Clarity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7601" y="1984930"/>
            <a:ext cx="5117123" cy="374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02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31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Scatterplot: A graph which plots one quantitative variable against another</a:t>
            </a:r>
          </a:p>
          <a:p>
            <a:r>
              <a:rPr lang="en-US" dirty="0" smtClean="0"/>
              <a:t>Used to examine whether there is a relationship between two variables</a:t>
            </a:r>
          </a:p>
          <a:p>
            <a:r>
              <a:rPr lang="en-US" dirty="0" smtClean="0"/>
              <a:t>Analyses of the potential </a:t>
            </a:r>
            <a:r>
              <a:rPr lang="en-US" dirty="0" smtClean="0"/>
              <a:t>relationship </a:t>
            </a:r>
            <a:r>
              <a:rPr lang="en-US" dirty="0" smtClean="0"/>
              <a:t>between variables should start with a scatterplot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1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730500" y="2882900"/>
            <a:ext cx="6057900" cy="34813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3182939" y="3148013"/>
            <a:ext cx="5367337" cy="268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3182939" y="5494339"/>
            <a:ext cx="5367337" cy="1587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3182939" y="5165725"/>
            <a:ext cx="5367337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3182939" y="4826000"/>
            <a:ext cx="5367337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>
            <a:off x="3182939" y="4497389"/>
            <a:ext cx="5367337" cy="1587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>
            <a:off x="3182939" y="4156075"/>
            <a:ext cx="5367337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>
            <a:off x="3182939" y="3816350"/>
            <a:ext cx="5367337" cy="1588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>
            <a:off x="3182939" y="3487739"/>
            <a:ext cx="5367337" cy="1587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Line 19"/>
          <p:cNvSpPr>
            <a:spLocks noChangeShapeType="1"/>
          </p:cNvSpPr>
          <p:nvPr/>
        </p:nvSpPr>
        <p:spPr bwMode="auto">
          <a:xfrm>
            <a:off x="3182939" y="3148014"/>
            <a:ext cx="5367337" cy="1587"/>
          </a:xfrm>
          <a:prstGeom prst="line">
            <a:avLst/>
          </a:prstGeom>
          <a:noFill/>
          <a:ln w="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3182939" y="3148013"/>
            <a:ext cx="5367337" cy="268605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2" name="Freeform 38"/>
          <p:cNvSpPr>
            <a:spLocks/>
          </p:cNvSpPr>
          <p:nvPr/>
        </p:nvSpPr>
        <p:spPr bwMode="auto">
          <a:xfrm>
            <a:off x="7440613" y="3449638"/>
            <a:ext cx="76200" cy="76200"/>
          </a:xfrm>
          <a:custGeom>
            <a:avLst/>
            <a:gdLst>
              <a:gd name="T0" fmla="*/ 24 w 48"/>
              <a:gd name="T1" fmla="*/ 0 h 48"/>
              <a:gd name="T2" fmla="*/ 48 w 48"/>
              <a:gd name="T3" fmla="*/ 24 h 48"/>
              <a:gd name="T4" fmla="*/ 24 w 48"/>
              <a:gd name="T5" fmla="*/ 48 h 48"/>
              <a:gd name="T6" fmla="*/ 0 w 48"/>
              <a:gd name="T7" fmla="*/ 24 h 48"/>
              <a:gd name="T8" fmla="*/ 24 w 48"/>
              <a:gd name="T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8">
                <a:moveTo>
                  <a:pt x="24" y="0"/>
                </a:moveTo>
                <a:lnTo>
                  <a:pt x="48" y="24"/>
                </a:lnTo>
                <a:lnTo>
                  <a:pt x="24" y="48"/>
                </a:lnTo>
                <a:lnTo>
                  <a:pt x="0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3" name="Freeform 39"/>
          <p:cNvSpPr>
            <a:spLocks/>
          </p:cNvSpPr>
          <p:nvPr/>
        </p:nvSpPr>
        <p:spPr bwMode="auto">
          <a:xfrm>
            <a:off x="7440613" y="3778250"/>
            <a:ext cx="76200" cy="76200"/>
          </a:xfrm>
          <a:custGeom>
            <a:avLst/>
            <a:gdLst>
              <a:gd name="T0" fmla="*/ 24 w 48"/>
              <a:gd name="T1" fmla="*/ 0 h 48"/>
              <a:gd name="T2" fmla="*/ 48 w 48"/>
              <a:gd name="T3" fmla="*/ 24 h 48"/>
              <a:gd name="T4" fmla="*/ 24 w 48"/>
              <a:gd name="T5" fmla="*/ 48 h 48"/>
              <a:gd name="T6" fmla="*/ 0 w 48"/>
              <a:gd name="T7" fmla="*/ 24 h 48"/>
              <a:gd name="T8" fmla="*/ 24 w 48"/>
              <a:gd name="T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8">
                <a:moveTo>
                  <a:pt x="24" y="0"/>
                </a:moveTo>
                <a:lnTo>
                  <a:pt x="48" y="24"/>
                </a:lnTo>
                <a:lnTo>
                  <a:pt x="24" y="48"/>
                </a:lnTo>
                <a:lnTo>
                  <a:pt x="0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4" name="Freeform 40"/>
          <p:cNvSpPr>
            <a:spLocks/>
          </p:cNvSpPr>
          <p:nvPr/>
        </p:nvSpPr>
        <p:spPr bwMode="auto">
          <a:xfrm>
            <a:off x="7440613" y="4622800"/>
            <a:ext cx="76200" cy="76200"/>
          </a:xfrm>
          <a:custGeom>
            <a:avLst/>
            <a:gdLst>
              <a:gd name="T0" fmla="*/ 24 w 48"/>
              <a:gd name="T1" fmla="*/ 0 h 48"/>
              <a:gd name="T2" fmla="*/ 48 w 48"/>
              <a:gd name="T3" fmla="*/ 24 h 48"/>
              <a:gd name="T4" fmla="*/ 24 w 48"/>
              <a:gd name="T5" fmla="*/ 48 h 48"/>
              <a:gd name="T6" fmla="*/ 0 w 48"/>
              <a:gd name="T7" fmla="*/ 24 h 48"/>
              <a:gd name="T8" fmla="*/ 24 w 48"/>
              <a:gd name="T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8">
                <a:moveTo>
                  <a:pt x="24" y="0"/>
                </a:moveTo>
                <a:lnTo>
                  <a:pt x="48" y="24"/>
                </a:lnTo>
                <a:lnTo>
                  <a:pt x="24" y="48"/>
                </a:lnTo>
                <a:lnTo>
                  <a:pt x="0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5" name="Freeform 41"/>
          <p:cNvSpPr>
            <a:spLocks/>
          </p:cNvSpPr>
          <p:nvPr/>
        </p:nvSpPr>
        <p:spPr bwMode="auto">
          <a:xfrm>
            <a:off x="7970838" y="3778250"/>
            <a:ext cx="74612" cy="76200"/>
          </a:xfrm>
          <a:custGeom>
            <a:avLst/>
            <a:gdLst>
              <a:gd name="T0" fmla="*/ 23 w 47"/>
              <a:gd name="T1" fmla="*/ 0 h 48"/>
              <a:gd name="T2" fmla="*/ 47 w 47"/>
              <a:gd name="T3" fmla="*/ 24 h 48"/>
              <a:gd name="T4" fmla="*/ 23 w 47"/>
              <a:gd name="T5" fmla="*/ 48 h 48"/>
              <a:gd name="T6" fmla="*/ 0 w 47"/>
              <a:gd name="T7" fmla="*/ 24 h 48"/>
              <a:gd name="T8" fmla="*/ 23 w 47"/>
              <a:gd name="T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48">
                <a:moveTo>
                  <a:pt x="23" y="0"/>
                </a:moveTo>
                <a:lnTo>
                  <a:pt x="47" y="24"/>
                </a:lnTo>
                <a:lnTo>
                  <a:pt x="23" y="48"/>
                </a:lnTo>
                <a:lnTo>
                  <a:pt x="0" y="24"/>
                </a:lnTo>
                <a:lnTo>
                  <a:pt x="23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6" name="Freeform 42"/>
          <p:cNvSpPr>
            <a:spLocks/>
          </p:cNvSpPr>
          <p:nvPr/>
        </p:nvSpPr>
        <p:spPr bwMode="auto">
          <a:xfrm>
            <a:off x="7970838" y="3449638"/>
            <a:ext cx="74612" cy="76200"/>
          </a:xfrm>
          <a:custGeom>
            <a:avLst/>
            <a:gdLst>
              <a:gd name="T0" fmla="*/ 23 w 47"/>
              <a:gd name="T1" fmla="*/ 0 h 48"/>
              <a:gd name="T2" fmla="*/ 47 w 47"/>
              <a:gd name="T3" fmla="*/ 24 h 48"/>
              <a:gd name="T4" fmla="*/ 23 w 47"/>
              <a:gd name="T5" fmla="*/ 48 h 48"/>
              <a:gd name="T6" fmla="*/ 0 w 47"/>
              <a:gd name="T7" fmla="*/ 24 h 48"/>
              <a:gd name="T8" fmla="*/ 23 w 47"/>
              <a:gd name="T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48">
                <a:moveTo>
                  <a:pt x="23" y="0"/>
                </a:moveTo>
                <a:lnTo>
                  <a:pt x="47" y="24"/>
                </a:lnTo>
                <a:lnTo>
                  <a:pt x="23" y="48"/>
                </a:lnTo>
                <a:lnTo>
                  <a:pt x="0" y="24"/>
                </a:lnTo>
                <a:lnTo>
                  <a:pt x="23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7" name="Freeform 43"/>
          <p:cNvSpPr>
            <a:spLocks/>
          </p:cNvSpPr>
          <p:nvPr/>
        </p:nvSpPr>
        <p:spPr bwMode="auto">
          <a:xfrm>
            <a:off x="6899275" y="3778250"/>
            <a:ext cx="76200" cy="76200"/>
          </a:xfrm>
          <a:custGeom>
            <a:avLst/>
            <a:gdLst>
              <a:gd name="T0" fmla="*/ 24 w 48"/>
              <a:gd name="T1" fmla="*/ 0 h 48"/>
              <a:gd name="T2" fmla="*/ 48 w 48"/>
              <a:gd name="T3" fmla="*/ 24 h 48"/>
              <a:gd name="T4" fmla="*/ 24 w 48"/>
              <a:gd name="T5" fmla="*/ 48 h 48"/>
              <a:gd name="T6" fmla="*/ 0 w 48"/>
              <a:gd name="T7" fmla="*/ 24 h 48"/>
              <a:gd name="T8" fmla="*/ 24 w 48"/>
              <a:gd name="T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8">
                <a:moveTo>
                  <a:pt x="24" y="0"/>
                </a:moveTo>
                <a:lnTo>
                  <a:pt x="48" y="24"/>
                </a:lnTo>
                <a:lnTo>
                  <a:pt x="24" y="48"/>
                </a:lnTo>
                <a:lnTo>
                  <a:pt x="0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8" name="Freeform 44"/>
          <p:cNvSpPr>
            <a:spLocks/>
          </p:cNvSpPr>
          <p:nvPr/>
        </p:nvSpPr>
        <p:spPr bwMode="auto">
          <a:xfrm>
            <a:off x="6899275" y="4283075"/>
            <a:ext cx="76200" cy="76200"/>
          </a:xfrm>
          <a:custGeom>
            <a:avLst/>
            <a:gdLst>
              <a:gd name="T0" fmla="*/ 24 w 48"/>
              <a:gd name="T1" fmla="*/ 0 h 48"/>
              <a:gd name="T2" fmla="*/ 48 w 48"/>
              <a:gd name="T3" fmla="*/ 24 h 48"/>
              <a:gd name="T4" fmla="*/ 24 w 48"/>
              <a:gd name="T5" fmla="*/ 48 h 48"/>
              <a:gd name="T6" fmla="*/ 0 w 48"/>
              <a:gd name="T7" fmla="*/ 24 h 48"/>
              <a:gd name="T8" fmla="*/ 24 w 48"/>
              <a:gd name="T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8">
                <a:moveTo>
                  <a:pt x="24" y="0"/>
                </a:moveTo>
                <a:lnTo>
                  <a:pt x="48" y="24"/>
                </a:lnTo>
                <a:lnTo>
                  <a:pt x="24" y="48"/>
                </a:lnTo>
                <a:lnTo>
                  <a:pt x="0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9" name="Freeform 45"/>
          <p:cNvSpPr>
            <a:spLocks/>
          </p:cNvSpPr>
          <p:nvPr/>
        </p:nvSpPr>
        <p:spPr bwMode="auto">
          <a:xfrm>
            <a:off x="6370638" y="4119563"/>
            <a:ext cx="74612" cy="74612"/>
          </a:xfrm>
          <a:custGeom>
            <a:avLst/>
            <a:gdLst>
              <a:gd name="T0" fmla="*/ 24 w 47"/>
              <a:gd name="T1" fmla="*/ 0 h 47"/>
              <a:gd name="T2" fmla="*/ 47 w 47"/>
              <a:gd name="T3" fmla="*/ 23 h 47"/>
              <a:gd name="T4" fmla="*/ 24 w 47"/>
              <a:gd name="T5" fmla="*/ 47 h 47"/>
              <a:gd name="T6" fmla="*/ 0 w 47"/>
              <a:gd name="T7" fmla="*/ 23 h 47"/>
              <a:gd name="T8" fmla="*/ 24 w 47"/>
              <a:gd name="T9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47">
                <a:moveTo>
                  <a:pt x="24" y="0"/>
                </a:moveTo>
                <a:lnTo>
                  <a:pt x="47" y="23"/>
                </a:lnTo>
                <a:lnTo>
                  <a:pt x="24" y="47"/>
                </a:lnTo>
                <a:lnTo>
                  <a:pt x="0" y="23"/>
                </a:lnTo>
                <a:lnTo>
                  <a:pt x="24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0" name="Freeform 46"/>
          <p:cNvSpPr>
            <a:spLocks/>
          </p:cNvSpPr>
          <p:nvPr/>
        </p:nvSpPr>
        <p:spPr bwMode="auto">
          <a:xfrm>
            <a:off x="6370638" y="4459288"/>
            <a:ext cx="74612" cy="76200"/>
          </a:xfrm>
          <a:custGeom>
            <a:avLst/>
            <a:gdLst>
              <a:gd name="T0" fmla="*/ 24 w 47"/>
              <a:gd name="T1" fmla="*/ 0 h 48"/>
              <a:gd name="T2" fmla="*/ 47 w 47"/>
              <a:gd name="T3" fmla="*/ 24 h 48"/>
              <a:gd name="T4" fmla="*/ 24 w 47"/>
              <a:gd name="T5" fmla="*/ 48 h 48"/>
              <a:gd name="T6" fmla="*/ 0 w 47"/>
              <a:gd name="T7" fmla="*/ 24 h 48"/>
              <a:gd name="T8" fmla="*/ 24 w 47"/>
              <a:gd name="T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48">
                <a:moveTo>
                  <a:pt x="24" y="0"/>
                </a:moveTo>
                <a:lnTo>
                  <a:pt x="47" y="24"/>
                </a:lnTo>
                <a:lnTo>
                  <a:pt x="24" y="48"/>
                </a:lnTo>
                <a:lnTo>
                  <a:pt x="0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1" name="Freeform 47"/>
          <p:cNvSpPr>
            <a:spLocks/>
          </p:cNvSpPr>
          <p:nvPr/>
        </p:nvSpPr>
        <p:spPr bwMode="auto">
          <a:xfrm>
            <a:off x="6370638" y="4622800"/>
            <a:ext cx="74612" cy="76200"/>
          </a:xfrm>
          <a:custGeom>
            <a:avLst/>
            <a:gdLst>
              <a:gd name="T0" fmla="*/ 24 w 47"/>
              <a:gd name="T1" fmla="*/ 0 h 48"/>
              <a:gd name="T2" fmla="*/ 47 w 47"/>
              <a:gd name="T3" fmla="*/ 24 h 48"/>
              <a:gd name="T4" fmla="*/ 24 w 47"/>
              <a:gd name="T5" fmla="*/ 48 h 48"/>
              <a:gd name="T6" fmla="*/ 0 w 47"/>
              <a:gd name="T7" fmla="*/ 24 h 48"/>
              <a:gd name="T8" fmla="*/ 24 w 47"/>
              <a:gd name="T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48">
                <a:moveTo>
                  <a:pt x="24" y="0"/>
                </a:moveTo>
                <a:lnTo>
                  <a:pt x="47" y="24"/>
                </a:lnTo>
                <a:lnTo>
                  <a:pt x="24" y="48"/>
                </a:lnTo>
                <a:lnTo>
                  <a:pt x="0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2" name="Freeform 48"/>
          <p:cNvSpPr>
            <a:spLocks/>
          </p:cNvSpPr>
          <p:nvPr/>
        </p:nvSpPr>
        <p:spPr bwMode="auto">
          <a:xfrm>
            <a:off x="6370638" y="4787901"/>
            <a:ext cx="74612" cy="74613"/>
          </a:xfrm>
          <a:custGeom>
            <a:avLst/>
            <a:gdLst>
              <a:gd name="T0" fmla="*/ 24 w 47"/>
              <a:gd name="T1" fmla="*/ 0 h 47"/>
              <a:gd name="T2" fmla="*/ 47 w 47"/>
              <a:gd name="T3" fmla="*/ 24 h 47"/>
              <a:gd name="T4" fmla="*/ 24 w 47"/>
              <a:gd name="T5" fmla="*/ 47 h 47"/>
              <a:gd name="T6" fmla="*/ 0 w 47"/>
              <a:gd name="T7" fmla="*/ 24 h 47"/>
              <a:gd name="T8" fmla="*/ 24 w 47"/>
              <a:gd name="T9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47">
                <a:moveTo>
                  <a:pt x="24" y="0"/>
                </a:moveTo>
                <a:lnTo>
                  <a:pt x="47" y="24"/>
                </a:lnTo>
                <a:lnTo>
                  <a:pt x="24" y="47"/>
                </a:lnTo>
                <a:lnTo>
                  <a:pt x="0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3" name="Freeform 49"/>
          <p:cNvSpPr>
            <a:spLocks/>
          </p:cNvSpPr>
          <p:nvPr/>
        </p:nvSpPr>
        <p:spPr bwMode="auto">
          <a:xfrm>
            <a:off x="5829301" y="3954463"/>
            <a:ext cx="74613" cy="76200"/>
          </a:xfrm>
          <a:custGeom>
            <a:avLst/>
            <a:gdLst>
              <a:gd name="T0" fmla="*/ 23 w 47"/>
              <a:gd name="T1" fmla="*/ 0 h 48"/>
              <a:gd name="T2" fmla="*/ 47 w 47"/>
              <a:gd name="T3" fmla="*/ 24 h 48"/>
              <a:gd name="T4" fmla="*/ 23 w 47"/>
              <a:gd name="T5" fmla="*/ 48 h 48"/>
              <a:gd name="T6" fmla="*/ 0 w 47"/>
              <a:gd name="T7" fmla="*/ 24 h 48"/>
              <a:gd name="T8" fmla="*/ 23 w 47"/>
              <a:gd name="T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48">
                <a:moveTo>
                  <a:pt x="23" y="0"/>
                </a:moveTo>
                <a:lnTo>
                  <a:pt x="47" y="24"/>
                </a:lnTo>
                <a:lnTo>
                  <a:pt x="23" y="48"/>
                </a:lnTo>
                <a:lnTo>
                  <a:pt x="0" y="24"/>
                </a:lnTo>
                <a:lnTo>
                  <a:pt x="23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4" name="Freeform 50"/>
          <p:cNvSpPr>
            <a:spLocks/>
          </p:cNvSpPr>
          <p:nvPr/>
        </p:nvSpPr>
        <p:spPr bwMode="auto">
          <a:xfrm>
            <a:off x="5829301" y="5127625"/>
            <a:ext cx="74613" cy="76200"/>
          </a:xfrm>
          <a:custGeom>
            <a:avLst/>
            <a:gdLst>
              <a:gd name="T0" fmla="*/ 23 w 47"/>
              <a:gd name="T1" fmla="*/ 0 h 48"/>
              <a:gd name="T2" fmla="*/ 47 w 47"/>
              <a:gd name="T3" fmla="*/ 24 h 48"/>
              <a:gd name="T4" fmla="*/ 23 w 47"/>
              <a:gd name="T5" fmla="*/ 48 h 48"/>
              <a:gd name="T6" fmla="*/ 0 w 47"/>
              <a:gd name="T7" fmla="*/ 24 h 48"/>
              <a:gd name="T8" fmla="*/ 23 w 47"/>
              <a:gd name="T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48">
                <a:moveTo>
                  <a:pt x="23" y="0"/>
                </a:moveTo>
                <a:lnTo>
                  <a:pt x="47" y="24"/>
                </a:lnTo>
                <a:lnTo>
                  <a:pt x="23" y="48"/>
                </a:lnTo>
                <a:lnTo>
                  <a:pt x="0" y="24"/>
                </a:lnTo>
                <a:lnTo>
                  <a:pt x="23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5" name="Freeform 51"/>
          <p:cNvSpPr>
            <a:spLocks/>
          </p:cNvSpPr>
          <p:nvPr/>
        </p:nvSpPr>
        <p:spPr bwMode="auto">
          <a:xfrm>
            <a:off x="5829301" y="4459288"/>
            <a:ext cx="74613" cy="76200"/>
          </a:xfrm>
          <a:custGeom>
            <a:avLst/>
            <a:gdLst>
              <a:gd name="T0" fmla="*/ 23 w 47"/>
              <a:gd name="T1" fmla="*/ 0 h 48"/>
              <a:gd name="T2" fmla="*/ 47 w 47"/>
              <a:gd name="T3" fmla="*/ 24 h 48"/>
              <a:gd name="T4" fmla="*/ 23 w 47"/>
              <a:gd name="T5" fmla="*/ 48 h 48"/>
              <a:gd name="T6" fmla="*/ 0 w 47"/>
              <a:gd name="T7" fmla="*/ 24 h 48"/>
              <a:gd name="T8" fmla="*/ 23 w 47"/>
              <a:gd name="T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48">
                <a:moveTo>
                  <a:pt x="23" y="0"/>
                </a:moveTo>
                <a:lnTo>
                  <a:pt x="47" y="24"/>
                </a:lnTo>
                <a:lnTo>
                  <a:pt x="23" y="48"/>
                </a:lnTo>
                <a:lnTo>
                  <a:pt x="0" y="24"/>
                </a:lnTo>
                <a:lnTo>
                  <a:pt x="23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6" name="Freeform 52"/>
          <p:cNvSpPr>
            <a:spLocks/>
          </p:cNvSpPr>
          <p:nvPr/>
        </p:nvSpPr>
        <p:spPr bwMode="auto">
          <a:xfrm>
            <a:off x="5286375" y="4951413"/>
            <a:ext cx="76200" cy="76200"/>
          </a:xfrm>
          <a:custGeom>
            <a:avLst/>
            <a:gdLst>
              <a:gd name="T0" fmla="*/ 24 w 48"/>
              <a:gd name="T1" fmla="*/ 0 h 48"/>
              <a:gd name="T2" fmla="*/ 48 w 48"/>
              <a:gd name="T3" fmla="*/ 24 h 48"/>
              <a:gd name="T4" fmla="*/ 24 w 48"/>
              <a:gd name="T5" fmla="*/ 48 h 48"/>
              <a:gd name="T6" fmla="*/ 0 w 48"/>
              <a:gd name="T7" fmla="*/ 24 h 48"/>
              <a:gd name="T8" fmla="*/ 24 w 48"/>
              <a:gd name="T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8">
                <a:moveTo>
                  <a:pt x="24" y="0"/>
                </a:moveTo>
                <a:lnTo>
                  <a:pt x="48" y="24"/>
                </a:lnTo>
                <a:lnTo>
                  <a:pt x="24" y="48"/>
                </a:lnTo>
                <a:lnTo>
                  <a:pt x="0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7" name="Freeform 53"/>
          <p:cNvSpPr>
            <a:spLocks/>
          </p:cNvSpPr>
          <p:nvPr/>
        </p:nvSpPr>
        <p:spPr bwMode="auto">
          <a:xfrm>
            <a:off x="5286375" y="5292726"/>
            <a:ext cx="76200" cy="74613"/>
          </a:xfrm>
          <a:custGeom>
            <a:avLst/>
            <a:gdLst>
              <a:gd name="T0" fmla="*/ 24 w 48"/>
              <a:gd name="T1" fmla="*/ 0 h 47"/>
              <a:gd name="T2" fmla="*/ 48 w 48"/>
              <a:gd name="T3" fmla="*/ 23 h 47"/>
              <a:gd name="T4" fmla="*/ 24 w 48"/>
              <a:gd name="T5" fmla="*/ 47 h 47"/>
              <a:gd name="T6" fmla="*/ 0 w 48"/>
              <a:gd name="T7" fmla="*/ 23 h 47"/>
              <a:gd name="T8" fmla="*/ 24 w 48"/>
              <a:gd name="T9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7">
                <a:moveTo>
                  <a:pt x="24" y="0"/>
                </a:moveTo>
                <a:lnTo>
                  <a:pt x="48" y="23"/>
                </a:lnTo>
                <a:lnTo>
                  <a:pt x="24" y="47"/>
                </a:lnTo>
                <a:lnTo>
                  <a:pt x="0" y="23"/>
                </a:lnTo>
                <a:lnTo>
                  <a:pt x="24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8" name="Freeform 54"/>
          <p:cNvSpPr>
            <a:spLocks/>
          </p:cNvSpPr>
          <p:nvPr/>
        </p:nvSpPr>
        <p:spPr bwMode="auto">
          <a:xfrm>
            <a:off x="5286375" y="5127625"/>
            <a:ext cx="76200" cy="76200"/>
          </a:xfrm>
          <a:custGeom>
            <a:avLst/>
            <a:gdLst>
              <a:gd name="T0" fmla="*/ 24 w 48"/>
              <a:gd name="T1" fmla="*/ 0 h 48"/>
              <a:gd name="T2" fmla="*/ 48 w 48"/>
              <a:gd name="T3" fmla="*/ 24 h 48"/>
              <a:gd name="T4" fmla="*/ 24 w 48"/>
              <a:gd name="T5" fmla="*/ 48 h 48"/>
              <a:gd name="T6" fmla="*/ 0 w 48"/>
              <a:gd name="T7" fmla="*/ 24 h 48"/>
              <a:gd name="T8" fmla="*/ 24 w 48"/>
              <a:gd name="T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8">
                <a:moveTo>
                  <a:pt x="24" y="0"/>
                </a:moveTo>
                <a:lnTo>
                  <a:pt x="48" y="24"/>
                </a:lnTo>
                <a:lnTo>
                  <a:pt x="24" y="48"/>
                </a:lnTo>
                <a:lnTo>
                  <a:pt x="0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9" name="Freeform 55"/>
          <p:cNvSpPr>
            <a:spLocks/>
          </p:cNvSpPr>
          <p:nvPr/>
        </p:nvSpPr>
        <p:spPr bwMode="auto">
          <a:xfrm>
            <a:off x="4216400" y="5456238"/>
            <a:ext cx="76200" cy="76200"/>
          </a:xfrm>
          <a:custGeom>
            <a:avLst/>
            <a:gdLst>
              <a:gd name="T0" fmla="*/ 24 w 48"/>
              <a:gd name="T1" fmla="*/ 0 h 48"/>
              <a:gd name="T2" fmla="*/ 48 w 48"/>
              <a:gd name="T3" fmla="*/ 24 h 48"/>
              <a:gd name="T4" fmla="*/ 24 w 48"/>
              <a:gd name="T5" fmla="*/ 48 h 48"/>
              <a:gd name="T6" fmla="*/ 0 w 48"/>
              <a:gd name="T7" fmla="*/ 24 h 48"/>
              <a:gd name="T8" fmla="*/ 24 w 48"/>
              <a:gd name="T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8">
                <a:moveTo>
                  <a:pt x="24" y="0"/>
                </a:moveTo>
                <a:lnTo>
                  <a:pt x="48" y="24"/>
                </a:lnTo>
                <a:lnTo>
                  <a:pt x="24" y="48"/>
                </a:lnTo>
                <a:lnTo>
                  <a:pt x="0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00" name="Freeform 56"/>
          <p:cNvSpPr>
            <a:spLocks/>
          </p:cNvSpPr>
          <p:nvPr/>
        </p:nvSpPr>
        <p:spPr bwMode="auto">
          <a:xfrm>
            <a:off x="4757738" y="4951413"/>
            <a:ext cx="76200" cy="76200"/>
          </a:xfrm>
          <a:custGeom>
            <a:avLst/>
            <a:gdLst>
              <a:gd name="T0" fmla="*/ 24 w 48"/>
              <a:gd name="T1" fmla="*/ 0 h 48"/>
              <a:gd name="T2" fmla="*/ 48 w 48"/>
              <a:gd name="T3" fmla="*/ 24 h 48"/>
              <a:gd name="T4" fmla="*/ 24 w 48"/>
              <a:gd name="T5" fmla="*/ 48 h 48"/>
              <a:gd name="T6" fmla="*/ 0 w 48"/>
              <a:gd name="T7" fmla="*/ 24 h 48"/>
              <a:gd name="T8" fmla="*/ 24 w 48"/>
              <a:gd name="T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8">
                <a:moveTo>
                  <a:pt x="24" y="0"/>
                </a:moveTo>
                <a:lnTo>
                  <a:pt x="48" y="24"/>
                </a:lnTo>
                <a:lnTo>
                  <a:pt x="24" y="48"/>
                </a:lnTo>
                <a:lnTo>
                  <a:pt x="0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01" name="Freeform 57"/>
          <p:cNvSpPr>
            <a:spLocks/>
          </p:cNvSpPr>
          <p:nvPr/>
        </p:nvSpPr>
        <p:spPr bwMode="auto">
          <a:xfrm>
            <a:off x="4757738" y="5456238"/>
            <a:ext cx="76200" cy="76200"/>
          </a:xfrm>
          <a:custGeom>
            <a:avLst/>
            <a:gdLst>
              <a:gd name="T0" fmla="*/ 24 w 48"/>
              <a:gd name="T1" fmla="*/ 0 h 48"/>
              <a:gd name="T2" fmla="*/ 48 w 48"/>
              <a:gd name="T3" fmla="*/ 24 h 48"/>
              <a:gd name="T4" fmla="*/ 24 w 48"/>
              <a:gd name="T5" fmla="*/ 48 h 48"/>
              <a:gd name="T6" fmla="*/ 0 w 48"/>
              <a:gd name="T7" fmla="*/ 24 h 48"/>
              <a:gd name="T8" fmla="*/ 24 w 48"/>
              <a:gd name="T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8">
                <a:moveTo>
                  <a:pt x="24" y="0"/>
                </a:moveTo>
                <a:lnTo>
                  <a:pt x="48" y="24"/>
                </a:lnTo>
                <a:lnTo>
                  <a:pt x="24" y="48"/>
                </a:lnTo>
                <a:lnTo>
                  <a:pt x="0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429000" y="2819400"/>
            <a:ext cx="4876800" cy="2819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981200" y="304800"/>
            <a:ext cx="7924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Suppose we wished to graph the relationship between foot </a:t>
            </a:r>
            <a:r>
              <a:rPr lang="en-US" altLang="en-US" dirty="0" smtClean="0"/>
              <a:t>length and height of 20 subjects </a:t>
            </a:r>
            <a:endParaRPr lang="en-US" altLang="en-US" dirty="0"/>
          </a:p>
        </p:txBody>
      </p:sp>
      <p:grpSp>
        <p:nvGrpSpPr>
          <p:cNvPr id="6218" name="Group 74"/>
          <p:cNvGrpSpPr>
            <a:grpSpLocks/>
          </p:cNvGrpSpPr>
          <p:nvPr/>
        </p:nvGrpSpPr>
        <p:grpSpPr bwMode="auto">
          <a:xfrm>
            <a:off x="1890714" y="2568574"/>
            <a:ext cx="939800" cy="2887663"/>
            <a:chOff x="479" y="1919"/>
            <a:chExt cx="592" cy="1819"/>
          </a:xfrm>
        </p:grpSpPr>
        <p:sp>
          <p:nvSpPr>
            <p:cNvPr id="6165" name="Line 21"/>
            <p:cNvSpPr>
              <a:spLocks noChangeShapeType="1"/>
            </p:cNvSpPr>
            <p:nvPr/>
          </p:nvSpPr>
          <p:spPr bwMode="auto">
            <a:xfrm>
              <a:off x="1070" y="1970"/>
              <a:ext cx="1" cy="169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Line 23"/>
            <p:cNvSpPr>
              <a:spLocks noChangeShapeType="1"/>
            </p:cNvSpPr>
            <p:nvPr/>
          </p:nvSpPr>
          <p:spPr bwMode="auto">
            <a:xfrm>
              <a:off x="1014" y="3461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Line 24"/>
            <p:cNvSpPr>
              <a:spLocks noChangeShapeType="1"/>
            </p:cNvSpPr>
            <p:nvPr/>
          </p:nvSpPr>
          <p:spPr bwMode="auto">
            <a:xfrm>
              <a:off x="1014" y="3254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25"/>
            <p:cNvSpPr>
              <a:spLocks noChangeShapeType="1"/>
            </p:cNvSpPr>
            <p:nvPr/>
          </p:nvSpPr>
          <p:spPr bwMode="auto">
            <a:xfrm>
              <a:off x="1014" y="3040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26"/>
            <p:cNvSpPr>
              <a:spLocks noChangeShapeType="1"/>
            </p:cNvSpPr>
            <p:nvPr/>
          </p:nvSpPr>
          <p:spPr bwMode="auto">
            <a:xfrm>
              <a:off x="1014" y="2833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27"/>
            <p:cNvSpPr>
              <a:spLocks noChangeShapeType="1"/>
            </p:cNvSpPr>
            <p:nvPr/>
          </p:nvSpPr>
          <p:spPr bwMode="auto">
            <a:xfrm>
              <a:off x="737" y="2260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Line 28"/>
            <p:cNvSpPr>
              <a:spLocks noChangeShapeType="1"/>
            </p:cNvSpPr>
            <p:nvPr/>
          </p:nvSpPr>
          <p:spPr bwMode="auto">
            <a:xfrm>
              <a:off x="1014" y="2404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Line 29"/>
            <p:cNvSpPr>
              <a:spLocks noChangeShapeType="1"/>
            </p:cNvSpPr>
            <p:nvPr/>
          </p:nvSpPr>
          <p:spPr bwMode="auto">
            <a:xfrm>
              <a:off x="1014" y="2197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Line 30"/>
            <p:cNvSpPr>
              <a:spLocks noChangeShapeType="1"/>
            </p:cNvSpPr>
            <p:nvPr/>
          </p:nvSpPr>
          <p:spPr bwMode="auto">
            <a:xfrm>
              <a:off x="1014" y="1983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Rectangle 58"/>
            <p:cNvSpPr>
              <a:spLocks noChangeArrowheads="1"/>
            </p:cNvSpPr>
            <p:nvPr/>
          </p:nvSpPr>
          <p:spPr bwMode="auto">
            <a:xfrm>
              <a:off x="855" y="3612"/>
              <a:ext cx="10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</a:rPr>
                <a:t>58</a:t>
              </a:r>
              <a:endParaRPr lang="en-US" altLang="en-US"/>
            </a:p>
          </p:txBody>
        </p:sp>
        <p:sp>
          <p:nvSpPr>
            <p:cNvPr id="6203" name="Rectangle 59"/>
            <p:cNvSpPr>
              <a:spLocks noChangeArrowheads="1"/>
            </p:cNvSpPr>
            <p:nvPr/>
          </p:nvSpPr>
          <p:spPr bwMode="auto">
            <a:xfrm>
              <a:off x="855" y="3397"/>
              <a:ext cx="10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</a:rPr>
                <a:t>60</a:t>
              </a:r>
              <a:endParaRPr lang="en-US" altLang="en-US"/>
            </a:p>
          </p:txBody>
        </p:sp>
        <p:sp>
          <p:nvSpPr>
            <p:cNvPr id="6204" name="Rectangle 60"/>
            <p:cNvSpPr>
              <a:spLocks noChangeArrowheads="1"/>
            </p:cNvSpPr>
            <p:nvPr/>
          </p:nvSpPr>
          <p:spPr bwMode="auto">
            <a:xfrm>
              <a:off x="855" y="3191"/>
              <a:ext cx="10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</a:rPr>
                <a:t>62</a:t>
              </a:r>
              <a:endParaRPr lang="en-US" altLang="en-US"/>
            </a:p>
          </p:txBody>
        </p:sp>
        <p:sp>
          <p:nvSpPr>
            <p:cNvPr id="6205" name="Rectangle 61"/>
            <p:cNvSpPr>
              <a:spLocks noChangeArrowheads="1"/>
            </p:cNvSpPr>
            <p:nvPr/>
          </p:nvSpPr>
          <p:spPr bwMode="auto">
            <a:xfrm>
              <a:off x="855" y="2976"/>
              <a:ext cx="10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</a:rPr>
                <a:t>64</a:t>
              </a:r>
              <a:endParaRPr lang="en-US" altLang="en-US"/>
            </a:p>
          </p:txBody>
        </p:sp>
        <p:sp>
          <p:nvSpPr>
            <p:cNvPr id="6206" name="Rectangle 62"/>
            <p:cNvSpPr>
              <a:spLocks noChangeArrowheads="1"/>
            </p:cNvSpPr>
            <p:nvPr/>
          </p:nvSpPr>
          <p:spPr bwMode="auto">
            <a:xfrm>
              <a:off x="855" y="2769"/>
              <a:ext cx="10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dirty="0">
                  <a:solidFill>
                    <a:srgbClr val="000000"/>
                  </a:solidFill>
                </a:rPr>
                <a:t>66</a:t>
              </a:r>
              <a:endParaRPr lang="en-US" altLang="en-US" dirty="0"/>
            </a:p>
          </p:txBody>
        </p:sp>
        <p:sp>
          <p:nvSpPr>
            <p:cNvPr id="6207" name="Rectangle 63"/>
            <p:cNvSpPr>
              <a:spLocks noChangeArrowheads="1"/>
            </p:cNvSpPr>
            <p:nvPr/>
          </p:nvSpPr>
          <p:spPr bwMode="auto">
            <a:xfrm>
              <a:off x="855" y="2555"/>
              <a:ext cx="10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</a:rPr>
                <a:t>68</a:t>
              </a:r>
              <a:endParaRPr lang="en-US" altLang="en-US"/>
            </a:p>
          </p:txBody>
        </p:sp>
        <p:sp>
          <p:nvSpPr>
            <p:cNvPr id="6208" name="Rectangle 64"/>
            <p:cNvSpPr>
              <a:spLocks noChangeArrowheads="1"/>
            </p:cNvSpPr>
            <p:nvPr/>
          </p:nvSpPr>
          <p:spPr bwMode="auto">
            <a:xfrm>
              <a:off x="855" y="2340"/>
              <a:ext cx="10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</a:rPr>
                <a:t>70</a:t>
              </a:r>
              <a:endParaRPr lang="en-US" altLang="en-US"/>
            </a:p>
          </p:txBody>
        </p:sp>
        <p:sp>
          <p:nvSpPr>
            <p:cNvPr id="6209" name="Rectangle 65"/>
            <p:cNvSpPr>
              <a:spLocks noChangeArrowheads="1"/>
            </p:cNvSpPr>
            <p:nvPr/>
          </p:nvSpPr>
          <p:spPr bwMode="auto">
            <a:xfrm>
              <a:off x="855" y="2134"/>
              <a:ext cx="10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</a:rPr>
                <a:t>72</a:t>
              </a:r>
              <a:endParaRPr lang="en-US" altLang="en-US"/>
            </a:p>
          </p:txBody>
        </p:sp>
        <p:sp>
          <p:nvSpPr>
            <p:cNvPr id="6210" name="Rectangle 66"/>
            <p:cNvSpPr>
              <a:spLocks noChangeArrowheads="1"/>
            </p:cNvSpPr>
            <p:nvPr/>
          </p:nvSpPr>
          <p:spPr bwMode="auto">
            <a:xfrm>
              <a:off x="855" y="1919"/>
              <a:ext cx="10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</a:rPr>
                <a:t>74</a:t>
              </a:r>
              <a:endParaRPr lang="en-US" altLang="en-US"/>
            </a:p>
          </p:txBody>
        </p:sp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 rot="-5400000">
              <a:off x="211" y="2524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/>
                <a:t>Height</a:t>
              </a:r>
            </a:p>
          </p:txBody>
        </p:sp>
      </p:grpSp>
      <p:grpSp>
        <p:nvGrpSpPr>
          <p:cNvPr id="6217" name="Group 73"/>
          <p:cNvGrpSpPr>
            <a:grpSpLocks/>
          </p:cNvGrpSpPr>
          <p:nvPr/>
        </p:nvGrpSpPr>
        <p:grpSpPr bwMode="auto">
          <a:xfrm>
            <a:off x="2828927" y="5361782"/>
            <a:ext cx="5638800" cy="781050"/>
            <a:chOff x="1008" y="3675"/>
            <a:chExt cx="3552" cy="492"/>
          </a:xfrm>
        </p:grpSpPr>
        <p:sp>
          <p:nvSpPr>
            <p:cNvPr id="6166" name="Line 22"/>
            <p:cNvSpPr>
              <a:spLocks noChangeShapeType="1"/>
            </p:cNvSpPr>
            <p:nvPr/>
          </p:nvSpPr>
          <p:spPr bwMode="auto">
            <a:xfrm>
              <a:off x="1008" y="3675"/>
              <a:ext cx="3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Line 31"/>
            <p:cNvSpPr>
              <a:spLocks noChangeShapeType="1"/>
            </p:cNvSpPr>
            <p:nvPr/>
          </p:nvSpPr>
          <p:spPr bwMode="auto">
            <a:xfrm>
              <a:off x="1056" y="3675"/>
              <a:ext cx="337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Line 32"/>
            <p:cNvSpPr>
              <a:spLocks noChangeShapeType="1"/>
            </p:cNvSpPr>
            <p:nvPr/>
          </p:nvSpPr>
          <p:spPr bwMode="auto">
            <a:xfrm flipV="1">
              <a:off x="1045" y="3675"/>
              <a:ext cx="1" cy="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Line 33"/>
            <p:cNvSpPr>
              <a:spLocks noChangeShapeType="1"/>
            </p:cNvSpPr>
            <p:nvPr/>
          </p:nvSpPr>
          <p:spPr bwMode="auto">
            <a:xfrm flipV="1">
              <a:off x="1720" y="3675"/>
              <a:ext cx="1" cy="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Line 34"/>
            <p:cNvSpPr>
              <a:spLocks noChangeShapeType="1"/>
            </p:cNvSpPr>
            <p:nvPr/>
          </p:nvSpPr>
          <p:spPr bwMode="auto">
            <a:xfrm flipV="1">
              <a:off x="2394" y="3675"/>
              <a:ext cx="1" cy="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Line 35"/>
            <p:cNvSpPr>
              <a:spLocks noChangeShapeType="1"/>
            </p:cNvSpPr>
            <p:nvPr/>
          </p:nvSpPr>
          <p:spPr bwMode="auto">
            <a:xfrm flipV="1">
              <a:off x="3077" y="3675"/>
              <a:ext cx="1" cy="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Line 36"/>
            <p:cNvSpPr>
              <a:spLocks noChangeShapeType="1"/>
            </p:cNvSpPr>
            <p:nvPr/>
          </p:nvSpPr>
          <p:spPr bwMode="auto">
            <a:xfrm flipV="1">
              <a:off x="3751" y="3675"/>
              <a:ext cx="1" cy="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Line 37"/>
            <p:cNvSpPr>
              <a:spLocks noChangeShapeType="1"/>
            </p:cNvSpPr>
            <p:nvPr/>
          </p:nvSpPr>
          <p:spPr bwMode="auto">
            <a:xfrm flipV="1">
              <a:off x="4426" y="3675"/>
              <a:ext cx="1" cy="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1" name="Rectangle 67"/>
            <p:cNvSpPr>
              <a:spLocks noChangeArrowheads="1"/>
            </p:cNvSpPr>
            <p:nvPr/>
          </p:nvSpPr>
          <p:spPr bwMode="auto">
            <a:xfrm>
              <a:off x="1022" y="3763"/>
              <a:ext cx="5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6212" name="Rectangle 68"/>
            <p:cNvSpPr>
              <a:spLocks noChangeArrowheads="1"/>
            </p:cNvSpPr>
            <p:nvPr/>
          </p:nvSpPr>
          <p:spPr bwMode="auto">
            <a:xfrm>
              <a:off x="1696" y="3763"/>
              <a:ext cx="5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</a:rPr>
                <a:t>6</a:t>
              </a:r>
              <a:endParaRPr lang="en-US" altLang="en-US"/>
            </a:p>
          </p:txBody>
        </p:sp>
        <p:sp>
          <p:nvSpPr>
            <p:cNvPr id="6213" name="Rectangle 69"/>
            <p:cNvSpPr>
              <a:spLocks noChangeArrowheads="1"/>
            </p:cNvSpPr>
            <p:nvPr/>
          </p:nvSpPr>
          <p:spPr bwMode="auto">
            <a:xfrm>
              <a:off x="2370" y="3763"/>
              <a:ext cx="5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</a:rPr>
                <a:t>8</a:t>
              </a:r>
              <a:endParaRPr lang="en-US" altLang="en-US"/>
            </a:p>
          </p:txBody>
        </p:sp>
        <p:sp>
          <p:nvSpPr>
            <p:cNvPr id="6214" name="Rectangle 70"/>
            <p:cNvSpPr>
              <a:spLocks noChangeArrowheads="1"/>
            </p:cNvSpPr>
            <p:nvPr/>
          </p:nvSpPr>
          <p:spPr bwMode="auto">
            <a:xfrm>
              <a:off x="3021" y="3763"/>
              <a:ext cx="10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</a:rPr>
                <a:t>10</a:t>
              </a:r>
              <a:endParaRPr lang="en-US" altLang="en-US"/>
            </a:p>
          </p:txBody>
        </p:sp>
        <p:sp>
          <p:nvSpPr>
            <p:cNvPr id="6215" name="Rectangle 71"/>
            <p:cNvSpPr>
              <a:spLocks noChangeArrowheads="1"/>
            </p:cNvSpPr>
            <p:nvPr/>
          </p:nvSpPr>
          <p:spPr bwMode="auto">
            <a:xfrm>
              <a:off x="3696" y="3763"/>
              <a:ext cx="10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</a:rPr>
                <a:t>12</a:t>
              </a:r>
              <a:endParaRPr lang="en-US" altLang="en-US"/>
            </a:p>
          </p:txBody>
        </p:sp>
        <p:sp>
          <p:nvSpPr>
            <p:cNvPr id="6216" name="Rectangle 72"/>
            <p:cNvSpPr>
              <a:spLocks noChangeArrowheads="1"/>
            </p:cNvSpPr>
            <p:nvPr/>
          </p:nvSpPr>
          <p:spPr bwMode="auto">
            <a:xfrm>
              <a:off x="4370" y="3763"/>
              <a:ext cx="10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</a:rPr>
                <a:t>14</a:t>
              </a:r>
              <a:endParaRPr lang="en-US" altLang="en-US"/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2400" y="3936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/>
                <a:t>Foot Length</a:t>
              </a:r>
            </a:p>
          </p:txBody>
        </p:sp>
      </p:grpSp>
      <p:sp>
        <p:nvSpPr>
          <p:cNvPr id="6219" name="Text Box 75"/>
          <p:cNvSpPr txBox="1">
            <a:spLocks noChangeArrowheads="1"/>
          </p:cNvSpPr>
          <p:nvPr/>
        </p:nvSpPr>
        <p:spPr bwMode="auto">
          <a:xfrm>
            <a:off x="1981200" y="1173058"/>
            <a:ext cx="7467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In order to create the graph, which is called a scatterplot or </a:t>
            </a:r>
            <a:r>
              <a:rPr lang="en-US" altLang="en-US" dirty="0" err="1"/>
              <a:t>scattergram</a:t>
            </a:r>
            <a:r>
              <a:rPr lang="en-US" altLang="en-US" dirty="0"/>
              <a:t>, we need the foot length and height for each of our subjects.</a:t>
            </a:r>
          </a:p>
        </p:txBody>
      </p:sp>
    </p:spTree>
    <p:extLst>
      <p:ext uri="{BB962C8B-B14F-4D97-AF65-F5344CB8AC3E}">
        <p14:creationId xmlns:p14="http://schemas.microsoft.com/office/powerpoint/2010/main" val="50100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6" name="Group 8"/>
          <p:cNvGrpSpPr>
            <a:grpSpLocks/>
          </p:cNvGrpSpPr>
          <p:nvPr/>
        </p:nvGrpSpPr>
        <p:grpSpPr bwMode="auto">
          <a:xfrm>
            <a:off x="2636296" y="2269094"/>
            <a:ext cx="6172200" cy="3582988"/>
            <a:chOff x="720" y="1776"/>
            <a:chExt cx="3888" cy="2257"/>
          </a:xfrm>
        </p:grpSpPr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720" y="1776"/>
            <a:ext cx="3888" cy="2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Chart" r:id="rId3" imgW="4677032" imgH="2714912" progId="Excel.Chart.8">
                    <p:embed/>
                  </p:oleObj>
                </mc:Choice>
                <mc:Fallback>
                  <p:oleObj name="Chart" r:id="rId3" imgW="4677032" imgH="2714912" progId="Excel.Chart.8">
                    <p:embed/>
                    <p:pic>
                      <p:nvPicPr>
                        <p:cNvPr id="205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776"/>
                          <a:ext cx="3888" cy="2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1200" y="1776"/>
              <a:ext cx="3072" cy="1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1" name="Line 3"/>
          <p:cNvSpPr>
            <a:spLocks noChangeShapeType="1"/>
          </p:cNvSpPr>
          <p:nvPr/>
        </p:nvSpPr>
        <p:spPr bwMode="auto">
          <a:xfrm flipV="1">
            <a:off x="7429500" y="1589177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3155950" y="3279058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 flipH="1" flipV="1">
            <a:off x="7585598" y="3389966"/>
            <a:ext cx="5334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 rot="-790353">
            <a:off x="7383720" y="3240959"/>
            <a:ext cx="76200" cy="76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8074742" y="412234"/>
            <a:ext cx="35076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1. Find 12 inches on the x-axis.</a:t>
            </a:r>
          </a:p>
        </p:txBody>
      </p:sp>
      <p:sp>
        <p:nvSpPr>
          <p:cNvPr id="2065" name="Text Box 17"/>
          <p:cNvSpPr txBox="1">
            <a:spLocks noChangeArrowheads="1"/>
          </p:cNvSpPr>
          <p:nvPr/>
        </p:nvSpPr>
        <p:spPr bwMode="auto">
          <a:xfrm>
            <a:off x="8074742" y="763994"/>
            <a:ext cx="32028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2. Find 70 inches on the y-axis.</a:t>
            </a:r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8074742" y="1103055"/>
            <a:ext cx="39501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3. Locate the intersection of 12 and 70.</a:t>
            </a:r>
          </a:p>
        </p:txBody>
      </p:sp>
      <p:sp>
        <p:nvSpPr>
          <p:cNvPr id="2067" name="Text Box 19"/>
          <p:cNvSpPr txBox="1">
            <a:spLocks noChangeArrowheads="1"/>
          </p:cNvSpPr>
          <p:nvPr/>
        </p:nvSpPr>
        <p:spPr bwMode="auto">
          <a:xfrm>
            <a:off x="8074742" y="1434336"/>
            <a:ext cx="3950110" cy="647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4. Place a dot at the intersection of 12 and 70.</a:t>
            </a:r>
          </a:p>
        </p:txBody>
      </p:sp>
      <p:sp>
        <p:nvSpPr>
          <p:cNvPr id="2069" name="Text Box 21"/>
          <p:cNvSpPr txBox="1">
            <a:spLocks noChangeArrowheads="1"/>
          </p:cNvSpPr>
          <p:nvPr/>
        </p:nvSpPr>
        <p:spPr bwMode="auto">
          <a:xfrm rot="-5400000">
            <a:off x="1858169" y="4007644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Height</a:t>
            </a:r>
          </a:p>
        </p:txBody>
      </p:sp>
      <p:sp>
        <p:nvSpPr>
          <p:cNvPr id="2070" name="Text Box 22"/>
          <p:cNvSpPr txBox="1">
            <a:spLocks noChangeArrowheads="1"/>
          </p:cNvSpPr>
          <p:nvPr/>
        </p:nvSpPr>
        <p:spPr bwMode="auto">
          <a:xfrm>
            <a:off x="4930878" y="5714504"/>
            <a:ext cx="342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Foot Length</a:t>
            </a:r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1130352" y="388848"/>
            <a:ext cx="230812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Assume our first subject had a 12 inch foot and was 70 inches tall.</a:t>
            </a:r>
          </a:p>
        </p:txBody>
      </p:sp>
    </p:spTree>
    <p:extLst>
      <p:ext uri="{BB962C8B-B14F-4D97-AF65-F5344CB8AC3E}">
        <p14:creationId xmlns:p14="http://schemas.microsoft.com/office/powerpoint/2010/main" val="3366078094"/>
      </p:ext>
    </p:extLst>
  </p:cSld>
  <p:clrMapOvr>
    <a:masterClrMapping/>
  </p:clrMapOvr>
  <p:transition advTm="1833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nimBg="1"/>
      <p:bldP spid="2052" grpId="0" animBg="1"/>
      <p:bldP spid="2053" grpId="0" animBg="1"/>
      <p:bldP spid="2058" grpId="0" animBg="1" autoUpdateAnimBg="0"/>
      <p:bldP spid="2063" grpId="0" autoUpdateAnimBg="0"/>
      <p:bldP spid="2065" grpId="0" autoUpdateAnimBg="0"/>
      <p:bldP spid="2066" grpId="0" autoUpdateAnimBg="0"/>
      <p:bldP spid="2067" grpId="0" autoUpdateAnimBg="0"/>
      <p:bldP spid="207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2667000" y="2819400"/>
            <a:ext cx="6172200" cy="3582988"/>
            <a:chOff x="720" y="1776"/>
            <a:chExt cx="3888" cy="2257"/>
          </a:xfrm>
        </p:grpSpPr>
        <p:graphicFrame>
          <p:nvGraphicFramePr>
            <p:cNvPr id="3076" name="Object 4"/>
            <p:cNvGraphicFramePr>
              <a:graphicFrameLocks noChangeAspect="1"/>
            </p:cNvGraphicFramePr>
            <p:nvPr/>
          </p:nvGraphicFramePr>
          <p:xfrm>
            <a:off x="720" y="1776"/>
            <a:ext cx="3888" cy="2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Chart" r:id="rId3" imgW="4677032" imgH="2714912" progId="Excel.Chart.8">
                    <p:embed/>
                  </p:oleObj>
                </mc:Choice>
                <mc:Fallback>
                  <p:oleObj name="Chart" r:id="rId3" imgW="4677032" imgH="2714912" progId="Excel.Chart.8">
                    <p:embed/>
                    <p:pic>
                      <p:nvPicPr>
                        <p:cNvPr id="307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776"/>
                          <a:ext cx="3888" cy="2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1200" y="1776"/>
              <a:ext cx="3072" cy="1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2667000" y="2819400"/>
          <a:ext cx="6172200" cy="358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Chart" r:id="rId5" imgW="4677032" imgH="2714912" progId="Excel.Chart.8">
                  <p:embed/>
                </p:oleObj>
              </mc:Choice>
              <mc:Fallback>
                <p:oleObj name="Chart" r:id="rId5" imgW="4677032" imgH="2714912" progId="Excel.Chart.8">
                  <p:embed/>
                  <p:pic>
                    <p:nvPicPr>
                      <p:cNvPr id="30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19400"/>
                        <a:ext cx="6172200" cy="358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Line 11"/>
          <p:cNvSpPr>
            <a:spLocks noChangeShapeType="1"/>
          </p:cNvSpPr>
          <p:nvPr/>
        </p:nvSpPr>
        <p:spPr bwMode="auto">
          <a:xfrm flipV="1">
            <a:off x="5334000" y="25146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2514600" y="51816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 flipH="1" flipV="1">
            <a:off x="5334000" y="5181600"/>
            <a:ext cx="5334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 rot="-790353">
            <a:off x="5257800" y="5105400"/>
            <a:ext cx="76200" cy="76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 rot="-790353">
            <a:off x="7391400" y="3733800"/>
            <a:ext cx="76200" cy="76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7344391" y="342071"/>
            <a:ext cx="815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5. Find 8 inches on the x-axis.</a:t>
            </a: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7344391" y="723865"/>
            <a:ext cx="815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6. Find 62 inches on the y-axis.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7344391" y="1188707"/>
            <a:ext cx="815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7. Locate the intersection of 8 and 62.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7344391" y="1598613"/>
            <a:ext cx="815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8. Place a dot at the intersection of 8 and 62.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7344391" y="2016625"/>
            <a:ext cx="815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9. Continue to plot points for each pair of scores.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478093" y="705832"/>
            <a:ext cx="197382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Assume that our second subject had an 8 inch foot and was 62 inches tall.</a:t>
            </a:r>
          </a:p>
        </p:txBody>
      </p:sp>
    </p:spTree>
    <p:extLst>
      <p:ext uri="{BB962C8B-B14F-4D97-AF65-F5344CB8AC3E}">
        <p14:creationId xmlns:p14="http://schemas.microsoft.com/office/powerpoint/2010/main" val="2349139626"/>
      </p:ext>
    </p:extLst>
  </p:cSld>
  <p:clrMapOvr>
    <a:masterClrMapping/>
  </p:clrMapOvr>
  <p:transition advTm="2198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3078" grpId="0"/>
      <p:bldP spid="3083" grpId="0" animBg="1"/>
      <p:bldP spid="3084" grpId="0" animBg="1"/>
      <p:bldP spid="3085" grpId="0" animBg="1"/>
      <p:bldP spid="3086" grpId="0" animBg="1" autoUpdateAnimBg="0"/>
      <p:bldP spid="3093" grpId="0" autoUpdateAnimBg="0"/>
      <p:bldP spid="3094" grpId="0" autoUpdateAnimBg="0"/>
      <p:bldP spid="3095" grpId="0" autoUpdateAnimBg="0"/>
      <p:bldP spid="3096" grpId="0" autoUpdateAnimBg="0"/>
      <p:bldP spid="3097" grpId="0" autoUpdateAnimBg="0"/>
      <p:bldP spid="309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667000" y="2817814"/>
          <a:ext cx="6172200" cy="358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Chart" r:id="rId3" imgW="4677032" imgH="2714912" progId="Excel.Chart.8">
                  <p:embed/>
                </p:oleObj>
              </mc:Choice>
              <mc:Fallback>
                <p:oleObj name="Chart" r:id="rId3" imgW="4677032" imgH="2714912" progId="Excel.Chart.8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17814"/>
                        <a:ext cx="6172200" cy="358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3"/>
          <p:cNvSpPr>
            <a:spLocks noChangeArrowheads="1"/>
          </p:cNvSpPr>
          <p:nvPr/>
        </p:nvSpPr>
        <p:spPr bwMode="auto">
          <a:xfrm rot="-790353">
            <a:off x="7391400" y="3733800"/>
            <a:ext cx="76200" cy="76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 rot="-790353">
            <a:off x="5257800" y="5105400"/>
            <a:ext cx="76200" cy="76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057400" y="304800"/>
            <a:ext cx="7086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Notice how the scores cluster to form a pattern.</a:t>
            </a:r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 rot="-1656126">
            <a:off x="3657600" y="3733800"/>
            <a:ext cx="5638800" cy="14478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2057400" y="962025"/>
            <a:ext cx="815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The more closely they cluster to a line that is drawn through them, </a:t>
            </a: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 flipV="1">
            <a:off x="3581400" y="2895600"/>
            <a:ext cx="5638800" cy="3124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2057400" y="1311276"/>
            <a:ext cx="8153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                        the stronger the linear relationship between the two variables is (in this case foot length and height).</a:t>
            </a:r>
          </a:p>
        </p:txBody>
      </p:sp>
    </p:spTree>
    <p:extLst>
      <p:ext uri="{BB962C8B-B14F-4D97-AF65-F5344CB8AC3E}">
        <p14:creationId xmlns:p14="http://schemas.microsoft.com/office/powerpoint/2010/main" val="2964870667"/>
      </p:ext>
    </p:extLst>
  </p:cSld>
  <p:clrMapOvr>
    <a:masterClrMapping/>
  </p:clrMapOvr>
  <p:transition advTm="17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utoUpdateAnimBg="0"/>
      <p:bldP spid="4102" grpId="0" animBg="1"/>
      <p:bldP spid="4103" grpId="0" autoUpdateAnimBg="0"/>
      <p:bldP spid="4104" grpId="0" animBg="1"/>
      <p:bldP spid="410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Summaries of data are referred to as descriptive statistics</a:t>
            </a:r>
          </a:p>
          <a:p>
            <a:r>
              <a:rPr lang="en-US" dirty="0" smtClean="0"/>
              <a:t>These summaries can be tabular, graphical, or numerical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7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76400" y="444501"/>
            <a:ext cx="4419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If the points on the scatterplot have an upward movement from left to right,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172200" y="3886201"/>
            <a:ext cx="4038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If the points on the scatterplot have a downward movement from left to right, 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6248400" y="457200"/>
          <a:ext cx="3962400" cy="230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Chart" r:id="rId3" imgW="4677032" imgH="2714912" progId="Excel.Chart.8">
                  <p:embed/>
                </p:oleObj>
              </mc:Choice>
              <mc:Fallback>
                <p:oleObj name="Chart" r:id="rId3" imgW="4677032" imgH="2714912" progId="Excel.Chart.8">
                  <p:embed/>
                  <p:pic>
                    <p:nvPicPr>
                      <p:cNvPr id="7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57200"/>
                        <a:ext cx="3962400" cy="230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981200" y="4038600"/>
          <a:ext cx="3962400" cy="230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Chart" r:id="rId5" imgW="4677032" imgH="2714912" progId="Excel.Chart.8">
                  <p:embed/>
                </p:oleObj>
              </mc:Choice>
              <mc:Fallback>
                <p:oleObj name="Chart" r:id="rId5" imgW="4677032" imgH="2714912" progId="Excel.Chart.8">
                  <p:embed/>
                  <p:pic>
                    <p:nvPicPr>
                      <p:cNvPr id="71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038600"/>
                        <a:ext cx="3962400" cy="230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40" name="Rectangle 72"/>
          <p:cNvSpPr>
            <a:spLocks noChangeArrowheads="1"/>
          </p:cNvSpPr>
          <p:nvPr/>
        </p:nvSpPr>
        <p:spPr bwMode="auto">
          <a:xfrm>
            <a:off x="2590800" y="4267200"/>
            <a:ext cx="3200400" cy="152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270" name="Group 102"/>
          <p:cNvGrpSpPr>
            <a:grpSpLocks/>
          </p:cNvGrpSpPr>
          <p:nvPr/>
        </p:nvGrpSpPr>
        <p:grpSpPr bwMode="auto">
          <a:xfrm>
            <a:off x="2819400" y="4343400"/>
            <a:ext cx="2478088" cy="1524000"/>
            <a:chOff x="816" y="2736"/>
            <a:chExt cx="1561" cy="960"/>
          </a:xfrm>
        </p:grpSpPr>
        <p:grpSp>
          <p:nvGrpSpPr>
            <p:cNvPr id="7239" name="Group 71"/>
            <p:cNvGrpSpPr>
              <a:grpSpLocks/>
            </p:cNvGrpSpPr>
            <p:nvPr/>
          </p:nvGrpSpPr>
          <p:grpSpPr bwMode="auto">
            <a:xfrm>
              <a:off x="829" y="2806"/>
              <a:ext cx="1548" cy="842"/>
              <a:chOff x="829" y="1525"/>
              <a:chExt cx="1548" cy="842"/>
            </a:xfrm>
          </p:grpSpPr>
          <p:sp>
            <p:nvSpPr>
              <p:cNvPr id="7203" name="Freeform 35"/>
              <p:cNvSpPr>
                <a:spLocks/>
              </p:cNvSpPr>
              <p:nvPr/>
            </p:nvSpPr>
            <p:spPr bwMode="auto">
              <a:xfrm flipH="1">
                <a:off x="1043" y="1525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5 h 31"/>
                  <a:gd name="T4" fmla="*/ 15 w 30"/>
                  <a:gd name="T5" fmla="*/ 31 h 31"/>
                  <a:gd name="T6" fmla="*/ 0 w 30"/>
                  <a:gd name="T7" fmla="*/ 15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1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4" name="Freeform 36"/>
              <p:cNvSpPr>
                <a:spLocks/>
              </p:cNvSpPr>
              <p:nvPr/>
            </p:nvSpPr>
            <p:spPr bwMode="auto">
              <a:xfrm flipH="1">
                <a:off x="1043" y="1658"/>
                <a:ext cx="30" cy="30"/>
              </a:xfrm>
              <a:custGeom>
                <a:avLst/>
                <a:gdLst>
                  <a:gd name="T0" fmla="*/ 15 w 30"/>
                  <a:gd name="T1" fmla="*/ 0 h 30"/>
                  <a:gd name="T2" fmla="*/ 30 w 30"/>
                  <a:gd name="T3" fmla="*/ 15 h 30"/>
                  <a:gd name="T4" fmla="*/ 15 w 30"/>
                  <a:gd name="T5" fmla="*/ 30 h 30"/>
                  <a:gd name="T6" fmla="*/ 0 w 30"/>
                  <a:gd name="T7" fmla="*/ 15 h 30"/>
                  <a:gd name="T8" fmla="*/ 15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0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5" name="Freeform 37"/>
              <p:cNvSpPr>
                <a:spLocks/>
              </p:cNvSpPr>
              <p:nvPr/>
            </p:nvSpPr>
            <p:spPr bwMode="auto">
              <a:xfrm flipH="1">
                <a:off x="1043" y="2000"/>
                <a:ext cx="30" cy="30"/>
              </a:xfrm>
              <a:custGeom>
                <a:avLst/>
                <a:gdLst>
                  <a:gd name="T0" fmla="*/ 15 w 30"/>
                  <a:gd name="T1" fmla="*/ 0 h 30"/>
                  <a:gd name="T2" fmla="*/ 30 w 30"/>
                  <a:gd name="T3" fmla="*/ 15 h 30"/>
                  <a:gd name="T4" fmla="*/ 15 w 30"/>
                  <a:gd name="T5" fmla="*/ 30 h 30"/>
                  <a:gd name="T6" fmla="*/ 0 w 30"/>
                  <a:gd name="T7" fmla="*/ 15 h 30"/>
                  <a:gd name="T8" fmla="*/ 15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0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6" name="Freeform 38"/>
              <p:cNvSpPr>
                <a:spLocks/>
              </p:cNvSpPr>
              <p:nvPr/>
            </p:nvSpPr>
            <p:spPr bwMode="auto">
              <a:xfrm flipH="1">
                <a:off x="829" y="1658"/>
                <a:ext cx="30" cy="30"/>
              </a:xfrm>
              <a:custGeom>
                <a:avLst/>
                <a:gdLst>
                  <a:gd name="T0" fmla="*/ 15 w 30"/>
                  <a:gd name="T1" fmla="*/ 0 h 30"/>
                  <a:gd name="T2" fmla="*/ 30 w 30"/>
                  <a:gd name="T3" fmla="*/ 15 h 30"/>
                  <a:gd name="T4" fmla="*/ 15 w 30"/>
                  <a:gd name="T5" fmla="*/ 30 h 30"/>
                  <a:gd name="T6" fmla="*/ 0 w 30"/>
                  <a:gd name="T7" fmla="*/ 15 h 30"/>
                  <a:gd name="T8" fmla="*/ 15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0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7" name="Freeform 39"/>
              <p:cNvSpPr>
                <a:spLocks/>
              </p:cNvSpPr>
              <p:nvPr/>
            </p:nvSpPr>
            <p:spPr bwMode="auto">
              <a:xfrm flipH="1">
                <a:off x="829" y="1525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5 h 31"/>
                  <a:gd name="T4" fmla="*/ 15 w 30"/>
                  <a:gd name="T5" fmla="*/ 31 h 31"/>
                  <a:gd name="T6" fmla="*/ 0 w 30"/>
                  <a:gd name="T7" fmla="*/ 15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1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8" name="Freeform 40"/>
              <p:cNvSpPr>
                <a:spLocks/>
              </p:cNvSpPr>
              <p:nvPr/>
            </p:nvSpPr>
            <p:spPr bwMode="auto">
              <a:xfrm flipH="1">
                <a:off x="1262" y="1658"/>
                <a:ext cx="30" cy="30"/>
              </a:xfrm>
              <a:custGeom>
                <a:avLst/>
                <a:gdLst>
                  <a:gd name="T0" fmla="*/ 15 w 30"/>
                  <a:gd name="T1" fmla="*/ 0 h 30"/>
                  <a:gd name="T2" fmla="*/ 30 w 30"/>
                  <a:gd name="T3" fmla="*/ 15 h 30"/>
                  <a:gd name="T4" fmla="*/ 15 w 30"/>
                  <a:gd name="T5" fmla="*/ 30 h 30"/>
                  <a:gd name="T6" fmla="*/ 0 w 30"/>
                  <a:gd name="T7" fmla="*/ 15 h 30"/>
                  <a:gd name="T8" fmla="*/ 15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0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9" name="Freeform 41"/>
              <p:cNvSpPr>
                <a:spLocks/>
              </p:cNvSpPr>
              <p:nvPr/>
            </p:nvSpPr>
            <p:spPr bwMode="auto">
              <a:xfrm flipH="1">
                <a:off x="1262" y="1862"/>
                <a:ext cx="30" cy="30"/>
              </a:xfrm>
              <a:custGeom>
                <a:avLst/>
                <a:gdLst>
                  <a:gd name="T0" fmla="*/ 15 w 30"/>
                  <a:gd name="T1" fmla="*/ 0 h 30"/>
                  <a:gd name="T2" fmla="*/ 30 w 30"/>
                  <a:gd name="T3" fmla="*/ 15 h 30"/>
                  <a:gd name="T4" fmla="*/ 15 w 30"/>
                  <a:gd name="T5" fmla="*/ 30 h 30"/>
                  <a:gd name="T6" fmla="*/ 0 w 30"/>
                  <a:gd name="T7" fmla="*/ 15 h 30"/>
                  <a:gd name="T8" fmla="*/ 15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0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0" name="Freeform 42"/>
              <p:cNvSpPr>
                <a:spLocks/>
              </p:cNvSpPr>
              <p:nvPr/>
            </p:nvSpPr>
            <p:spPr bwMode="auto">
              <a:xfrm flipH="1">
                <a:off x="1476" y="1796"/>
                <a:ext cx="30" cy="30"/>
              </a:xfrm>
              <a:custGeom>
                <a:avLst/>
                <a:gdLst>
                  <a:gd name="T0" fmla="*/ 15 w 30"/>
                  <a:gd name="T1" fmla="*/ 0 h 30"/>
                  <a:gd name="T2" fmla="*/ 30 w 30"/>
                  <a:gd name="T3" fmla="*/ 15 h 30"/>
                  <a:gd name="T4" fmla="*/ 15 w 30"/>
                  <a:gd name="T5" fmla="*/ 30 h 30"/>
                  <a:gd name="T6" fmla="*/ 0 w 30"/>
                  <a:gd name="T7" fmla="*/ 15 h 30"/>
                  <a:gd name="T8" fmla="*/ 15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0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1" name="Freeform 43"/>
              <p:cNvSpPr>
                <a:spLocks/>
              </p:cNvSpPr>
              <p:nvPr/>
            </p:nvSpPr>
            <p:spPr bwMode="auto">
              <a:xfrm flipH="1">
                <a:off x="1476" y="1933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6 h 31"/>
                  <a:gd name="T4" fmla="*/ 15 w 30"/>
                  <a:gd name="T5" fmla="*/ 31 h 31"/>
                  <a:gd name="T6" fmla="*/ 0 w 30"/>
                  <a:gd name="T7" fmla="*/ 16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6"/>
                    </a:lnTo>
                    <a:lnTo>
                      <a:pt x="15" y="31"/>
                    </a:lnTo>
                    <a:lnTo>
                      <a:pt x="0" y="1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2" name="Freeform 44"/>
              <p:cNvSpPr>
                <a:spLocks/>
              </p:cNvSpPr>
              <p:nvPr/>
            </p:nvSpPr>
            <p:spPr bwMode="auto">
              <a:xfrm flipH="1">
                <a:off x="1476" y="2000"/>
                <a:ext cx="30" cy="30"/>
              </a:xfrm>
              <a:custGeom>
                <a:avLst/>
                <a:gdLst>
                  <a:gd name="T0" fmla="*/ 15 w 30"/>
                  <a:gd name="T1" fmla="*/ 0 h 30"/>
                  <a:gd name="T2" fmla="*/ 30 w 30"/>
                  <a:gd name="T3" fmla="*/ 15 h 30"/>
                  <a:gd name="T4" fmla="*/ 15 w 30"/>
                  <a:gd name="T5" fmla="*/ 30 h 30"/>
                  <a:gd name="T6" fmla="*/ 0 w 30"/>
                  <a:gd name="T7" fmla="*/ 15 h 30"/>
                  <a:gd name="T8" fmla="*/ 15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0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3" name="Freeform 45"/>
              <p:cNvSpPr>
                <a:spLocks/>
              </p:cNvSpPr>
              <p:nvPr/>
            </p:nvSpPr>
            <p:spPr bwMode="auto">
              <a:xfrm flipH="1">
                <a:off x="1476" y="2066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5 h 31"/>
                  <a:gd name="T4" fmla="*/ 15 w 30"/>
                  <a:gd name="T5" fmla="*/ 31 h 31"/>
                  <a:gd name="T6" fmla="*/ 0 w 30"/>
                  <a:gd name="T7" fmla="*/ 15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1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4" name="Freeform 46"/>
              <p:cNvSpPr>
                <a:spLocks/>
              </p:cNvSpPr>
              <p:nvPr/>
            </p:nvSpPr>
            <p:spPr bwMode="auto">
              <a:xfrm flipH="1">
                <a:off x="1695" y="1729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5 h 31"/>
                  <a:gd name="T4" fmla="*/ 15 w 30"/>
                  <a:gd name="T5" fmla="*/ 31 h 31"/>
                  <a:gd name="T6" fmla="*/ 0 w 30"/>
                  <a:gd name="T7" fmla="*/ 15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1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5" name="Freeform 47"/>
              <p:cNvSpPr>
                <a:spLocks/>
              </p:cNvSpPr>
              <p:nvPr/>
            </p:nvSpPr>
            <p:spPr bwMode="auto">
              <a:xfrm flipH="1">
                <a:off x="1695" y="2204"/>
                <a:ext cx="30" cy="30"/>
              </a:xfrm>
              <a:custGeom>
                <a:avLst/>
                <a:gdLst>
                  <a:gd name="T0" fmla="*/ 15 w 30"/>
                  <a:gd name="T1" fmla="*/ 0 h 30"/>
                  <a:gd name="T2" fmla="*/ 30 w 30"/>
                  <a:gd name="T3" fmla="*/ 15 h 30"/>
                  <a:gd name="T4" fmla="*/ 15 w 30"/>
                  <a:gd name="T5" fmla="*/ 30 h 30"/>
                  <a:gd name="T6" fmla="*/ 0 w 30"/>
                  <a:gd name="T7" fmla="*/ 15 h 30"/>
                  <a:gd name="T8" fmla="*/ 15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0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6" name="Freeform 48"/>
              <p:cNvSpPr>
                <a:spLocks/>
              </p:cNvSpPr>
              <p:nvPr/>
            </p:nvSpPr>
            <p:spPr bwMode="auto">
              <a:xfrm flipH="1">
                <a:off x="1695" y="1933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6 h 31"/>
                  <a:gd name="T4" fmla="*/ 15 w 30"/>
                  <a:gd name="T5" fmla="*/ 31 h 31"/>
                  <a:gd name="T6" fmla="*/ 0 w 30"/>
                  <a:gd name="T7" fmla="*/ 16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6"/>
                    </a:lnTo>
                    <a:lnTo>
                      <a:pt x="15" y="31"/>
                    </a:lnTo>
                    <a:lnTo>
                      <a:pt x="0" y="1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7" name="Freeform 49"/>
              <p:cNvSpPr>
                <a:spLocks/>
              </p:cNvSpPr>
              <p:nvPr/>
            </p:nvSpPr>
            <p:spPr bwMode="auto">
              <a:xfrm flipH="1">
                <a:off x="1914" y="2132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6 h 31"/>
                  <a:gd name="T4" fmla="*/ 15 w 30"/>
                  <a:gd name="T5" fmla="*/ 31 h 31"/>
                  <a:gd name="T6" fmla="*/ 0 w 30"/>
                  <a:gd name="T7" fmla="*/ 16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6"/>
                    </a:lnTo>
                    <a:lnTo>
                      <a:pt x="15" y="31"/>
                    </a:lnTo>
                    <a:lnTo>
                      <a:pt x="0" y="1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8" name="Freeform 50"/>
              <p:cNvSpPr>
                <a:spLocks/>
              </p:cNvSpPr>
              <p:nvPr/>
            </p:nvSpPr>
            <p:spPr bwMode="auto">
              <a:xfrm flipH="1">
                <a:off x="1914" y="2270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5 h 31"/>
                  <a:gd name="T4" fmla="*/ 15 w 30"/>
                  <a:gd name="T5" fmla="*/ 31 h 31"/>
                  <a:gd name="T6" fmla="*/ 0 w 30"/>
                  <a:gd name="T7" fmla="*/ 15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1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9" name="Freeform 51"/>
              <p:cNvSpPr>
                <a:spLocks/>
              </p:cNvSpPr>
              <p:nvPr/>
            </p:nvSpPr>
            <p:spPr bwMode="auto">
              <a:xfrm flipH="1">
                <a:off x="1914" y="2204"/>
                <a:ext cx="30" cy="30"/>
              </a:xfrm>
              <a:custGeom>
                <a:avLst/>
                <a:gdLst>
                  <a:gd name="T0" fmla="*/ 15 w 30"/>
                  <a:gd name="T1" fmla="*/ 0 h 30"/>
                  <a:gd name="T2" fmla="*/ 30 w 30"/>
                  <a:gd name="T3" fmla="*/ 15 h 30"/>
                  <a:gd name="T4" fmla="*/ 15 w 30"/>
                  <a:gd name="T5" fmla="*/ 30 h 30"/>
                  <a:gd name="T6" fmla="*/ 0 w 30"/>
                  <a:gd name="T7" fmla="*/ 15 h 30"/>
                  <a:gd name="T8" fmla="*/ 15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0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0" name="Freeform 52"/>
              <p:cNvSpPr>
                <a:spLocks/>
              </p:cNvSpPr>
              <p:nvPr/>
            </p:nvSpPr>
            <p:spPr bwMode="auto">
              <a:xfrm flipH="1">
                <a:off x="2347" y="2336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6 h 31"/>
                  <a:gd name="T4" fmla="*/ 15 w 30"/>
                  <a:gd name="T5" fmla="*/ 31 h 31"/>
                  <a:gd name="T6" fmla="*/ 0 w 30"/>
                  <a:gd name="T7" fmla="*/ 16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6"/>
                    </a:lnTo>
                    <a:lnTo>
                      <a:pt x="15" y="31"/>
                    </a:lnTo>
                    <a:lnTo>
                      <a:pt x="0" y="1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1" name="Freeform 53"/>
              <p:cNvSpPr>
                <a:spLocks/>
              </p:cNvSpPr>
              <p:nvPr/>
            </p:nvSpPr>
            <p:spPr bwMode="auto">
              <a:xfrm flipH="1">
                <a:off x="2128" y="2132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6 h 31"/>
                  <a:gd name="T4" fmla="*/ 15 w 30"/>
                  <a:gd name="T5" fmla="*/ 31 h 31"/>
                  <a:gd name="T6" fmla="*/ 0 w 30"/>
                  <a:gd name="T7" fmla="*/ 16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6"/>
                    </a:lnTo>
                    <a:lnTo>
                      <a:pt x="15" y="31"/>
                    </a:lnTo>
                    <a:lnTo>
                      <a:pt x="0" y="1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2" name="Freeform 54"/>
              <p:cNvSpPr>
                <a:spLocks/>
              </p:cNvSpPr>
              <p:nvPr/>
            </p:nvSpPr>
            <p:spPr bwMode="auto">
              <a:xfrm flipH="1">
                <a:off x="2128" y="2336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6 h 31"/>
                  <a:gd name="T4" fmla="*/ 15 w 30"/>
                  <a:gd name="T5" fmla="*/ 31 h 31"/>
                  <a:gd name="T6" fmla="*/ 0 w 30"/>
                  <a:gd name="T7" fmla="*/ 16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6"/>
                    </a:lnTo>
                    <a:lnTo>
                      <a:pt x="15" y="31"/>
                    </a:lnTo>
                    <a:lnTo>
                      <a:pt x="0" y="1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42" name="Line 74"/>
            <p:cNvSpPr>
              <a:spLocks noChangeShapeType="1"/>
            </p:cNvSpPr>
            <p:nvPr/>
          </p:nvSpPr>
          <p:spPr bwMode="auto">
            <a:xfrm>
              <a:off x="816" y="2736"/>
              <a:ext cx="1536" cy="96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66" name="Rectangle 98"/>
          <p:cNvSpPr>
            <a:spLocks noChangeArrowheads="1"/>
          </p:cNvSpPr>
          <p:nvPr/>
        </p:nvSpPr>
        <p:spPr bwMode="auto">
          <a:xfrm>
            <a:off x="6705600" y="762000"/>
            <a:ext cx="3200400" cy="152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269" name="Group 101"/>
          <p:cNvGrpSpPr>
            <a:grpSpLocks/>
          </p:cNvGrpSpPr>
          <p:nvPr/>
        </p:nvGrpSpPr>
        <p:grpSpPr bwMode="auto">
          <a:xfrm>
            <a:off x="6934200" y="914401"/>
            <a:ext cx="2590800" cy="1336675"/>
            <a:chOff x="3408" y="576"/>
            <a:chExt cx="1632" cy="842"/>
          </a:xfrm>
        </p:grpSpPr>
        <p:sp>
          <p:nvSpPr>
            <p:cNvPr id="7241" name="Line 73"/>
            <p:cNvSpPr>
              <a:spLocks noChangeShapeType="1"/>
            </p:cNvSpPr>
            <p:nvPr/>
          </p:nvSpPr>
          <p:spPr bwMode="auto">
            <a:xfrm flipV="1">
              <a:off x="3552" y="576"/>
              <a:ext cx="1488" cy="8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45" name="Group 77"/>
            <p:cNvGrpSpPr>
              <a:grpSpLocks/>
            </p:cNvGrpSpPr>
            <p:nvPr/>
          </p:nvGrpSpPr>
          <p:grpSpPr bwMode="auto">
            <a:xfrm flipH="1">
              <a:off x="3408" y="576"/>
              <a:ext cx="1548" cy="842"/>
              <a:chOff x="829" y="1525"/>
              <a:chExt cx="1548" cy="842"/>
            </a:xfrm>
          </p:grpSpPr>
          <p:sp>
            <p:nvSpPr>
              <p:cNvPr id="7246" name="Freeform 78"/>
              <p:cNvSpPr>
                <a:spLocks/>
              </p:cNvSpPr>
              <p:nvPr/>
            </p:nvSpPr>
            <p:spPr bwMode="auto">
              <a:xfrm flipH="1">
                <a:off x="1043" y="1525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5 h 31"/>
                  <a:gd name="T4" fmla="*/ 15 w 30"/>
                  <a:gd name="T5" fmla="*/ 31 h 31"/>
                  <a:gd name="T6" fmla="*/ 0 w 30"/>
                  <a:gd name="T7" fmla="*/ 15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1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7" name="Freeform 79"/>
              <p:cNvSpPr>
                <a:spLocks/>
              </p:cNvSpPr>
              <p:nvPr/>
            </p:nvSpPr>
            <p:spPr bwMode="auto">
              <a:xfrm flipH="1">
                <a:off x="1043" y="1658"/>
                <a:ext cx="30" cy="30"/>
              </a:xfrm>
              <a:custGeom>
                <a:avLst/>
                <a:gdLst>
                  <a:gd name="T0" fmla="*/ 15 w 30"/>
                  <a:gd name="T1" fmla="*/ 0 h 30"/>
                  <a:gd name="T2" fmla="*/ 30 w 30"/>
                  <a:gd name="T3" fmla="*/ 15 h 30"/>
                  <a:gd name="T4" fmla="*/ 15 w 30"/>
                  <a:gd name="T5" fmla="*/ 30 h 30"/>
                  <a:gd name="T6" fmla="*/ 0 w 30"/>
                  <a:gd name="T7" fmla="*/ 15 h 30"/>
                  <a:gd name="T8" fmla="*/ 15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0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8" name="Freeform 80"/>
              <p:cNvSpPr>
                <a:spLocks/>
              </p:cNvSpPr>
              <p:nvPr/>
            </p:nvSpPr>
            <p:spPr bwMode="auto">
              <a:xfrm flipH="1">
                <a:off x="1043" y="2000"/>
                <a:ext cx="30" cy="30"/>
              </a:xfrm>
              <a:custGeom>
                <a:avLst/>
                <a:gdLst>
                  <a:gd name="T0" fmla="*/ 15 w 30"/>
                  <a:gd name="T1" fmla="*/ 0 h 30"/>
                  <a:gd name="T2" fmla="*/ 30 w 30"/>
                  <a:gd name="T3" fmla="*/ 15 h 30"/>
                  <a:gd name="T4" fmla="*/ 15 w 30"/>
                  <a:gd name="T5" fmla="*/ 30 h 30"/>
                  <a:gd name="T6" fmla="*/ 0 w 30"/>
                  <a:gd name="T7" fmla="*/ 15 h 30"/>
                  <a:gd name="T8" fmla="*/ 15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0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9" name="Freeform 81"/>
              <p:cNvSpPr>
                <a:spLocks/>
              </p:cNvSpPr>
              <p:nvPr/>
            </p:nvSpPr>
            <p:spPr bwMode="auto">
              <a:xfrm flipH="1">
                <a:off x="829" y="1658"/>
                <a:ext cx="30" cy="30"/>
              </a:xfrm>
              <a:custGeom>
                <a:avLst/>
                <a:gdLst>
                  <a:gd name="T0" fmla="*/ 15 w 30"/>
                  <a:gd name="T1" fmla="*/ 0 h 30"/>
                  <a:gd name="T2" fmla="*/ 30 w 30"/>
                  <a:gd name="T3" fmla="*/ 15 h 30"/>
                  <a:gd name="T4" fmla="*/ 15 w 30"/>
                  <a:gd name="T5" fmla="*/ 30 h 30"/>
                  <a:gd name="T6" fmla="*/ 0 w 30"/>
                  <a:gd name="T7" fmla="*/ 15 h 30"/>
                  <a:gd name="T8" fmla="*/ 15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0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0" name="Freeform 82"/>
              <p:cNvSpPr>
                <a:spLocks/>
              </p:cNvSpPr>
              <p:nvPr/>
            </p:nvSpPr>
            <p:spPr bwMode="auto">
              <a:xfrm flipH="1">
                <a:off x="829" y="1525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5 h 31"/>
                  <a:gd name="T4" fmla="*/ 15 w 30"/>
                  <a:gd name="T5" fmla="*/ 31 h 31"/>
                  <a:gd name="T6" fmla="*/ 0 w 30"/>
                  <a:gd name="T7" fmla="*/ 15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1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1" name="Freeform 83"/>
              <p:cNvSpPr>
                <a:spLocks/>
              </p:cNvSpPr>
              <p:nvPr/>
            </p:nvSpPr>
            <p:spPr bwMode="auto">
              <a:xfrm flipH="1">
                <a:off x="1262" y="1658"/>
                <a:ext cx="30" cy="30"/>
              </a:xfrm>
              <a:custGeom>
                <a:avLst/>
                <a:gdLst>
                  <a:gd name="T0" fmla="*/ 15 w 30"/>
                  <a:gd name="T1" fmla="*/ 0 h 30"/>
                  <a:gd name="T2" fmla="*/ 30 w 30"/>
                  <a:gd name="T3" fmla="*/ 15 h 30"/>
                  <a:gd name="T4" fmla="*/ 15 w 30"/>
                  <a:gd name="T5" fmla="*/ 30 h 30"/>
                  <a:gd name="T6" fmla="*/ 0 w 30"/>
                  <a:gd name="T7" fmla="*/ 15 h 30"/>
                  <a:gd name="T8" fmla="*/ 15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0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2" name="Freeform 84"/>
              <p:cNvSpPr>
                <a:spLocks/>
              </p:cNvSpPr>
              <p:nvPr/>
            </p:nvSpPr>
            <p:spPr bwMode="auto">
              <a:xfrm flipH="1">
                <a:off x="1262" y="1862"/>
                <a:ext cx="30" cy="30"/>
              </a:xfrm>
              <a:custGeom>
                <a:avLst/>
                <a:gdLst>
                  <a:gd name="T0" fmla="*/ 15 w 30"/>
                  <a:gd name="T1" fmla="*/ 0 h 30"/>
                  <a:gd name="T2" fmla="*/ 30 w 30"/>
                  <a:gd name="T3" fmla="*/ 15 h 30"/>
                  <a:gd name="T4" fmla="*/ 15 w 30"/>
                  <a:gd name="T5" fmla="*/ 30 h 30"/>
                  <a:gd name="T6" fmla="*/ 0 w 30"/>
                  <a:gd name="T7" fmla="*/ 15 h 30"/>
                  <a:gd name="T8" fmla="*/ 15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0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3" name="Freeform 85"/>
              <p:cNvSpPr>
                <a:spLocks/>
              </p:cNvSpPr>
              <p:nvPr/>
            </p:nvSpPr>
            <p:spPr bwMode="auto">
              <a:xfrm flipH="1">
                <a:off x="1476" y="1796"/>
                <a:ext cx="30" cy="30"/>
              </a:xfrm>
              <a:custGeom>
                <a:avLst/>
                <a:gdLst>
                  <a:gd name="T0" fmla="*/ 15 w 30"/>
                  <a:gd name="T1" fmla="*/ 0 h 30"/>
                  <a:gd name="T2" fmla="*/ 30 w 30"/>
                  <a:gd name="T3" fmla="*/ 15 h 30"/>
                  <a:gd name="T4" fmla="*/ 15 w 30"/>
                  <a:gd name="T5" fmla="*/ 30 h 30"/>
                  <a:gd name="T6" fmla="*/ 0 w 30"/>
                  <a:gd name="T7" fmla="*/ 15 h 30"/>
                  <a:gd name="T8" fmla="*/ 15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0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4" name="Freeform 86"/>
              <p:cNvSpPr>
                <a:spLocks/>
              </p:cNvSpPr>
              <p:nvPr/>
            </p:nvSpPr>
            <p:spPr bwMode="auto">
              <a:xfrm flipH="1">
                <a:off x="1476" y="1933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6 h 31"/>
                  <a:gd name="T4" fmla="*/ 15 w 30"/>
                  <a:gd name="T5" fmla="*/ 31 h 31"/>
                  <a:gd name="T6" fmla="*/ 0 w 30"/>
                  <a:gd name="T7" fmla="*/ 16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6"/>
                    </a:lnTo>
                    <a:lnTo>
                      <a:pt x="15" y="31"/>
                    </a:lnTo>
                    <a:lnTo>
                      <a:pt x="0" y="1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5" name="Freeform 87"/>
              <p:cNvSpPr>
                <a:spLocks/>
              </p:cNvSpPr>
              <p:nvPr/>
            </p:nvSpPr>
            <p:spPr bwMode="auto">
              <a:xfrm flipH="1">
                <a:off x="1476" y="2000"/>
                <a:ext cx="30" cy="30"/>
              </a:xfrm>
              <a:custGeom>
                <a:avLst/>
                <a:gdLst>
                  <a:gd name="T0" fmla="*/ 15 w 30"/>
                  <a:gd name="T1" fmla="*/ 0 h 30"/>
                  <a:gd name="T2" fmla="*/ 30 w 30"/>
                  <a:gd name="T3" fmla="*/ 15 h 30"/>
                  <a:gd name="T4" fmla="*/ 15 w 30"/>
                  <a:gd name="T5" fmla="*/ 30 h 30"/>
                  <a:gd name="T6" fmla="*/ 0 w 30"/>
                  <a:gd name="T7" fmla="*/ 15 h 30"/>
                  <a:gd name="T8" fmla="*/ 15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0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6" name="Freeform 88"/>
              <p:cNvSpPr>
                <a:spLocks/>
              </p:cNvSpPr>
              <p:nvPr/>
            </p:nvSpPr>
            <p:spPr bwMode="auto">
              <a:xfrm flipH="1">
                <a:off x="1476" y="2066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5 h 31"/>
                  <a:gd name="T4" fmla="*/ 15 w 30"/>
                  <a:gd name="T5" fmla="*/ 31 h 31"/>
                  <a:gd name="T6" fmla="*/ 0 w 30"/>
                  <a:gd name="T7" fmla="*/ 15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1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7" name="Freeform 89"/>
              <p:cNvSpPr>
                <a:spLocks/>
              </p:cNvSpPr>
              <p:nvPr/>
            </p:nvSpPr>
            <p:spPr bwMode="auto">
              <a:xfrm flipH="1">
                <a:off x="1695" y="1729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5 h 31"/>
                  <a:gd name="T4" fmla="*/ 15 w 30"/>
                  <a:gd name="T5" fmla="*/ 31 h 31"/>
                  <a:gd name="T6" fmla="*/ 0 w 30"/>
                  <a:gd name="T7" fmla="*/ 15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1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8" name="Freeform 90"/>
              <p:cNvSpPr>
                <a:spLocks/>
              </p:cNvSpPr>
              <p:nvPr/>
            </p:nvSpPr>
            <p:spPr bwMode="auto">
              <a:xfrm flipH="1">
                <a:off x="1695" y="2204"/>
                <a:ext cx="30" cy="30"/>
              </a:xfrm>
              <a:custGeom>
                <a:avLst/>
                <a:gdLst>
                  <a:gd name="T0" fmla="*/ 15 w 30"/>
                  <a:gd name="T1" fmla="*/ 0 h 30"/>
                  <a:gd name="T2" fmla="*/ 30 w 30"/>
                  <a:gd name="T3" fmla="*/ 15 h 30"/>
                  <a:gd name="T4" fmla="*/ 15 w 30"/>
                  <a:gd name="T5" fmla="*/ 30 h 30"/>
                  <a:gd name="T6" fmla="*/ 0 w 30"/>
                  <a:gd name="T7" fmla="*/ 15 h 30"/>
                  <a:gd name="T8" fmla="*/ 15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0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9" name="Freeform 91"/>
              <p:cNvSpPr>
                <a:spLocks/>
              </p:cNvSpPr>
              <p:nvPr/>
            </p:nvSpPr>
            <p:spPr bwMode="auto">
              <a:xfrm flipH="1">
                <a:off x="1695" y="1933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6 h 31"/>
                  <a:gd name="T4" fmla="*/ 15 w 30"/>
                  <a:gd name="T5" fmla="*/ 31 h 31"/>
                  <a:gd name="T6" fmla="*/ 0 w 30"/>
                  <a:gd name="T7" fmla="*/ 16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6"/>
                    </a:lnTo>
                    <a:lnTo>
                      <a:pt x="15" y="31"/>
                    </a:lnTo>
                    <a:lnTo>
                      <a:pt x="0" y="1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0" name="Freeform 92"/>
              <p:cNvSpPr>
                <a:spLocks/>
              </p:cNvSpPr>
              <p:nvPr/>
            </p:nvSpPr>
            <p:spPr bwMode="auto">
              <a:xfrm flipH="1">
                <a:off x="1914" y="2132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6 h 31"/>
                  <a:gd name="T4" fmla="*/ 15 w 30"/>
                  <a:gd name="T5" fmla="*/ 31 h 31"/>
                  <a:gd name="T6" fmla="*/ 0 w 30"/>
                  <a:gd name="T7" fmla="*/ 16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6"/>
                    </a:lnTo>
                    <a:lnTo>
                      <a:pt x="15" y="31"/>
                    </a:lnTo>
                    <a:lnTo>
                      <a:pt x="0" y="1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1" name="Freeform 93"/>
              <p:cNvSpPr>
                <a:spLocks/>
              </p:cNvSpPr>
              <p:nvPr/>
            </p:nvSpPr>
            <p:spPr bwMode="auto">
              <a:xfrm flipH="1">
                <a:off x="1914" y="2270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5 h 31"/>
                  <a:gd name="T4" fmla="*/ 15 w 30"/>
                  <a:gd name="T5" fmla="*/ 31 h 31"/>
                  <a:gd name="T6" fmla="*/ 0 w 30"/>
                  <a:gd name="T7" fmla="*/ 15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1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2" name="Freeform 94"/>
              <p:cNvSpPr>
                <a:spLocks/>
              </p:cNvSpPr>
              <p:nvPr/>
            </p:nvSpPr>
            <p:spPr bwMode="auto">
              <a:xfrm flipH="1">
                <a:off x="1914" y="2204"/>
                <a:ext cx="30" cy="30"/>
              </a:xfrm>
              <a:custGeom>
                <a:avLst/>
                <a:gdLst>
                  <a:gd name="T0" fmla="*/ 15 w 30"/>
                  <a:gd name="T1" fmla="*/ 0 h 30"/>
                  <a:gd name="T2" fmla="*/ 30 w 30"/>
                  <a:gd name="T3" fmla="*/ 15 h 30"/>
                  <a:gd name="T4" fmla="*/ 15 w 30"/>
                  <a:gd name="T5" fmla="*/ 30 h 30"/>
                  <a:gd name="T6" fmla="*/ 0 w 30"/>
                  <a:gd name="T7" fmla="*/ 15 h 30"/>
                  <a:gd name="T8" fmla="*/ 15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0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3" name="Freeform 95"/>
              <p:cNvSpPr>
                <a:spLocks/>
              </p:cNvSpPr>
              <p:nvPr/>
            </p:nvSpPr>
            <p:spPr bwMode="auto">
              <a:xfrm flipH="1">
                <a:off x="2347" y="2336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6 h 31"/>
                  <a:gd name="T4" fmla="*/ 15 w 30"/>
                  <a:gd name="T5" fmla="*/ 31 h 31"/>
                  <a:gd name="T6" fmla="*/ 0 w 30"/>
                  <a:gd name="T7" fmla="*/ 16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6"/>
                    </a:lnTo>
                    <a:lnTo>
                      <a:pt x="15" y="31"/>
                    </a:lnTo>
                    <a:lnTo>
                      <a:pt x="0" y="1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4" name="Freeform 96"/>
              <p:cNvSpPr>
                <a:spLocks/>
              </p:cNvSpPr>
              <p:nvPr/>
            </p:nvSpPr>
            <p:spPr bwMode="auto">
              <a:xfrm flipH="1">
                <a:off x="2128" y="2132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6 h 31"/>
                  <a:gd name="T4" fmla="*/ 15 w 30"/>
                  <a:gd name="T5" fmla="*/ 31 h 31"/>
                  <a:gd name="T6" fmla="*/ 0 w 30"/>
                  <a:gd name="T7" fmla="*/ 16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6"/>
                    </a:lnTo>
                    <a:lnTo>
                      <a:pt x="15" y="31"/>
                    </a:lnTo>
                    <a:lnTo>
                      <a:pt x="0" y="1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5" name="Freeform 97"/>
              <p:cNvSpPr>
                <a:spLocks/>
              </p:cNvSpPr>
              <p:nvPr/>
            </p:nvSpPr>
            <p:spPr bwMode="auto">
              <a:xfrm flipH="1">
                <a:off x="2128" y="2336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6 h 31"/>
                  <a:gd name="T4" fmla="*/ 15 w 30"/>
                  <a:gd name="T5" fmla="*/ 31 h 31"/>
                  <a:gd name="T6" fmla="*/ 0 w 30"/>
                  <a:gd name="T7" fmla="*/ 16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6"/>
                    </a:lnTo>
                    <a:lnTo>
                      <a:pt x="15" y="31"/>
                    </a:lnTo>
                    <a:lnTo>
                      <a:pt x="0" y="1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267" name="Text Box 99"/>
          <p:cNvSpPr txBox="1">
            <a:spLocks noChangeArrowheads="1"/>
          </p:cNvSpPr>
          <p:nvPr/>
        </p:nvSpPr>
        <p:spPr bwMode="auto">
          <a:xfrm>
            <a:off x="1676400" y="444501"/>
            <a:ext cx="4419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		      we say the relationship between the variables is positive. </a:t>
            </a:r>
          </a:p>
        </p:txBody>
      </p:sp>
      <p:sp>
        <p:nvSpPr>
          <p:cNvPr id="7268" name="Text Box 100"/>
          <p:cNvSpPr txBox="1">
            <a:spLocks noChangeArrowheads="1"/>
          </p:cNvSpPr>
          <p:nvPr/>
        </p:nvSpPr>
        <p:spPr bwMode="auto">
          <a:xfrm>
            <a:off x="6172200" y="3886200"/>
            <a:ext cx="4038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                   we say the relationship between the variables is negative. </a:t>
            </a:r>
          </a:p>
        </p:txBody>
      </p:sp>
    </p:spTree>
    <p:extLst>
      <p:ext uri="{BB962C8B-B14F-4D97-AF65-F5344CB8AC3E}">
        <p14:creationId xmlns:p14="http://schemas.microsoft.com/office/powerpoint/2010/main" val="207628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 autoUpdateAnimBg="0"/>
      <p:bldP spid="7267" grpId="0" autoUpdateAnimBg="0"/>
      <p:bldP spid="726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981200" y="228600"/>
            <a:ext cx="8458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 positive relationship means that high scores on one variable  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2362200" y="2667000"/>
            <a:ext cx="6400800" cy="3886200"/>
            <a:chOff x="2976" y="288"/>
            <a:chExt cx="2496" cy="1449"/>
          </a:xfrm>
        </p:grpSpPr>
        <p:graphicFrame>
          <p:nvGraphicFramePr>
            <p:cNvPr id="11268" name="Object 4"/>
            <p:cNvGraphicFramePr>
              <a:graphicFrameLocks noChangeAspect="1"/>
            </p:cNvGraphicFramePr>
            <p:nvPr/>
          </p:nvGraphicFramePr>
          <p:xfrm>
            <a:off x="2976" y="288"/>
            <a:ext cx="2496" cy="1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name="Chart" r:id="rId3" imgW="4677032" imgH="2714912" progId="Excel.Chart.8">
                    <p:embed/>
                  </p:oleObj>
                </mc:Choice>
                <mc:Fallback>
                  <p:oleObj name="Chart" r:id="rId3" imgW="4677032" imgH="2714912" progId="Excel.Chart.8">
                    <p:embed/>
                    <p:pic>
                      <p:nvPicPr>
                        <p:cNvPr id="1126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88"/>
                          <a:ext cx="2496" cy="14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3264" y="480"/>
              <a:ext cx="2016" cy="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70" name="Group 6"/>
            <p:cNvGrpSpPr>
              <a:grpSpLocks/>
            </p:cNvGrpSpPr>
            <p:nvPr/>
          </p:nvGrpSpPr>
          <p:grpSpPr bwMode="auto">
            <a:xfrm flipH="1">
              <a:off x="3408" y="576"/>
              <a:ext cx="1548" cy="842"/>
              <a:chOff x="829" y="1525"/>
              <a:chExt cx="1548" cy="842"/>
            </a:xfrm>
          </p:grpSpPr>
          <p:sp>
            <p:nvSpPr>
              <p:cNvPr id="11271" name="Freeform 7"/>
              <p:cNvSpPr>
                <a:spLocks/>
              </p:cNvSpPr>
              <p:nvPr/>
            </p:nvSpPr>
            <p:spPr bwMode="auto">
              <a:xfrm flipH="1">
                <a:off x="1043" y="1525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5 h 31"/>
                  <a:gd name="T4" fmla="*/ 15 w 30"/>
                  <a:gd name="T5" fmla="*/ 31 h 31"/>
                  <a:gd name="T6" fmla="*/ 0 w 30"/>
                  <a:gd name="T7" fmla="*/ 15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1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2" name="Freeform 8"/>
              <p:cNvSpPr>
                <a:spLocks/>
              </p:cNvSpPr>
              <p:nvPr/>
            </p:nvSpPr>
            <p:spPr bwMode="auto">
              <a:xfrm flipH="1">
                <a:off x="1043" y="1658"/>
                <a:ext cx="30" cy="30"/>
              </a:xfrm>
              <a:custGeom>
                <a:avLst/>
                <a:gdLst>
                  <a:gd name="T0" fmla="*/ 15 w 30"/>
                  <a:gd name="T1" fmla="*/ 0 h 30"/>
                  <a:gd name="T2" fmla="*/ 30 w 30"/>
                  <a:gd name="T3" fmla="*/ 15 h 30"/>
                  <a:gd name="T4" fmla="*/ 15 w 30"/>
                  <a:gd name="T5" fmla="*/ 30 h 30"/>
                  <a:gd name="T6" fmla="*/ 0 w 30"/>
                  <a:gd name="T7" fmla="*/ 15 h 30"/>
                  <a:gd name="T8" fmla="*/ 15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0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3" name="Freeform 9"/>
              <p:cNvSpPr>
                <a:spLocks/>
              </p:cNvSpPr>
              <p:nvPr/>
            </p:nvSpPr>
            <p:spPr bwMode="auto">
              <a:xfrm flipH="1">
                <a:off x="1043" y="2000"/>
                <a:ext cx="30" cy="30"/>
              </a:xfrm>
              <a:custGeom>
                <a:avLst/>
                <a:gdLst>
                  <a:gd name="T0" fmla="*/ 15 w 30"/>
                  <a:gd name="T1" fmla="*/ 0 h 30"/>
                  <a:gd name="T2" fmla="*/ 30 w 30"/>
                  <a:gd name="T3" fmla="*/ 15 h 30"/>
                  <a:gd name="T4" fmla="*/ 15 w 30"/>
                  <a:gd name="T5" fmla="*/ 30 h 30"/>
                  <a:gd name="T6" fmla="*/ 0 w 30"/>
                  <a:gd name="T7" fmla="*/ 15 h 30"/>
                  <a:gd name="T8" fmla="*/ 15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0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4" name="Freeform 10"/>
              <p:cNvSpPr>
                <a:spLocks/>
              </p:cNvSpPr>
              <p:nvPr/>
            </p:nvSpPr>
            <p:spPr bwMode="auto">
              <a:xfrm flipH="1">
                <a:off x="829" y="1658"/>
                <a:ext cx="30" cy="30"/>
              </a:xfrm>
              <a:custGeom>
                <a:avLst/>
                <a:gdLst>
                  <a:gd name="T0" fmla="*/ 15 w 30"/>
                  <a:gd name="T1" fmla="*/ 0 h 30"/>
                  <a:gd name="T2" fmla="*/ 30 w 30"/>
                  <a:gd name="T3" fmla="*/ 15 h 30"/>
                  <a:gd name="T4" fmla="*/ 15 w 30"/>
                  <a:gd name="T5" fmla="*/ 30 h 30"/>
                  <a:gd name="T6" fmla="*/ 0 w 30"/>
                  <a:gd name="T7" fmla="*/ 15 h 30"/>
                  <a:gd name="T8" fmla="*/ 15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0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5" name="Freeform 11"/>
              <p:cNvSpPr>
                <a:spLocks/>
              </p:cNvSpPr>
              <p:nvPr/>
            </p:nvSpPr>
            <p:spPr bwMode="auto">
              <a:xfrm flipH="1">
                <a:off x="829" y="1525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5 h 31"/>
                  <a:gd name="T4" fmla="*/ 15 w 30"/>
                  <a:gd name="T5" fmla="*/ 31 h 31"/>
                  <a:gd name="T6" fmla="*/ 0 w 30"/>
                  <a:gd name="T7" fmla="*/ 15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1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6" name="Freeform 12"/>
              <p:cNvSpPr>
                <a:spLocks/>
              </p:cNvSpPr>
              <p:nvPr/>
            </p:nvSpPr>
            <p:spPr bwMode="auto">
              <a:xfrm flipH="1">
                <a:off x="1262" y="1658"/>
                <a:ext cx="30" cy="30"/>
              </a:xfrm>
              <a:custGeom>
                <a:avLst/>
                <a:gdLst>
                  <a:gd name="T0" fmla="*/ 15 w 30"/>
                  <a:gd name="T1" fmla="*/ 0 h 30"/>
                  <a:gd name="T2" fmla="*/ 30 w 30"/>
                  <a:gd name="T3" fmla="*/ 15 h 30"/>
                  <a:gd name="T4" fmla="*/ 15 w 30"/>
                  <a:gd name="T5" fmla="*/ 30 h 30"/>
                  <a:gd name="T6" fmla="*/ 0 w 30"/>
                  <a:gd name="T7" fmla="*/ 15 h 30"/>
                  <a:gd name="T8" fmla="*/ 15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0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7" name="Freeform 13"/>
              <p:cNvSpPr>
                <a:spLocks/>
              </p:cNvSpPr>
              <p:nvPr/>
            </p:nvSpPr>
            <p:spPr bwMode="auto">
              <a:xfrm flipH="1">
                <a:off x="1262" y="1862"/>
                <a:ext cx="30" cy="30"/>
              </a:xfrm>
              <a:custGeom>
                <a:avLst/>
                <a:gdLst>
                  <a:gd name="T0" fmla="*/ 15 w 30"/>
                  <a:gd name="T1" fmla="*/ 0 h 30"/>
                  <a:gd name="T2" fmla="*/ 30 w 30"/>
                  <a:gd name="T3" fmla="*/ 15 h 30"/>
                  <a:gd name="T4" fmla="*/ 15 w 30"/>
                  <a:gd name="T5" fmla="*/ 30 h 30"/>
                  <a:gd name="T6" fmla="*/ 0 w 30"/>
                  <a:gd name="T7" fmla="*/ 15 h 30"/>
                  <a:gd name="T8" fmla="*/ 15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0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8" name="Freeform 14"/>
              <p:cNvSpPr>
                <a:spLocks/>
              </p:cNvSpPr>
              <p:nvPr/>
            </p:nvSpPr>
            <p:spPr bwMode="auto">
              <a:xfrm flipH="1">
                <a:off x="1476" y="1796"/>
                <a:ext cx="30" cy="30"/>
              </a:xfrm>
              <a:custGeom>
                <a:avLst/>
                <a:gdLst>
                  <a:gd name="T0" fmla="*/ 15 w 30"/>
                  <a:gd name="T1" fmla="*/ 0 h 30"/>
                  <a:gd name="T2" fmla="*/ 30 w 30"/>
                  <a:gd name="T3" fmla="*/ 15 h 30"/>
                  <a:gd name="T4" fmla="*/ 15 w 30"/>
                  <a:gd name="T5" fmla="*/ 30 h 30"/>
                  <a:gd name="T6" fmla="*/ 0 w 30"/>
                  <a:gd name="T7" fmla="*/ 15 h 30"/>
                  <a:gd name="T8" fmla="*/ 15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0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9" name="Freeform 15"/>
              <p:cNvSpPr>
                <a:spLocks/>
              </p:cNvSpPr>
              <p:nvPr/>
            </p:nvSpPr>
            <p:spPr bwMode="auto">
              <a:xfrm flipH="1">
                <a:off x="1476" y="1933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6 h 31"/>
                  <a:gd name="T4" fmla="*/ 15 w 30"/>
                  <a:gd name="T5" fmla="*/ 31 h 31"/>
                  <a:gd name="T6" fmla="*/ 0 w 30"/>
                  <a:gd name="T7" fmla="*/ 16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6"/>
                    </a:lnTo>
                    <a:lnTo>
                      <a:pt x="15" y="31"/>
                    </a:lnTo>
                    <a:lnTo>
                      <a:pt x="0" y="1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0" name="Freeform 16"/>
              <p:cNvSpPr>
                <a:spLocks/>
              </p:cNvSpPr>
              <p:nvPr/>
            </p:nvSpPr>
            <p:spPr bwMode="auto">
              <a:xfrm flipH="1">
                <a:off x="1476" y="2000"/>
                <a:ext cx="30" cy="30"/>
              </a:xfrm>
              <a:custGeom>
                <a:avLst/>
                <a:gdLst>
                  <a:gd name="T0" fmla="*/ 15 w 30"/>
                  <a:gd name="T1" fmla="*/ 0 h 30"/>
                  <a:gd name="T2" fmla="*/ 30 w 30"/>
                  <a:gd name="T3" fmla="*/ 15 h 30"/>
                  <a:gd name="T4" fmla="*/ 15 w 30"/>
                  <a:gd name="T5" fmla="*/ 30 h 30"/>
                  <a:gd name="T6" fmla="*/ 0 w 30"/>
                  <a:gd name="T7" fmla="*/ 15 h 30"/>
                  <a:gd name="T8" fmla="*/ 15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0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1" name="Freeform 17"/>
              <p:cNvSpPr>
                <a:spLocks/>
              </p:cNvSpPr>
              <p:nvPr/>
            </p:nvSpPr>
            <p:spPr bwMode="auto">
              <a:xfrm flipH="1">
                <a:off x="1476" y="2066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5 h 31"/>
                  <a:gd name="T4" fmla="*/ 15 w 30"/>
                  <a:gd name="T5" fmla="*/ 31 h 31"/>
                  <a:gd name="T6" fmla="*/ 0 w 30"/>
                  <a:gd name="T7" fmla="*/ 15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1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2" name="Freeform 18"/>
              <p:cNvSpPr>
                <a:spLocks/>
              </p:cNvSpPr>
              <p:nvPr/>
            </p:nvSpPr>
            <p:spPr bwMode="auto">
              <a:xfrm flipH="1">
                <a:off x="1695" y="1729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5 h 31"/>
                  <a:gd name="T4" fmla="*/ 15 w 30"/>
                  <a:gd name="T5" fmla="*/ 31 h 31"/>
                  <a:gd name="T6" fmla="*/ 0 w 30"/>
                  <a:gd name="T7" fmla="*/ 15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1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3" name="Freeform 19"/>
              <p:cNvSpPr>
                <a:spLocks/>
              </p:cNvSpPr>
              <p:nvPr/>
            </p:nvSpPr>
            <p:spPr bwMode="auto">
              <a:xfrm flipH="1">
                <a:off x="1695" y="2204"/>
                <a:ext cx="30" cy="30"/>
              </a:xfrm>
              <a:custGeom>
                <a:avLst/>
                <a:gdLst>
                  <a:gd name="T0" fmla="*/ 15 w 30"/>
                  <a:gd name="T1" fmla="*/ 0 h 30"/>
                  <a:gd name="T2" fmla="*/ 30 w 30"/>
                  <a:gd name="T3" fmla="*/ 15 h 30"/>
                  <a:gd name="T4" fmla="*/ 15 w 30"/>
                  <a:gd name="T5" fmla="*/ 30 h 30"/>
                  <a:gd name="T6" fmla="*/ 0 w 30"/>
                  <a:gd name="T7" fmla="*/ 15 h 30"/>
                  <a:gd name="T8" fmla="*/ 15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0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4" name="Freeform 20"/>
              <p:cNvSpPr>
                <a:spLocks/>
              </p:cNvSpPr>
              <p:nvPr/>
            </p:nvSpPr>
            <p:spPr bwMode="auto">
              <a:xfrm flipH="1">
                <a:off x="1695" y="1933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6 h 31"/>
                  <a:gd name="T4" fmla="*/ 15 w 30"/>
                  <a:gd name="T5" fmla="*/ 31 h 31"/>
                  <a:gd name="T6" fmla="*/ 0 w 30"/>
                  <a:gd name="T7" fmla="*/ 16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6"/>
                    </a:lnTo>
                    <a:lnTo>
                      <a:pt x="15" y="31"/>
                    </a:lnTo>
                    <a:lnTo>
                      <a:pt x="0" y="1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5" name="Freeform 21"/>
              <p:cNvSpPr>
                <a:spLocks/>
              </p:cNvSpPr>
              <p:nvPr/>
            </p:nvSpPr>
            <p:spPr bwMode="auto">
              <a:xfrm flipH="1">
                <a:off x="1914" y="2132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6 h 31"/>
                  <a:gd name="T4" fmla="*/ 15 w 30"/>
                  <a:gd name="T5" fmla="*/ 31 h 31"/>
                  <a:gd name="T6" fmla="*/ 0 w 30"/>
                  <a:gd name="T7" fmla="*/ 16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6"/>
                    </a:lnTo>
                    <a:lnTo>
                      <a:pt x="15" y="31"/>
                    </a:lnTo>
                    <a:lnTo>
                      <a:pt x="0" y="1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6" name="Freeform 22"/>
              <p:cNvSpPr>
                <a:spLocks/>
              </p:cNvSpPr>
              <p:nvPr/>
            </p:nvSpPr>
            <p:spPr bwMode="auto">
              <a:xfrm flipH="1">
                <a:off x="1914" y="2270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5 h 31"/>
                  <a:gd name="T4" fmla="*/ 15 w 30"/>
                  <a:gd name="T5" fmla="*/ 31 h 31"/>
                  <a:gd name="T6" fmla="*/ 0 w 30"/>
                  <a:gd name="T7" fmla="*/ 15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1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7" name="Freeform 23"/>
              <p:cNvSpPr>
                <a:spLocks/>
              </p:cNvSpPr>
              <p:nvPr/>
            </p:nvSpPr>
            <p:spPr bwMode="auto">
              <a:xfrm flipH="1">
                <a:off x="1914" y="2204"/>
                <a:ext cx="30" cy="30"/>
              </a:xfrm>
              <a:custGeom>
                <a:avLst/>
                <a:gdLst>
                  <a:gd name="T0" fmla="*/ 15 w 30"/>
                  <a:gd name="T1" fmla="*/ 0 h 30"/>
                  <a:gd name="T2" fmla="*/ 30 w 30"/>
                  <a:gd name="T3" fmla="*/ 15 h 30"/>
                  <a:gd name="T4" fmla="*/ 15 w 30"/>
                  <a:gd name="T5" fmla="*/ 30 h 30"/>
                  <a:gd name="T6" fmla="*/ 0 w 30"/>
                  <a:gd name="T7" fmla="*/ 15 h 30"/>
                  <a:gd name="T8" fmla="*/ 15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0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8" name="Freeform 24"/>
              <p:cNvSpPr>
                <a:spLocks/>
              </p:cNvSpPr>
              <p:nvPr/>
            </p:nvSpPr>
            <p:spPr bwMode="auto">
              <a:xfrm flipH="1">
                <a:off x="2347" y="2336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6 h 31"/>
                  <a:gd name="T4" fmla="*/ 15 w 30"/>
                  <a:gd name="T5" fmla="*/ 31 h 31"/>
                  <a:gd name="T6" fmla="*/ 0 w 30"/>
                  <a:gd name="T7" fmla="*/ 16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6"/>
                    </a:lnTo>
                    <a:lnTo>
                      <a:pt x="15" y="31"/>
                    </a:lnTo>
                    <a:lnTo>
                      <a:pt x="0" y="1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9" name="Freeform 25"/>
              <p:cNvSpPr>
                <a:spLocks/>
              </p:cNvSpPr>
              <p:nvPr/>
            </p:nvSpPr>
            <p:spPr bwMode="auto">
              <a:xfrm flipH="1">
                <a:off x="2128" y="2132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6 h 31"/>
                  <a:gd name="T4" fmla="*/ 15 w 30"/>
                  <a:gd name="T5" fmla="*/ 31 h 31"/>
                  <a:gd name="T6" fmla="*/ 0 w 30"/>
                  <a:gd name="T7" fmla="*/ 16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6"/>
                    </a:lnTo>
                    <a:lnTo>
                      <a:pt x="15" y="31"/>
                    </a:lnTo>
                    <a:lnTo>
                      <a:pt x="0" y="1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0" name="Freeform 26"/>
              <p:cNvSpPr>
                <a:spLocks/>
              </p:cNvSpPr>
              <p:nvPr/>
            </p:nvSpPr>
            <p:spPr bwMode="auto">
              <a:xfrm flipH="1">
                <a:off x="2128" y="2336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6 h 31"/>
                  <a:gd name="T4" fmla="*/ 15 w 30"/>
                  <a:gd name="T5" fmla="*/ 31 h 31"/>
                  <a:gd name="T6" fmla="*/ 0 w 30"/>
                  <a:gd name="T7" fmla="*/ 16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6"/>
                    </a:lnTo>
                    <a:lnTo>
                      <a:pt x="15" y="31"/>
                    </a:lnTo>
                    <a:lnTo>
                      <a:pt x="0" y="1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1981200" y="228601"/>
            <a:ext cx="8458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  <a:p>
            <a:r>
              <a:rPr lang="en-US" altLang="en-US"/>
              <a:t>              are associated with high scores on the other variable  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1981200" y="1555751"/>
            <a:ext cx="8458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  <a:p>
            <a:r>
              <a:rPr lang="en-US" altLang="en-US"/>
              <a:t>are associated with low scores on the other variable.  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1981200" y="1555750"/>
            <a:ext cx="8458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It also indicates that low scores on one variable  </a:t>
            </a:r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>
            <a:off x="7410450" y="3657600"/>
            <a:ext cx="0" cy="220980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 flipH="1">
            <a:off x="3124200" y="3505200"/>
            <a:ext cx="4038600" cy="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4114800" y="5257800"/>
            <a:ext cx="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 flipH="1">
            <a:off x="3124200" y="5105400"/>
            <a:ext cx="838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0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91" grpId="0" autoUpdateAnimBg="0"/>
      <p:bldP spid="11292" grpId="0" autoUpdateAnimBg="0"/>
      <p:bldP spid="11293" grpId="0" autoUpdateAnimBg="0"/>
      <p:bldP spid="11294" grpId="0" animBg="1"/>
      <p:bldP spid="11295" grpId="0" animBg="1"/>
      <p:bldP spid="11296" grpId="0" animBg="1"/>
      <p:bldP spid="1129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2362200" y="2667000"/>
            <a:ext cx="6400800" cy="3886200"/>
            <a:chOff x="2976" y="288"/>
            <a:chExt cx="2496" cy="1449"/>
          </a:xfrm>
        </p:grpSpPr>
        <p:graphicFrame>
          <p:nvGraphicFramePr>
            <p:cNvPr id="9220" name="Object 4"/>
            <p:cNvGraphicFramePr>
              <a:graphicFrameLocks noChangeAspect="1"/>
            </p:cNvGraphicFramePr>
            <p:nvPr/>
          </p:nvGraphicFramePr>
          <p:xfrm>
            <a:off x="2976" y="288"/>
            <a:ext cx="2496" cy="1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name="Chart" r:id="rId3" imgW="4677032" imgH="2714912" progId="Excel.Chart.8">
                    <p:embed/>
                  </p:oleObj>
                </mc:Choice>
                <mc:Fallback>
                  <p:oleObj name="Chart" r:id="rId3" imgW="4677032" imgH="2714912" progId="Excel.Chart.8">
                    <p:embed/>
                    <p:pic>
                      <p:nvPicPr>
                        <p:cNvPr id="922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88"/>
                          <a:ext cx="2496" cy="14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3264" y="480"/>
              <a:ext cx="2016" cy="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22" name="Group 6"/>
            <p:cNvGrpSpPr>
              <a:grpSpLocks/>
            </p:cNvGrpSpPr>
            <p:nvPr/>
          </p:nvGrpSpPr>
          <p:grpSpPr bwMode="auto">
            <a:xfrm flipH="1">
              <a:off x="3408" y="576"/>
              <a:ext cx="1548" cy="842"/>
              <a:chOff x="829" y="1525"/>
              <a:chExt cx="1548" cy="842"/>
            </a:xfrm>
          </p:grpSpPr>
          <p:sp>
            <p:nvSpPr>
              <p:cNvPr id="9223" name="Freeform 7"/>
              <p:cNvSpPr>
                <a:spLocks/>
              </p:cNvSpPr>
              <p:nvPr/>
            </p:nvSpPr>
            <p:spPr bwMode="auto">
              <a:xfrm flipH="1">
                <a:off x="1043" y="1525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5 h 31"/>
                  <a:gd name="T4" fmla="*/ 15 w 30"/>
                  <a:gd name="T5" fmla="*/ 31 h 31"/>
                  <a:gd name="T6" fmla="*/ 0 w 30"/>
                  <a:gd name="T7" fmla="*/ 15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1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4" name="Freeform 8"/>
              <p:cNvSpPr>
                <a:spLocks/>
              </p:cNvSpPr>
              <p:nvPr/>
            </p:nvSpPr>
            <p:spPr bwMode="auto">
              <a:xfrm flipH="1">
                <a:off x="1043" y="1658"/>
                <a:ext cx="30" cy="30"/>
              </a:xfrm>
              <a:custGeom>
                <a:avLst/>
                <a:gdLst>
                  <a:gd name="T0" fmla="*/ 15 w 30"/>
                  <a:gd name="T1" fmla="*/ 0 h 30"/>
                  <a:gd name="T2" fmla="*/ 30 w 30"/>
                  <a:gd name="T3" fmla="*/ 15 h 30"/>
                  <a:gd name="T4" fmla="*/ 15 w 30"/>
                  <a:gd name="T5" fmla="*/ 30 h 30"/>
                  <a:gd name="T6" fmla="*/ 0 w 30"/>
                  <a:gd name="T7" fmla="*/ 15 h 30"/>
                  <a:gd name="T8" fmla="*/ 15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0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5" name="Freeform 9"/>
              <p:cNvSpPr>
                <a:spLocks/>
              </p:cNvSpPr>
              <p:nvPr/>
            </p:nvSpPr>
            <p:spPr bwMode="auto">
              <a:xfrm flipH="1">
                <a:off x="1043" y="2000"/>
                <a:ext cx="30" cy="30"/>
              </a:xfrm>
              <a:custGeom>
                <a:avLst/>
                <a:gdLst>
                  <a:gd name="T0" fmla="*/ 15 w 30"/>
                  <a:gd name="T1" fmla="*/ 0 h 30"/>
                  <a:gd name="T2" fmla="*/ 30 w 30"/>
                  <a:gd name="T3" fmla="*/ 15 h 30"/>
                  <a:gd name="T4" fmla="*/ 15 w 30"/>
                  <a:gd name="T5" fmla="*/ 30 h 30"/>
                  <a:gd name="T6" fmla="*/ 0 w 30"/>
                  <a:gd name="T7" fmla="*/ 15 h 30"/>
                  <a:gd name="T8" fmla="*/ 15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0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6" name="Freeform 10"/>
              <p:cNvSpPr>
                <a:spLocks/>
              </p:cNvSpPr>
              <p:nvPr/>
            </p:nvSpPr>
            <p:spPr bwMode="auto">
              <a:xfrm flipH="1">
                <a:off x="829" y="1658"/>
                <a:ext cx="30" cy="30"/>
              </a:xfrm>
              <a:custGeom>
                <a:avLst/>
                <a:gdLst>
                  <a:gd name="T0" fmla="*/ 15 w 30"/>
                  <a:gd name="T1" fmla="*/ 0 h 30"/>
                  <a:gd name="T2" fmla="*/ 30 w 30"/>
                  <a:gd name="T3" fmla="*/ 15 h 30"/>
                  <a:gd name="T4" fmla="*/ 15 w 30"/>
                  <a:gd name="T5" fmla="*/ 30 h 30"/>
                  <a:gd name="T6" fmla="*/ 0 w 30"/>
                  <a:gd name="T7" fmla="*/ 15 h 30"/>
                  <a:gd name="T8" fmla="*/ 15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0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" name="Freeform 11"/>
              <p:cNvSpPr>
                <a:spLocks/>
              </p:cNvSpPr>
              <p:nvPr/>
            </p:nvSpPr>
            <p:spPr bwMode="auto">
              <a:xfrm flipH="1">
                <a:off x="829" y="1525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5 h 31"/>
                  <a:gd name="T4" fmla="*/ 15 w 30"/>
                  <a:gd name="T5" fmla="*/ 31 h 31"/>
                  <a:gd name="T6" fmla="*/ 0 w 30"/>
                  <a:gd name="T7" fmla="*/ 15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1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" name="Freeform 12"/>
              <p:cNvSpPr>
                <a:spLocks/>
              </p:cNvSpPr>
              <p:nvPr/>
            </p:nvSpPr>
            <p:spPr bwMode="auto">
              <a:xfrm flipH="1">
                <a:off x="1262" y="1658"/>
                <a:ext cx="30" cy="30"/>
              </a:xfrm>
              <a:custGeom>
                <a:avLst/>
                <a:gdLst>
                  <a:gd name="T0" fmla="*/ 15 w 30"/>
                  <a:gd name="T1" fmla="*/ 0 h 30"/>
                  <a:gd name="T2" fmla="*/ 30 w 30"/>
                  <a:gd name="T3" fmla="*/ 15 h 30"/>
                  <a:gd name="T4" fmla="*/ 15 w 30"/>
                  <a:gd name="T5" fmla="*/ 30 h 30"/>
                  <a:gd name="T6" fmla="*/ 0 w 30"/>
                  <a:gd name="T7" fmla="*/ 15 h 30"/>
                  <a:gd name="T8" fmla="*/ 15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0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" name="Freeform 13"/>
              <p:cNvSpPr>
                <a:spLocks/>
              </p:cNvSpPr>
              <p:nvPr/>
            </p:nvSpPr>
            <p:spPr bwMode="auto">
              <a:xfrm flipH="1">
                <a:off x="1262" y="1862"/>
                <a:ext cx="30" cy="30"/>
              </a:xfrm>
              <a:custGeom>
                <a:avLst/>
                <a:gdLst>
                  <a:gd name="T0" fmla="*/ 15 w 30"/>
                  <a:gd name="T1" fmla="*/ 0 h 30"/>
                  <a:gd name="T2" fmla="*/ 30 w 30"/>
                  <a:gd name="T3" fmla="*/ 15 h 30"/>
                  <a:gd name="T4" fmla="*/ 15 w 30"/>
                  <a:gd name="T5" fmla="*/ 30 h 30"/>
                  <a:gd name="T6" fmla="*/ 0 w 30"/>
                  <a:gd name="T7" fmla="*/ 15 h 30"/>
                  <a:gd name="T8" fmla="*/ 15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0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" name="Freeform 14"/>
              <p:cNvSpPr>
                <a:spLocks/>
              </p:cNvSpPr>
              <p:nvPr/>
            </p:nvSpPr>
            <p:spPr bwMode="auto">
              <a:xfrm flipH="1">
                <a:off x="1476" y="1796"/>
                <a:ext cx="30" cy="30"/>
              </a:xfrm>
              <a:custGeom>
                <a:avLst/>
                <a:gdLst>
                  <a:gd name="T0" fmla="*/ 15 w 30"/>
                  <a:gd name="T1" fmla="*/ 0 h 30"/>
                  <a:gd name="T2" fmla="*/ 30 w 30"/>
                  <a:gd name="T3" fmla="*/ 15 h 30"/>
                  <a:gd name="T4" fmla="*/ 15 w 30"/>
                  <a:gd name="T5" fmla="*/ 30 h 30"/>
                  <a:gd name="T6" fmla="*/ 0 w 30"/>
                  <a:gd name="T7" fmla="*/ 15 h 30"/>
                  <a:gd name="T8" fmla="*/ 15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0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1" name="Freeform 15"/>
              <p:cNvSpPr>
                <a:spLocks/>
              </p:cNvSpPr>
              <p:nvPr/>
            </p:nvSpPr>
            <p:spPr bwMode="auto">
              <a:xfrm flipH="1">
                <a:off x="1476" y="1933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6 h 31"/>
                  <a:gd name="T4" fmla="*/ 15 w 30"/>
                  <a:gd name="T5" fmla="*/ 31 h 31"/>
                  <a:gd name="T6" fmla="*/ 0 w 30"/>
                  <a:gd name="T7" fmla="*/ 16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6"/>
                    </a:lnTo>
                    <a:lnTo>
                      <a:pt x="15" y="31"/>
                    </a:lnTo>
                    <a:lnTo>
                      <a:pt x="0" y="1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2" name="Freeform 16"/>
              <p:cNvSpPr>
                <a:spLocks/>
              </p:cNvSpPr>
              <p:nvPr/>
            </p:nvSpPr>
            <p:spPr bwMode="auto">
              <a:xfrm flipH="1">
                <a:off x="1476" y="2000"/>
                <a:ext cx="30" cy="30"/>
              </a:xfrm>
              <a:custGeom>
                <a:avLst/>
                <a:gdLst>
                  <a:gd name="T0" fmla="*/ 15 w 30"/>
                  <a:gd name="T1" fmla="*/ 0 h 30"/>
                  <a:gd name="T2" fmla="*/ 30 w 30"/>
                  <a:gd name="T3" fmla="*/ 15 h 30"/>
                  <a:gd name="T4" fmla="*/ 15 w 30"/>
                  <a:gd name="T5" fmla="*/ 30 h 30"/>
                  <a:gd name="T6" fmla="*/ 0 w 30"/>
                  <a:gd name="T7" fmla="*/ 15 h 30"/>
                  <a:gd name="T8" fmla="*/ 15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0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3" name="Freeform 17"/>
              <p:cNvSpPr>
                <a:spLocks/>
              </p:cNvSpPr>
              <p:nvPr/>
            </p:nvSpPr>
            <p:spPr bwMode="auto">
              <a:xfrm flipH="1">
                <a:off x="1476" y="2066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5 h 31"/>
                  <a:gd name="T4" fmla="*/ 15 w 30"/>
                  <a:gd name="T5" fmla="*/ 31 h 31"/>
                  <a:gd name="T6" fmla="*/ 0 w 30"/>
                  <a:gd name="T7" fmla="*/ 15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1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4" name="Freeform 18"/>
              <p:cNvSpPr>
                <a:spLocks/>
              </p:cNvSpPr>
              <p:nvPr/>
            </p:nvSpPr>
            <p:spPr bwMode="auto">
              <a:xfrm flipH="1">
                <a:off x="1695" y="1729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5 h 31"/>
                  <a:gd name="T4" fmla="*/ 15 w 30"/>
                  <a:gd name="T5" fmla="*/ 31 h 31"/>
                  <a:gd name="T6" fmla="*/ 0 w 30"/>
                  <a:gd name="T7" fmla="*/ 15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1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5" name="Freeform 19"/>
              <p:cNvSpPr>
                <a:spLocks/>
              </p:cNvSpPr>
              <p:nvPr/>
            </p:nvSpPr>
            <p:spPr bwMode="auto">
              <a:xfrm flipH="1">
                <a:off x="1695" y="2204"/>
                <a:ext cx="30" cy="30"/>
              </a:xfrm>
              <a:custGeom>
                <a:avLst/>
                <a:gdLst>
                  <a:gd name="T0" fmla="*/ 15 w 30"/>
                  <a:gd name="T1" fmla="*/ 0 h 30"/>
                  <a:gd name="T2" fmla="*/ 30 w 30"/>
                  <a:gd name="T3" fmla="*/ 15 h 30"/>
                  <a:gd name="T4" fmla="*/ 15 w 30"/>
                  <a:gd name="T5" fmla="*/ 30 h 30"/>
                  <a:gd name="T6" fmla="*/ 0 w 30"/>
                  <a:gd name="T7" fmla="*/ 15 h 30"/>
                  <a:gd name="T8" fmla="*/ 15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0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6" name="Freeform 20"/>
              <p:cNvSpPr>
                <a:spLocks/>
              </p:cNvSpPr>
              <p:nvPr/>
            </p:nvSpPr>
            <p:spPr bwMode="auto">
              <a:xfrm flipH="1">
                <a:off x="1695" y="1933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6 h 31"/>
                  <a:gd name="T4" fmla="*/ 15 w 30"/>
                  <a:gd name="T5" fmla="*/ 31 h 31"/>
                  <a:gd name="T6" fmla="*/ 0 w 30"/>
                  <a:gd name="T7" fmla="*/ 16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6"/>
                    </a:lnTo>
                    <a:lnTo>
                      <a:pt x="15" y="31"/>
                    </a:lnTo>
                    <a:lnTo>
                      <a:pt x="0" y="1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7" name="Freeform 21"/>
              <p:cNvSpPr>
                <a:spLocks/>
              </p:cNvSpPr>
              <p:nvPr/>
            </p:nvSpPr>
            <p:spPr bwMode="auto">
              <a:xfrm flipH="1">
                <a:off x="1914" y="2132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6 h 31"/>
                  <a:gd name="T4" fmla="*/ 15 w 30"/>
                  <a:gd name="T5" fmla="*/ 31 h 31"/>
                  <a:gd name="T6" fmla="*/ 0 w 30"/>
                  <a:gd name="T7" fmla="*/ 16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6"/>
                    </a:lnTo>
                    <a:lnTo>
                      <a:pt x="15" y="31"/>
                    </a:lnTo>
                    <a:lnTo>
                      <a:pt x="0" y="1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8" name="Freeform 22"/>
              <p:cNvSpPr>
                <a:spLocks/>
              </p:cNvSpPr>
              <p:nvPr/>
            </p:nvSpPr>
            <p:spPr bwMode="auto">
              <a:xfrm flipH="1">
                <a:off x="1914" y="2270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5 h 31"/>
                  <a:gd name="T4" fmla="*/ 15 w 30"/>
                  <a:gd name="T5" fmla="*/ 31 h 31"/>
                  <a:gd name="T6" fmla="*/ 0 w 30"/>
                  <a:gd name="T7" fmla="*/ 15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1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9" name="Freeform 23"/>
              <p:cNvSpPr>
                <a:spLocks/>
              </p:cNvSpPr>
              <p:nvPr/>
            </p:nvSpPr>
            <p:spPr bwMode="auto">
              <a:xfrm flipH="1">
                <a:off x="1914" y="2204"/>
                <a:ext cx="30" cy="30"/>
              </a:xfrm>
              <a:custGeom>
                <a:avLst/>
                <a:gdLst>
                  <a:gd name="T0" fmla="*/ 15 w 30"/>
                  <a:gd name="T1" fmla="*/ 0 h 30"/>
                  <a:gd name="T2" fmla="*/ 30 w 30"/>
                  <a:gd name="T3" fmla="*/ 15 h 30"/>
                  <a:gd name="T4" fmla="*/ 15 w 30"/>
                  <a:gd name="T5" fmla="*/ 30 h 30"/>
                  <a:gd name="T6" fmla="*/ 0 w 30"/>
                  <a:gd name="T7" fmla="*/ 15 h 30"/>
                  <a:gd name="T8" fmla="*/ 15 w 3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lnTo>
                      <a:pt x="30" y="15"/>
                    </a:lnTo>
                    <a:lnTo>
                      <a:pt x="15" y="30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0" name="Freeform 24"/>
              <p:cNvSpPr>
                <a:spLocks/>
              </p:cNvSpPr>
              <p:nvPr/>
            </p:nvSpPr>
            <p:spPr bwMode="auto">
              <a:xfrm flipH="1">
                <a:off x="2347" y="2336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6 h 31"/>
                  <a:gd name="T4" fmla="*/ 15 w 30"/>
                  <a:gd name="T5" fmla="*/ 31 h 31"/>
                  <a:gd name="T6" fmla="*/ 0 w 30"/>
                  <a:gd name="T7" fmla="*/ 16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6"/>
                    </a:lnTo>
                    <a:lnTo>
                      <a:pt x="15" y="31"/>
                    </a:lnTo>
                    <a:lnTo>
                      <a:pt x="0" y="1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1" name="Freeform 25"/>
              <p:cNvSpPr>
                <a:spLocks/>
              </p:cNvSpPr>
              <p:nvPr/>
            </p:nvSpPr>
            <p:spPr bwMode="auto">
              <a:xfrm flipH="1">
                <a:off x="2128" y="2132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6 h 31"/>
                  <a:gd name="T4" fmla="*/ 15 w 30"/>
                  <a:gd name="T5" fmla="*/ 31 h 31"/>
                  <a:gd name="T6" fmla="*/ 0 w 30"/>
                  <a:gd name="T7" fmla="*/ 16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6"/>
                    </a:lnTo>
                    <a:lnTo>
                      <a:pt x="15" y="31"/>
                    </a:lnTo>
                    <a:lnTo>
                      <a:pt x="0" y="1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2" name="Freeform 26"/>
              <p:cNvSpPr>
                <a:spLocks/>
              </p:cNvSpPr>
              <p:nvPr/>
            </p:nvSpPr>
            <p:spPr bwMode="auto">
              <a:xfrm flipH="1">
                <a:off x="2128" y="2336"/>
                <a:ext cx="30" cy="31"/>
              </a:xfrm>
              <a:custGeom>
                <a:avLst/>
                <a:gdLst>
                  <a:gd name="T0" fmla="*/ 15 w 30"/>
                  <a:gd name="T1" fmla="*/ 0 h 31"/>
                  <a:gd name="T2" fmla="*/ 30 w 30"/>
                  <a:gd name="T3" fmla="*/ 16 h 31"/>
                  <a:gd name="T4" fmla="*/ 15 w 30"/>
                  <a:gd name="T5" fmla="*/ 31 h 31"/>
                  <a:gd name="T6" fmla="*/ 0 w 30"/>
                  <a:gd name="T7" fmla="*/ 16 h 31"/>
                  <a:gd name="T8" fmla="*/ 15 w 3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lnTo>
                      <a:pt x="30" y="16"/>
                    </a:lnTo>
                    <a:lnTo>
                      <a:pt x="15" y="31"/>
                    </a:lnTo>
                    <a:lnTo>
                      <a:pt x="0" y="1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80"/>
              </a:solidFill>
              <a:ln w="7938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3429000" y="3352800"/>
            <a:ext cx="4572000" cy="2438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981200" y="228600"/>
            <a:ext cx="8458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 negative relationship means that high scores on one variable  </a:t>
            </a:r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1981200" y="228601"/>
            <a:ext cx="8458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  <a:p>
            <a:r>
              <a:rPr lang="en-US" altLang="en-US"/>
              <a:t>              are associated with low scores on the other variable.  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1981200" y="1555751"/>
            <a:ext cx="8458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  <a:p>
            <a:r>
              <a:rPr lang="en-US" altLang="en-US"/>
              <a:t>are associated with high scores on the other variable.  </a:t>
            </a:r>
          </a:p>
        </p:txBody>
      </p: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1981200" y="1555750"/>
            <a:ext cx="8458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It also indicates that low scores on one variable  </a:t>
            </a:r>
          </a:p>
        </p:txBody>
      </p:sp>
      <p:sp>
        <p:nvSpPr>
          <p:cNvPr id="9247" name="Line 31"/>
          <p:cNvSpPr>
            <a:spLocks noChangeShapeType="1"/>
          </p:cNvSpPr>
          <p:nvPr/>
        </p:nvSpPr>
        <p:spPr bwMode="auto">
          <a:xfrm>
            <a:off x="6819900" y="5334000"/>
            <a:ext cx="0" cy="53340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8" name="Line 32"/>
          <p:cNvSpPr>
            <a:spLocks noChangeShapeType="1"/>
          </p:cNvSpPr>
          <p:nvPr/>
        </p:nvSpPr>
        <p:spPr bwMode="auto">
          <a:xfrm flipH="1">
            <a:off x="3048000" y="5105400"/>
            <a:ext cx="3562350" cy="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2" name="Line 36"/>
          <p:cNvSpPr>
            <a:spLocks noChangeShapeType="1"/>
          </p:cNvSpPr>
          <p:nvPr/>
        </p:nvSpPr>
        <p:spPr bwMode="auto">
          <a:xfrm>
            <a:off x="3505200" y="3810000"/>
            <a:ext cx="0" cy="1981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3" name="Line 37"/>
          <p:cNvSpPr>
            <a:spLocks noChangeShapeType="1"/>
          </p:cNvSpPr>
          <p:nvPr/>
        </p:nvSpPr>
        <p:spPr bwMode="auto">
          <a:xfrm flipH="1">
            <a:off x="2971800" y="3581400"/>
            <a:ext cx="381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57" name="Group 41"/>
          <p:cNvGrpSpPr>
            <a:grpSpLocks/>
          </p:cNvGrpSpPr>
          <p:nvPr/>
        </p:nvGrpSpPr>
        <p:grpSpPr bwMode="auto">
          <a:xfrm>
            <a:off x="3429000" y="3505200"/>
            <a:ext cx="3962400" cy="2133600"/>
            <a:chOff x="829" y="1525"/>
            <a:chExt cx="1548" cy="842"/>
          </a:xfrm>
        </p:grpSpPr>
        <p:sp>
          <p:nvSpPr>
            <p:cNvPr id="9258" name="Freeform 42"/>
            <p:cNvSpPr>
              <a:spLocks/>
            </p:cNvSpPr>
            <p:nvPr/>
          </p:nvSpPr>
          <p:spPr bwMode="auto">
            <a:xfrm flipH="1">
              <a:off x="1043" y="1525"/>
              <a:ext cx="30" cy="31"/>
            </a:xfrm>
            <a:custGeom>
              <a:avLst/>
              <a:gdLst>
                <a:gd name="T0" fmla="*/ 15 w 30"/>
                <a:gd name="T1" fmla="*/ 0 h 31"/>
                <a:gd name="T2" fmla="*/ 30 w 30"/>
                <a:gd name="T3" fmla="*/ 15 h 31"/>
                <a:gd name="T4" fmla="*/ 15 w 30"/>
                <a:gd name="T5" fmla="*/ 31 h 31"/>
                <a:gd name="T6" fmla="*/ 0 w 30"/>
                <a:gd name="T7" fmla="*/ 15 h 31"/>
                <a:gd name="T8" fmla="*/ 15 w 3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lnTo>
                    <a:pt x="30" y="15"/>
                  </a:lnTo>
                  <a:lnTo>
                    <a:pt x="15" y="31"/>
                  </a:lnTo>
                  <a:lnTo>
                    <a:pt x="0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80"/>
            </a:solidFill>
            <a:ln w="7938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9" name="Freeform 43"/>
            <p:cNvSpPr>
              <a:spLocks/>
            </p:cNvSpPr>
            <p:nvPr/>
          </p:nvSpPr>
          <p:spPr bwMode="auto">
            <a:xfrm flipH="1">
              <a:off x="1043" y="1658"/>
              <a:ext cx="30" cy="30"/>
            </a:xfrm>
            <a:custGeom>
              <a:avLst/>
              <a:gdLst>
                <a:gd name="T0" fmla="*/ 15 w 30"/>
                <a:gd name="T1" fmla="*/ 0 h 30"/>
                <a:gd name="T2" fmla="*/ 30 w 30"/>
                <a:gd name="T3" fmla="*/ 15 h 30"/>
                <a:gd name="T4" fmla="*/ 15 w 30"/>
                <a:gd name="T5" fmla="*/ 30 h 30"/>
                <a:gd name="T6" fmla="*/ 0 w 30"/>
                <a:gd name="T7" fmla="*/ 15 h 30"/>
                <a:gd name="T8" fmla="*/ 15 w 30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lnTo>
                    <a:pt x="30" y="15"/>
                  </a:lnTo>
                  <a:lnTo>
                    <a:pt x="15" y="30"/>
                  </a:lnTo>
                  <a:lnTo>
                    <a:pt x="0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80"/>
            </a:solidFill>
            <a:ln w="7938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Freeform 44"/>
            <p:cNvSpPr>
              <a:spLocks/>
            </p:cNvSpPr>
            <p:nvPr/>
          </p:nvSpPr>
          <p:spPr bwMode="auto">
            <a:xfrm flipH="1">
              <a:off x="1043" y="2000"/>
              <a:ext cx="30" cy="30"/>
            </a:xfrm>
            <a:custGeom>
              <a:avLst/>
              <a:gdLst>
                <a:gd name="T0" fmla="*/ 15 w 30"/>
                <a:gd name="T1" fmla="*/ 0 h 30"/>
                <a:gd name="T2" fmla="*/ 30 w 30"/>
                <a:gd name="T3" fmla="*/ 15 h 30"/>
                <a:gd name="T4" fmla="*/ 15 w 30"/>
                <a:gd name="T5" fmla="*/ 30 h 30"/>
                <a:gd name="T6" fmla="*/ 0 w 30"/>
                <a:gd name="T7" fmla="*/ 15 h 30"/>
                <a:gd name="T8" fmla="*/ 15 w 30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lnTo>
                    <a:pt x="30" y="15"/>
                  </a:lnTo>
                  <a:lnTo>
                    <a:pt x="15" y="30"/>
                  </a:lnTo>
                  <a:lnTo>
                    <a:pt x="0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80"/>
            </a:solidFill>
            <a:ln w="7938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1" name="Freeform 45"/>
            <p:cNvSpPr>
              <a:spLocks/>
            </p:cNvSpPr>
            <p:nvPr/>
          </p:nvSpPr>
          <p:spPr bwMode="auto">
            <a:xfrm flipH="1">
              <a:off x="829" y="1658"/>
              <a:ext cx="30" cy="30"/>
            </a:xfrm>
            <a:custGeom>
              <a:avLst/>
              <a:gdLst>
                <a:gd name="T0" fmla="*/ 15 w 30"/>
                <a:gd name="T1" fmla="*/ 0 h 30"/>
                <a:gd name="T2" fmla="*/ 30 w 30"/>
                <a:gd name="T3" fmla="*/ 15 h 30"/>
                <a:gd name="T4" fmla="*/ 15 w 30"/>
                <a:gd name="T5" fmla="*/ 30 h 30"/>
                <a:gd name="T6" fmla="*/ 0 w 30"/>
                <a:gd name="T7" fmla="*/ 15 h 30"/>
                <a:gd name="T8" fmla="*/ 15 w 30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lnTo>
                    <a:pt x="30" y="15"/>
                  </a:lnTo>
                  <a:lnTo>
                    <a:pt x="15" y="30"/>
                  </a:lnTo>
                  <a:lnTo>
                    <a:pt x="0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80"/>
            </a:solidFill>
            <a:ln w="7938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2" name="Freeform 46"/>
            <p:cNvSpPr>
              <a:spLocks/>
            </p:cNvSpPr>
            <p:nvPr/>
          </p:nvSpPr>
          <p:spPr bwMode="auto">
            <a:xfrm flipH="1">
              <a:off x="829" y="1525"/>
              <a:ext cx="30" cy="31"/>
            </a:xfrm>
            <a:custGeom>
              <a:avLst/>
              <a:gdLst>
                <a:gd name="T0" fmla="*/ 15 w 30"/>
                <a:gd name="T1" fmla="*/ 0 h 31"/>
                <a:gd name="T2" fmla="*/ 30 w 30"/>
                <a:gd name="T3" fmla="*/ 15 h 31"/>
                <a:gd name="T4" fmla="*/ 15 w 30"/>
                <a:gd name="T5" fmla="*/ 31 h 31"/>
                <a:gd name="T6" fmla="*/ 0 w 30"/>
                <a:gd name="T7" fmla="*/ 15 h 31"/>
                <a:gd name="T8" fmla="*/ 15 w 3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lnTo>
                    <a:pt x="30" y="15"/>
                  </a:lnTo>
                  <a:lnTo>
                    <a:pt x="15" y="31"/>
                  </a:lnTo>
                  <a:lnTo>
                    <a:pt x="0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80"/>
            </a:solidFill>
            <a:ln w="7938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3" name="Freeform 47"/>
            <p:cNvSpPr>
              <a:spLocks/>
            </p:cNvSpPr>
            <p:nvPr/>
          </p:nvSpPr>
          <p:spPr bwMode="auto">
            <a:xfrm flipH="1">
              <a:off x="1262" y="1658"/>
              <a:ext cx="30" cy="30"/>
            </a:xfrm>
            <a:custGeom>
              <a:avLst/>
              <a:gdLst>
                <a:gd name="T0" fmla="*/ 15 w 30"/>
                <a:gd name="T1" fmla="*/ 0 h 30"/>
                <a:gd name="T2" fmla="*/ 30 w 30"/>
                <a:gd name="T3" fmla="*/ 15 h 30"/>
                <a:gd name="T4" fmla="*/ 15 w 30"/>
                <a:gd name="T5" fmla="*/ 30 h 30"/>
                <a:gd name="T6" fmla="*/ 0 w 30"/>
                <a:gd name="T7" fmla="*/ 15 h 30"/>
                <a:gd name="T8" fmla="*/ 15 w 30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lnTo>
                    <a:pt x="30" y="15"/>
                  </a:lnTo>
                  <a:lnTo>
                    <a:pt x="15" y="30"/>
                  </a:lnTo>
                  <a:lnTo>
                    <a:pt x="0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80"/>
            </a:solidFill>
            <a:ln w="7938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4" name="Freeform 48"/>
            <p:cNvSpPr>
              <a:spLocks/>
            </p:cNvSpPr>
            <p:nvPr/>
          </p:nvSpPr>
          <p:spPr bwMode="auto">
            <a:xfrm flipH="1">
              <a:off x="1262" y="1862"/>
              <a:ext cx="30" cy="30"/>
            </a:xfrm>
            <a:custGeom>
              <a:avLst/>
              <a:gdLst>
                <a:gd name="T0" fmla="*/ 15 w 30"/>
                <a:gd name="T1" fmla="*/ 0 h 30"/>
                <a:gd name="T2" fmla="*/ 30 w 30"/>
                <a:gd name="T3" fmla="*/ 15 h 30"/>
                <a:gd name="T4" fmla="*/ 15 w 30"/>
                <a:gd name="T5" fmla="*/ 30 h 30"/>
                <a:gd name="T6" fmla="*/ 0 w 30"/>
                <a:gd name="T7" fmla="*/ 15 h 30"/>
                <a:gd name="T8" fmla="*/ 15 w 30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lnTo>
                    <a:pt x="30" y="15"/>
                  </a:lnTo>
                  <a:lnTo>
                    <a:pt x="15" y="30"/>
                  </a:lnTo>
                  <a:lnTo>
                    <a:pt x="0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80"/>
            </a:solidFill>
            <a:ln w="7938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Freeform 49"/>
            <p:cNvSpPr>
              <a:spLocks/>
            </p:cNvSpPr>
            <p:nvPr/>
          </p:nvSpPr>
          <p:spPr bwMode="auto">
            <a:xfrm flipH="1">
              <a:off x="1476" y="1796"/>
              <a:ext cx="30" cy="30"/>
            </a:xfrm>
            <a:custGeom>
              <a:avLst/>
              <a:gdLst>
                <a:gd name="T0" fmla="*/ 15 w 30"/>
                <a:gd name="T1" fmla="*/ 0 h 30"/>
                <a:gd name="T2" fmla="*/ 30 w 30"/>
                <a:gd name="T3" fmla="*/ 15 h 30"/>
                <a:gd name="T4" fmla="*/ 15 w 30"/>
                <a:gd name="T5" fmla="*/ 30 h 30"/>
                <a:gd name="T6" fmla="*/ 0 w 30"/>
                <a:gd name="T7" fmla="*/ 15 h 30"/>
                <a:gd name="T8" fmla="*/ 15 w 30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lnTo>
                    <a:pt x="30" y="15"/>
                  </a:lnTo>
                  <a:lnTo>
                    <a:pt x="15" y="30"/>
                  </a:lnTo>
                  <a:lnTo>
                    <a:pt x="0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80"/>
            </a:solidFill>
            <a:ln w="7938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6" name="Freeform 50"/>
            <p:cNvSpPr>
              <a:spLocks/>
            </p:cNvSpPr>
            <p:nvPr/>
          </p:nvSpPr>
          <p:spPr bwMode="auto">
            <a:xfrm flipH="1">
              <a:off x="1476" y="1933"/>
              <a:ext cx="30" cy="31"/>
            </a:xfrm>
            <a:custGeom>
              <a:avLst/>
              <a:gdLst>
                <a:gd name="T0" fmla="*/ 15 w 30"/>
                <a:gd name="T1" fmla="*/ 0 h 31"/>
                <a:gd name="T2" fmla="*/ 30 w 30"/>
                <a:gd name="T3" fmla="*/ 16 h 31"/>
                <a:gd name="T4" fmla="*/ 15 w 30"/>
                <a:gd name="T5" fmla="*/ 31 h 31"/>
                <a:gd name="T6" fmla="*/ 0 w 30"/>
                <a:gd name="T7" fmla="*/ 16 h 31"/>
                <a:gd name="T8" fmla="*/ 15 w 3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lnTo>
                    <a:pt x="30" y="16"/>
                  </a:lnTo>
                  <a:lnTo>
                    <a:pt x="15" y="31"/>
                  </a:lnTo>
                  <a:lnTo>
                    <a:pt x="0" y="1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80"/>
            </a:solidFill>
            <a:ln w="7938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7" name="Freeform 51"/>
            <p:cNvSpPr>
              <a:spLocks/>
            </p:cNvSpPr>
            <p:nvPr/>
          </p:nvSpPr>
          <p:spPr bwMode="auto">
            <a:xfrm flipH="1">
              <a:off x="1476" y="2000"/>
              <a:ext cx="30" cy="30"/>
            </a:xfrm>
            <a:custGeom>
              <a:avLst/>
              <a:gdLst>
                <a:gd name="T0" fmla="*/ 15 w 30"/>
                <a:gd name="T1" fmla="*/ 0 h 30"/>
                <a:gd name="T2" fmla="*/ 30 w 30"/>
                <a:gd name="T3" fmla="*/ 15 h 30"/>
                <a:gd name="T4" fmla="*/ 15 w 30"/>
                <a:gd name="T5" fmla="*/ 30 h 30"/>
                <a:gd name="T6" fmla="*/ 0 w 30"/>
                <a:gd name="T7" fmla="*/ 15 h 30"/>
                <a:gd name="T8" fmla="*/ 15 w 30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lnTo>
                    <a:pt x="30" y="15"/>
                  </a:lnTo>
                  <a:lnTo>
                    <a:pt x="15" y="30"/>
                  </a:lnTo>
                  <a:lnTo>
                    <a:pt x="0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80"/>
            </a:solidFill>
            <a:ln w="7938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8" name="Freeform 52"/>
            <p:cNvSpPr>
              <a:spLocks/>
            </p:cNvSpPr>
            <p:nvPr/>
          </p:nvSpPr>
          <p:spPr bwMode="auto">
            <a:xfrm flipH="1">
              <a:off x="1476" y="2066"/>
              <a:ext cx="30" cy="31"/>
            </a:xfrm>
            <a:custGeom>
              <a:avLst/>
              <a:gdLst>
                <a:gd name="T0" fmla="*/ 15 w 30"/>
                <a:gd name="T1" fmla="*/ 0 h 31"/>
                <a:gd name="T2" fmla="*/ 30 w 30"/>
                <a:gd name="T3" fmla="*/ 15 h 31"/>
                <a:gd name="T4" fmla="*/ 15 w 30"/>
                <a:gd name="T5" fmla="*/ 31 h 31"/>
                <a:gd name="T6" fmla="*/ 0 w 30"/>
                <a:gd name="T7" fmla="*/ 15 h 31"/>
                <a:gd name="T8" fmla="*/ 15 w 3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lnTo>
                    <a:pt x="30" y="15"/>
                  </a:lnTo>
                  <a:lnTo>
                    <a:pt x="15" y="31"/>
                  </a:lnTo>
                  <a:lnTo>
                    <a:pt x="0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80"/>
            </a:solidFill>
            <a:ln w="7938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9" name="Freeform 53"/>
            <p:cNvSpPr>
              <a:spLocks/>
            </p:cNvSpPr>
            <p:nvPr/>
          </p:nvSpPr>
          <p:spPr bwMode="auto">
            <a:xfrm flipH="1">
              <a:off x="1695" y="1729"/>
              <a:ext cx="30" cy="31"/>
            </a:xfrm>
            <a:custGeom>
              <a:avLst/>
              <a:gdLst>
                <a:gd name="T0" fmla="*/ 15 w 30"/>
                <a:gd name="T1" fmla="*/ 0 h 31"/>
                <a:gd name="T2" fmla="*/ 30 w 30"/>
                <a:gd name="T3" fmla="*/ 15 h 31"/>
                <a:gd name="T4" fmla="*/ 15 w 30"/>
                <a:gd name="T5" fmla="*/ 31 h 31"/>
                <a:gd name="T6" fmla="*/ 0 w 30"/>
                <a:gd name="T7" fmla="*/ 15 h 31"/>
                <a:gd name="T8" fmla="*/ 15 w 3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lnTo>
                    <a:pt x="30" y="15"/>
                  </a:lnTo>
                  <a:lnTo>
                    <a:pt x="15" y="31"/>
                  </a:lnTo>
                  <a:lnTo>
                    <a:pt x="0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80"/>
            </a:solidFill>
            <a:ln w="7938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0" name="Freeform 54"/>
            <p:cNvSpPr>
              <a:spLocks/>
            </p:cNvSpPr>
            <p:nvPr/>
          </p:nvSpPr>
          <p:spPr bwMode="auto">
            <a:xfrm flipH="1">
              <a:off x="1695" y="2204"/>
              <a:ext cx="30" cy="30"/>
            </a:xfrm>
            <a:custGeom>
              <a:avLst/>
              <a:gdLst>
                <a:gd name="T0" fmla="*/ 15 w 30"/>
                <a:gd name="T1" fmla="*/ 0 h 30"/>
                <a:gd name="T2" fmla="*/ 30 w 30"/>
                <a:gd name="T3" fmla="*/ 15 h 30"/>
                <a:gd name="T4" fmla="*/ 15 w 30"/>
                <a:gd name="T5" fmla="*/ 30 h 30"/>
                <a:gd name="T6" fmla="*/ 0 w 30"/>
                <a:gd name="T7" fmla="*/ 15 h 30"/>
                <a:gd name="T8" fmla="*/ 15 w 30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lnTo>
                    <a:pt x="30" y="15"/>
                  </a:lnTo>
                  <a:lnTo>
                    <a:pt x="15" y="30"/>
                  </a:lnTo>
                  <a:lnTo>
                    <a:pt x="0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80"/>
            </a:solidFill>
            <a:ln w="7938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1" name="Freeform 55"/>
            <p:cNvSpPr>
              <a:spLocks/>
            </p:cNvSpPr>
            <p:nvPr/>
          </p:nvSpPr>
          <p:spPr bwMode="auto">
            <a:xfrm flipH="1">
              <a:off x="1695" y="1933"/>
              <a:ext cx="30" cy="31"/>
            </a:xfrm>
            <a:custGeom>
              <a:avLst/>
              <a:gdLst>
                <a:gd name="T0" fmla="*/ 15 w 30"/>
                <a:gd name="T1" fmla="*/ 0 h 31"/>
                <a:gd name="T2" fmla="*/ 30 w 30"/>
                <a:gd name="T3" fmla="*/ 16 h 31"/>
                <a:gd name="T4" fmla="*/ 15 w 30"/>
                <a:gd name="T5" fmla="*/ 31 h 31"/>
                <a:gd name="T6" fmla="*/ 0 w 30"/>
                <a:gd name="T7" fmla="*/ 16 h 31"/>
                <a:gd name="T8" fmla="*/ 15 w 3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lnTo>
                    <a:pt x="30" y="16"/>
                  </a:lnTo>
                  <a:lnTo>
                    <a:pt x="15" y="31"/>
                  </a:lnTo>
                  <a:lnTo>
                    <a:pt x="0" y="1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80"/>
            </a:solidFill>
            <a:ln w="7938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2" name="Freeform 56"/>
            <p:cNvSpPr>
              <a:spLocks/>
            </p:cNvSpPr>
            <p:nvPr/>
          </p:nvSpPr>
          <p:spPr bwMode="auto">
            <a:xfrm flipH="1">
              <a:off x="1914" y="2132"/>
              <a:ext cx="30" cy="31"/>
            </a:xfrm>
            <a:custGeom>
              <a:avLst/>
              <a:gdLst>
                <a:gd name="T0" fmla="*/ 15 w 30"/>
                <a:gd name="T1" fmla="*/ 0 h 31"/>
                <a:gd name="T2" fmla="*/ 30 w 30"/>
                <a:gd name="T3" fmla="*/ 16 h 31"/>
                <a:gd name="T4" fmla="*/ 15 w 30"/>
                <a:gd name="T5" fmla="*/ 31 h 31"/>
                <a:gd name="T6" fmla="*/ 0 w 30"/>
                <a:gd name="T7" fmla="*/ 16 h 31"/>
                <a:gd name="T8" fmla="*/ 15 w 3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lnTo>
                    <a:pt x="30" y="16"/>
                  </a:lnTo>
                  <a:lnTo>
                    <a:pt x="15" y="31"/>
                  </a:lnTo>
                  <a:lnTo>
                    <a:pt x="0" y="1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80"/>
            </a:solidFill>
            <a:ln w="7938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3" name="Freeform 57"/>
            <p:cNvSpPr>
              <a:spLocks/>
            </p:cNvSpPr>
            <p:nvPr/>
          </p:nvSpPr>
          <p:spPr bwMode="auto">
            <a:xfrm flipH="1">
              <a:off x="1914" y="2270"/>
              <a:ext cx="30" cy="31"/>
            </a:xfrm>
            <a:custGeom>
              <a:avLst/>
              <a:gdLst>
                <a:gd name="T0" fmla="*/ 15 w 30"/>
                <a:gd name="T1" fmla="*/ 0 h 31"/>
                <a:gd name="T2" fmla="*/ 30 w 30"/>
                <a:gd name="T3" fmla="*/ 15 h 31"/>
                <a:gd name="T4" fmla="*/ 15 w 30"/>
                <a:gd name="T5" fmla="*/ 31 h 31"/>
                <a:gd name="T6" fmla="*/ 0 w 30"/>
                <a:gd name="T7" fmla="*/ 15 h 31"/>
                <a:gd name="T8" fmla="*/ 15 w 3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lnTo>
                    <a:pt x="30" y="15"/>
                  </a:lnTo>
                  <a:lnTo>
                    <a:pt x="15" y="31"/>
                  </a:lnTo>
                  <a:lnTo>
                    <a:pt x="0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80"/>
            </a:solidFill>
            <a:ln w="7938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4" name="Freeform 58"/>
            <p:cNvSpPr>
              <a:spLocks/>
            </p:cNvSpPr>
            <p:nvPr/>
          </p:nvSpPr>
          <p:spPr bwMode="auto">
            <a:xfrm flipH="1">
              <a:off x="1914" y="2204"/>
              <a:ext cx="30" cy="30"/>
            </a:xfrm>
            <a:custGeom>
              <a:avLst/>
              <a:gdLst>
                <a:gd name="T0" fmla="*/ 15 w 30"/>
                <a:gd name="T1" fmla="*/ 0 h 30"/>
                <a:gd name="T2" fmla="*/ 30 w 30"/>
                <a:gd name="T3" fmla="*/ 15 h 30"/>
                <a:gd name="T4" fmla="*/ 15 w 30"/>
                <a:gd name="T5" fmla="*/ 30 h 30"/>
                <a:gd name="T6" fmla="*/ 0 w 30"/>
                <a:gd name="T7" fmla="*/ 15 h 30"/>
                <a:gd name="T8" fmla="*/ 15 w 30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lnTo>
                    <a:pt x="30" y="15"/>
                  </a:lnTo>
                  <a:lnTo>
                    <a:pt x="15" y="30"/>
                  </a:lnTo>
                  <a:lnTo>
                    <a:pt x="0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80"/>
            </a:solidFill>
            <a:ln w="7938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5" name="Freeform 59"/>
            <p:cNvSpPr>
              <a:spLocks/>
            </p:cNvSpPr>
            <p:nvPr/>
          </p:nvSpPr>
          <p:spPr bwMode="auto">
            <a:xfrm flipH="1">
              <a:off x="2347" y="2336"/>
              <a:ext cx="30" cy="31"/>
            </a:xfrm>
            <a:custGeom>
              <a:avLst/>
              <a:gdLst>
                <a:gd name="T0" fmla="*/ 15 w 30"/>
                <a:gd name="T1" fmla="*/ 0 h 31"/>
                <a:gd name="T2" fmla="*/ 30 w 30"/>
                <a:gd name="T3" fmla="*/ 16 h 31"/>
                <a:gd name="T4" fmla="*/ 15 w 30"/>
                <a:gd name="T5" fmla="*/ 31 h 31"/>
                <a:gd name="T6" fmla="*/ 0 w 30"/>
                <a:gd name="T7" fmla="*/ 16 h 31"/>
                <a:gd name="T8" fmla="*/ 15 w 3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lnTo>
                    <a:pt x="30" y="16"/>
                  </a:lnTo>
                  <a:lnTo>
                    <a:pt x="15" y="31"/>
                  </a:lnTo>
                  <a:lnTo>
                    <a:pt x="0" y="1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80"/>
            </a:solidFill>
            <a:ln w="7938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6" name="Freeform 60"/>
            <p:cNvSpPr>
              <a:spLocks/>
            </p:cNvSpPr>
            <p:nvPr/>
          </p:nvSpPr>
          <p:spPr bwMode="auto">
            <a:xfrm flipH="1">
              <a:off x="2128" y="2132"/>
              <a:ext cx="30" cy="31"/>
            </a:xfrm>
            <a:custGeom>
              <a:avLst/>
              <a:gdLst>
                <a:gd name="T0" fmla="*/ 15 w 30"/>
                <a:gd name="T1" fmla="*/ 0 h 31"/>
                <a:gd name="T2" fmla="*/ 30 w 30"/>
                <a:gd name="T3" fmla="*/ 16 h 31"/>
                <a:gd name="T4" fmla="*/ 15 w 30"/>
                <a:gd name="T5" fmla="*/ 31 h 31"/>
                <a:gd name="T6" fmla="*/ 0 w 30"/>
                <a:gd name="T7" fmla="*/ 16 h 31"/>
                <a:gd name="T8" fmla="*/ 15 w 3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lnTo>
                    <a:pt x="30" y="16"/>
                  </a:lnTo>
                  <a:lnTo>
                    <a:pt x="15" y="31"/>
                  </a:lnTo>
                  <a:lnTo>
                    <a:pt x="0" y="1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80"/>
            </a:solidFill>
            <a:ln w="7938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7" name="Freeform 61"/>
            <p:cNvSpPr>
              <a:spLocks/>
            </p:cNvSpPr>
            <p:nvPr/>
          </p:nvSpPr>
          <p:spPr bwMode="auto">
            <a:xfrm flipH="1">
              <a:off x="2128" y="2336"/>
              <a:ext cx="30" cy="31"/>
            </a:xfrm>
            <a:custGeom>
              <a:avLst/>
              <a:gdLst>
                <a:gd name="T0" fmla="*/ 15 w 30"/>
                <a:gd name="T1" fmla="*/ 0 h 31"/>
                <a:gd name="T2" fmla="*/ 30 w 30"/>
                <a:gd name="T3" fmla="*/ 16 h 31"/>
                <a:gd name="T4" fmla="*/ 15 w 30"/>
                <a:gd name="T5" fmla="*/ 31 h 31"/>
                <a:gd name="T6" fmla="*/ 0 w 30"/>
                <a:gd name="T7" fmla="*/ 16 h 31"/>
                <a:gd name="T8" fmla="*/ 15 w 3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lnTo>
                    <a:pt x="30" y="16"/>
                  </a:lnTo>
                  <a:lnTo>
                    <a:pt x="15" y="31"/>
                  </a:lnTo>
                  <a:lnTo>
                    <a:pt x="0" y="1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80"/>
            </a:solidFill>
            <a:ln w="7938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682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43" grpId="0" autoUpdateAnimBg="0"/>
      <p:bldP spid="9244" grpId="0" autoUpdateAnimBg="0"/>
      <p:bldP spid="9245" grpId="0" autoUpdateAnimBg="0"/>
      <p:bldP spid="9247" grpId="0" animBg="1"/>
      <p:bldP spid="9248" grpId="0" animBg="1"/>
      <p:bldP spid="9252" grpId="0" animBg="1"/>
      <p:bldP spid="925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08" name="Picture 20" descr="C:\Classes\EPSY341\Scatterplot Diagramer\cor1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0" t="6989" r="15591"/>
          <a:stretch>
            <a:fillRect/>
          </a:stretch>
        </p:blipFill>
        <p:spPr bwMode="auto">
          <a:xfrm>
            <a:off x="4038600" y="3352800"/>
            <a:ext cx="259080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7" name="Picture 19" descr="C:\Classes\EPSY341\Scatterplot Diagramer\cor1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0" t="11290" r="9140"/>
          <a:stretch>
            <a:fillRect/>
          </a:stretch>
        </p:blipFill>
        <p:spPr bwMode="auto">
          <a:xfrm>
            <a:off x="4038600" y="3352800"/>
            <a:ext cx="28194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905000" y="457201"/>
            <a:ext cx="8305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Not only do relationships have direction (positive and negative), they also have strength (from 0.00 to 1.00 and from 0.00 to –1.00).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905000" y="1981200"/>
            <a:ext cx="830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The more closely the points cluster toward a straight line,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905000" y="1981201"/>
            <a:ext cx="8305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  <a:p>
            <a:r>
              <a:rPr lang="en-US" altLang="en-US"/>
              <a:t>the stronger the relationship is.</a:t>
            </a:r>
          </a:p>
        </p:txBody>
      </p:sp>
      <p:pic>
        <p:nvPicPr>
          <p:cNvPr id="12296" name="Picture 8" descr="C:\Classes\EPSY341\Scatterplot Diagramer\cor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3" t="10753" r="11829" b="13979"/>
          <a:stretch>
            <a:fillRect/>
          </a:stretch>
        </p:blipFill>
        <p:spPr bwMode="auto">
          <a:xfrm>
            <a:off x="4114800" y="34290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7" name="Picture 9" descr="C:\Classes\EPSY341\Scatterplot Diagramer\cor8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1" t="9140" r="6989" b="11290"/>
          <a:stretch>
            <a:fillRect/>
          </a:stretch>
        </p:blipFill>
        <p:spPr bwMode="auto">
          <a:xfrm>
            <a:off x="4191000" y="3352800"/>
            <a:ext cx="27432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 descr="C:\Classes\EPSY341\Scatterplot Diagramer\cor7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1" t="12903" r="16129" b="13979"/>
          <a:stretch>
            <a:fillRect/>
          </a:stretch>
        </p:blipFill>
        <p:spPr bwMode="auto">
          <a:xfrm>
            <a:off x="3810000" y="3429000"/>
            <a:ext cx="2743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9" name="Picture 11" descr="C:\Classes\EPSY341\Scatterplot Diagramer\cor6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" t="6989" r="13441"/>
          <a:stretch>
            <a:fillRect/>
          </a:stretch>
        </p:blipFill>
        <p:spPr bwMode="auto">
          <a:xfrm>
            <a:off x="3810000" y="3200400"/>
            <a:ext cx="297180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 descr="C:\Classes\EPSY341\Scatterplot Diagramer\cor5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" t="6989" r="6989"/>
          <a:stretch>
            <a:fillRect/>
          </a:stretch>
        </p:blipFill>
        <p:spPr bwMode="auto">
          <a:xfrm>
            <a:off x="3810000" y="3200400"/>
            <a:ext cx="312420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1" name="Picture 13" descr="C:\Classes\EPSY341\Scatterplot Diagramer\cor4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" t="6989" r="11290"/>
          <a:stretch>
            <a:fillRect/>
          </a:stretch>
        </p:blipFill>
        <p:spPr bwMode="auto">
          <a:xfrm>
            <a:off x="3733800" y="3276600"/>
            <a:ext cx="297180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2" name="Picture 14" descr="C:\Classes\EPSY341\Scatterplot Diagramer\cor3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" t="13441" r="11290"/>
          <a:stretch>
            <a:fillRect/>
          </a:stretch>
        </p:blipFill>
        <p:spPr bwMode="auto">
          <a:xfrm>
            <a:off x="3733800" y="3486150"/>
            <a:ext cx="29718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3" name="Picture 15" descr="C:\Classes\EPSY341\Scatterplot Diagramer\cor2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0" t="6989" r="17741"/>
          <a:stretch>
            <a:fillRect/>
          </a:stretch>
        </p:blipFill>
        <p:spPr bwMode="auto">
          <a:xfrm>
            <a:off x="3886200" y="3257550"/>
            <a:ext cx="259080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4" name="Picture 16" descr="C:\Classes\EPSY341\Scatterplot Diagramer\cor1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1" t="11290" r="11290" b="13441"/>
          <a:stretch>
            <a:fillRect/>
          </a:stretch>
        </p:blipFill>
        <p:spPr bwMode="auto">
          <a:xfrm>
            <a:off x="4114800" y="33528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05" name="Line 17"/>
          <p:cNvSpPr>
            <a:spLocks noChangeShapeType="1"/>
          </p:cNvSpPr>
          <p:nvPr/>
        </p:nvSpPr>
        <p:spPr bwMode="auto">
          <a:xfrm flipV="1">
            <a:off x="3886200" y="3352800"/>
            <a:ext cx="2895600" cy="2895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-34413" y="2895653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1" dirty="0"/>
              <a:t>r </a:t>
            </a:r>
            <a:r>
              <a:rPr lang="en-US" altLang="en-US" b="1" dirty="0"/>
              <a:t>= 0.00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152400" y="3257550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1" dirty="0"/>
              <a:t>r </a:t>
            </a:r>
            <a:r>
              <a:rPr lang="en-US" altLang="en-US" b="1" dirty="0"/>
              <a:t>= 0.10</a:t>
            </a:r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470720" y="3639234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1" dirty="0"/>
              <a:t>r </a:t>
            </a:r>
            <a:r>
              <a:rPr lang="en-US" altLang="en-US" b="1" dirty="0"/>
              <a:t>= 0.20</a:t>
            </a:r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775520" y="4037354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1" dirty="0"/>
              <a:t>r </a:t>
            </a:r>
            <a:r>
              <a:rPr lang="en-US" altLang="en-US" b="1" dirty="0"/>
              <a:t>= 0.30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1140543" y="4395002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1" dirty="0"/>
              <a:t>r </a:t>
            </a:r>
            <a:r>
              <a:rPr lang="en-US" altLang="en-US" b="1" dirty="0"/>
              <a:t>= 0.40</a:t>
            </a: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8726129" y="1135059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1" dirty="0"/>
              <a:t>r </a:t>
            </a:r>
            <a:r>
              <a:rPr lang="en-US" altLang="en-US" b="1" dirty="0"/>
              <a:t>= 0.50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9469693" y="1547724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1" dirty="0"/>
              <a:t>r </a:t>
            </a:r>
            <a:r>
              <a:rPr lang="en-US" altLang="en-US" b="1" dirty="0"/>
              <a:t>= 0.60</a:t>
            </a:r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8726129" y="2033946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1" dirty="0"/>
              <a:t>r </a:t>
            </a:r>
            <a:r>
              <a:rPr lang="en-US" altLang="en-US" b="1" dirty="0"/>
              <a:t>= 0.70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9485670" y="2627532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1" dirty="0"/>
              <a:t>r </a:t>
            </a:r>
            <a:r>
              <a:rPr lang="en-US" altLang="en-US" b="1" dirty="0"/>
              <a:t>= 0.80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8873613" y="3061008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1" dirty="0"/>
              <a:t>r </a:t>
            </a:r>
            <a:r>
              <a:rPr lang="en-US" altLang="en-US" b="1" dirty="0"/>
              <a:t>= 0.90</a:t>
            </a: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9456174" y="3454568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1" dirty="0"/>
              <a:t>r </a:t>
            </a:r>
            <a:r>
              <a:rPr lang="en-US" altLang="en-US" b="1" dirty="0"/>
              <a:t>= 1.00</a:t>
            </a:r>
          </a:p>
        </p:txBody>
      </p:sp>
    </p:spTree>
    <p:extLst>
      <p:ext uri="{BB962C8B-B14F-4D97-AF65-F5344CB8AC3E}">
        <p14:creationId xmlns:p14="http://schemas.microsoft.com/office/powerpoint/2010/main" val="284444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  <p:bldP spid="12292" grpId="0" autoUpdateAnimBg="0"/>
      <p:bldP spid="12305" grpId="0" animBg="1"/>
      <p:bldP spid="12309" grpId="0" autoUpdateAnimBg="0"/>
      <p:bldP spid="12310" grpId="0" autoUpdateAnimBg="0"/>
      <p:bldP spid="12311" grpId="0" autoUpdateAnimBg="0"/>
      <p:bldP spid="12312" grpId="0" autoUpdateAnimBg="0"/>
      <p:bldP spid="12313" grpId="0" autoUpdateAnimBg="0"/>
      <p:bldP spid="12314" grpId="0" autoUpdateAnimBg="0"/>
      <p:bldP spid="12315" grpId="0" autoUpdateAnimBg="0"/>
      <p:bldP spid="12316" grpId="0" autoUpdateAnimBg="0"/>
      <p:bldP spid="12317" grpId="0" autoUpdateAnimBg="0"/>
      <p:bldP spid="12318" grpId="0" autoUpdateAnimBg="0"/>
      <p:bldP spid="1231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209800" y="533400"/>
            <a:ext cx="7772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 set of scores with </a:t>
            </a:r>
            <a:r>
              <a:rPr lang="en-US" altLang="en-US" i="1"/>
              <a:t>r</a:t>
            </a:r>
            <a:r>
              <a:rPr lang="en-US" altLang="en-US"/>
              <a:t>= –0.60</a:t>
            </a:r>
          </a:p>
        </p:txBody>
      </p:sp>
      <p:pic>
        <p:nvPicPr>
          <p:cNvPr id="13316" name="Picture 4" descr="C:\Classes\EPSY341\Scatterplot Diagramer\corr1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0" t="2150" r="5376"/>
          <a:stretch>
            <a:fillRect/>
          </a:stretch>
        </p:blipFill>
        <p:spPr bwMode="auto">
          <a:xfrm>
            <a:off x="2286000" y="2514600"/>
            <a:ext cx="32766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 descr="C:\Classes\EPSY341\Scatterplot Diagramer\corr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0" t="2150" r="3226"/>
          <a:stretch>
            <a:fillRect/>
          </a:stretch>
        </p:blipFill>
        <p:spPr bwMode="auto">
          <a:xfrm>
            <a:off x="6781800" y="2362200"/>
            <a:ext cx="33528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494936" y="526026"/>
            <a:ext cx="7772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                                               has the same strength as a set of scores with </a:t>
            </a:r>
            <a:r>
              <a:rPr lang="en-US" altLang="en-US" i="1" dirty="0"/>
              <a:t>r</a:t>
            </a:r>
            <a:r>
              <a:rPr lang="en-US" altLang="en-US" dirty="0"/>
              <a:t>= 0.60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2209800" y="873689"/>
            <a:ext cx="7772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 dirty="0"/>
          </a:p>
          <a:p>
            <a:r>
              <a:rPr lang="en-US" altLang="en-US" dirty="0"/>
              <a:t>                                             because both sets cluster similarly.  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3460750" y="6491288"/>
            <a:ext cx="47295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Your next mouse click will display a new screen.</a:t>
            </a:r>
          </a:p>
        </p:txBody>
      </p:sp>
    </p:spTree>
    <p:extLst>
      <p:ext uri="{BB962C8B-B14F-4D97-AF65-F5344CB8AC3E}">
        <p14:creationId xmlns:p14="http://schemas.microsoft.com/office/powerpoint/2010/main" val="11549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utoUpdateAnimBg="0"/>
      <p:bldP spid="13320" grpId="0" autoUpdateAnimBg="0"/>
      <p:bldP spid="1332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Age and Salary of Workers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267200" y="2667001"/>
          <a:ext cx="3733800" cy="2181225"/>
        </p:xfrm>
        <a:graphic>
          <a:graphicData uri="http://schemas.openxmlformats.org/drawingml/2006/table">
            <a:tbl>
              <a:tblPr/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Salary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$20,000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$45,000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$60,000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$75,000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205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Age and Salary of Workers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267200" y="2667001"/>
          <a:ext cx="3733800" cy="2181225"/>
        </p:xfrm>
        <a:graphic>
          <a:graphicData uri="http://schemas.openxmlformats.org/drawingml/2006/table">
            <a:tbl>
              <a:tblPr/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Salary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$20,000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$45,000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$60,000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$75,000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79090" y="1529697"/>
            <a:ext cx="1976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Variables</a:t>
            </a:r>
          </a:p>
        </p:txBody>
      </p:sp>
      <p:sp>
        <p:nvSpPr>
          <p:cNvPr id="6" name="Left Brace 5"/>
          <p:cNvSpPr/>
          <p:nvPr/>
        </p:nvSpPr>
        <p:spPr>
          <a:xfrm rot="5400000">
            <a:off x="5924247" y="1005471"/>
            <a:ext cx="686407" cy="27813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2323437" y="3711253"/>
            <a:ext cx="2206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Observations</a:t>
            </a:r>
          </a:p>
        </p:txBody>
      </p:sp>
      <p:sp>
        <p:nvSpPr>
          <p:cNvPr id="8" name="Left Brace 7"/>
          <p:cNvSpPr/>
          <p:nvPr/>
        </p:nvSpPr>
        <p:spPr>
          <a:xfrm>
            <a:off x="3886200" y="3200400"/>
            <a:ext cx="686407" cy="15449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39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457201"/>
          <a:ext cx="8229600" cy="5668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81600" y="6172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2057400"/>
            <a:ext cx="22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Salary</a:t>
            </a:r>
          </a:p>
        </p:txBody>
      </p:sp>
    </p:spTree>
    <p:extLst>
      <p:ext uri="{BB962C8B-B14F-4D97-AF65-F5344CB8AC3E}">
        <p14:creationId xmlns:p14="http://schemas.microsoft.com/office/powerpoint/2010/main" val="3919371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graphical checking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600201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1102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Positive versus Negative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Positive Relationship</a:t>
            </a:r>
            <a:r>
              <a:rPr lang="en-US" dirty="0" smtClean="0"/>
              <a:t>: as x increases, y increases</a:t>
            </a:r>
          </a:p>
          <a:p>
            <a:endParaRPr lang="en-US" dirty="0"/>
          </a:p>
          <a:p>
            <a:r>
              <a:rPr lang="en-US" b="1" dirty="0" smtClean="0"/>
              <a:t>Negative Relationship</a:t>
            </a:r>
            <a:r>
              <a:rPr lang="en-US" dirty="0" smtClean="0"/>
              <a:t>: as x increases, y decreases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1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– Example – Diamond prices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007" y="1905256"/>
            <a:ext cx="499810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55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457201"/>
          <a:ext cx="8229600" cy="5668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0843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1001"/>
            <a:ext cx="8153400" cy="617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2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447" y="-22412"/>
            <a:ext cx="9130553" cy="666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613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and Nonlinear Relationships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Relationship</a:t>
            </a:r>
          </a:p>
          <a:p>
            <a:pPr lvl="1"/>
            <a:r>
              <a:rPr lang="en-US" dirty="0" smtClean="0"/>
              <a:t>Slope is constant</a:t>
            </a:r>
          </a:p>
          <a:p>
            <a:pPr lvl="1"/>
            <a:r>
              <a:rPr lang="en-US" dirty="0" smtClean="0"/>
              <a:t>Slope is the same for all values of X</a:t>
            </a:r>
          </a:p>
          <a:p>
            <a:r>
              <a:rPr lang="en-US" dirty="0" smtClean="0"/>
              <a:t>Nonlinear Relationship</a:t>
            </a:r>
          </a:p>
          <a:p>
            <a:pPr lvl="1"/>
            <a:r>
              <a:rPr lang="en-US" dirty="0" smtClean="0"/>
              <a:t>Slope is not constant</a:t>
            </a:r>
          </a:p>
          <a:p>
            <a:pPr lvl="1"/>
            <a:r>
              <a:rPr lang="en-US" dirty="0" smtClean="0"/>
              <a:t>Slope changes as X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043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"/>
            <a:ext cx="7924800" cy="6171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4729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57200"/>
            <a:ext cx="5867400" cy="5626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501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Correlation</a:t>
            </a:r>
            <a:r>
              <a:rPr lang="en-US" dirty="0" smtClean="0"/>
              <a:t> is a statistical measure of the strength of a linear relationship between two variables</a:t>
            </a:r>
          </a:p>
          <a:p>
            <a:r>
              <a:rPr lang="en-US" dirty="0" smtClean="0"/>
              <a:t>Correlation is denoted by the letter </a:t>
            </a:r>
            <a:r>
              <a:rPr lang="en-US" b="1" i="1" dirty="0" smtClean="0"/>
              <a:t>r</a:t>
            </a:r>
          </a:p>
          <a:p>
            <a:r>
              <a:rPr lang="en-US" dirty="0" smtClean="0"/>
              <a:t>Correlation is bounded between 1 and -1</a:t>
            </a:r>
          </a:p>
          <a:p>
            <a:r>
              <a:rPr lang="en-US" dirty="0" smtClean="0"/>
              <a:t>r=  1 (perfect positive relationship)</a:t>
            </a:r>
          </a:p>
          <a:p>
            <a:r>
              <a:rPr lang="en-US" dirty="0" smtClean="0"/>
              <a:t>r= -1 (perfect negative relationship)</a:t>
            </a:r>
          </a:p>
          <a:p>
            <a:r>
              <a:rPr lang="en-US" dirty="0" smtClean="0"/>
              <a:t>r=  0 (no relationship)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30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Correlation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Correlation(r) =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	N</a:t>
            </a:r>
            <a:r>
              <a:rPr lang="el-GR" sz="3200" dirty="0"/>
              <a:t>Σ</a:t>
            </a:r>
            <a:r>
              <a:rPr lang="en-US" sz="3200" dirty="0"/>
              <a:t>XY - (</a:t>
            </a:r>
            <a:r>
              <a:rPr lang="el-GR" sz="3200" dirty="0"/>
              <a:t>Σ</a:t>
            </a:r>
            <a:r>
              <a:rPr lang="en-US" sz="3200" dirty="0"/>
              <a:t>X)(</a:t>
            </a:r>
            <a:r>
              <a:rPr lang="el-GR" sz="3200" dirty="0"/>
              <a:t>Σ</a:t>
            </a:r>
            <a:r>
              <a:rPr lang="en-US" sz="3200" dirty="0"/>
              <a:t>Y) / </a:t>
            </a:r>
            <a:r>
              <a:rPr lang="en-US" sz="3200" dirty="0" err="1"/>
              <a:t>Sqrt</a:t>
            </a:r>
            <a:r>
              <a:rPr lang="en-US" sz="3200" dirty="0"/>
              <a:t>([N</a:t>
            </a:r>
            <a:r>
              <a:rPr lang="el-GR" sz="3200" dirty="0"/>
              <a:t>Σ</a:t>
            </a:r>
            <a:r>
              <a:rPr lang="en-US" sz="3200" dirty="0"/>
              <a:t>X</a:t>
            </a:r>
            <a:r>
              <a:rPr lang="en-US" sz="3200" baseline="30000" dirty="0"/>
              <a:t>2</a:t>
            </a:r>
            <a:r>
              <a:rPr lang="en-US" sz="3200" dirty="0"/>
              <a:t> - (</a:t>
            </a:r>
            <a:r>
              <a:rPr lang="el-GR" sz="3200" dirty="0"/>
              <a:t>Σ</a:t>
            </a:r>
            <a:r>
              <a:rPr lang="en-US" sz="3200" dirty="0"/>
              <a:t>X)</a:t>
            </a:r>
            <a:r>
              <a:rPr lang="en-US" sz="3200" baseline="30000" dirty="0"/>
              <a:t>2</a:t>
            </a:r>
            <a:r>
              <a:rPr lang="en-US" sz="3200" dirty="0"/>
              <a:t>][N</a:t>
            </a:r>
            <a:r>
              <a:rPr lang="el-GR" sz="3200" dirty="0"/>
              <a:t>Σ</a:t>
            </a:r>
            <a:r>
              <a:rPr lang="en-US" sz="3200" dirty="0"/>
              <a:t>Y</a:t>
            </a:r>
            <a:r>
              <a:rPr lang="en-US" sz="3200" baseline="30000" dirty="0"/>
              <a:t>2</a:t>
            </a:r>
            <a:r>
              <a:rPr lang="en-US" sz="3200" dirty="0"/>
              <a:t> - (</a:t>
            </a:r>
            <a:r>
              <a:rPr lang="el-GR" sz="3200" dirty="0"/>
              <a:t>Σ</a:t>
            </a:r>
            <a:r>
              <a:rPr lang="en-US" sz="3200" dirty="0"/>
              <a:t>Y)</a:t>
            </a:r>
            <a:r>
              <a:rPr lang="en-US" sz="3200" baseline="30000" dirty="0"/>
              <a:t>2</a:t>
            </a:r>
            <a:r>
              <a:rPr lang="en-US" sz="3200" dirty="0" smtClean="0"/>
              <a:t>])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63717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Correlation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1. Calculate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 (the mean of all the x variables)</a:t>
                </a:r>
              </a:p>
              <a:p>
                <a:r>
                  <a:rPr lang="en-US" dirty="0" smtClean="0"/>
                  <a:t>2. Calculate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(the mean of all the </a:t>
                </a:r>
                <a:r>
                  <a:rPr lang="en-US" dirty="0" smtClean="0"/>
                  <a:t>y variables)</a:t>
                </a:r>
              </a:p>
              <a:p>
                <a:r>
                  <a:rPr lang="en-US" dirty="0" smtClean="0"/>
                  <a:t>3. Calculate </a:t>
                </a:r>
                <a:r>
                  <a:rPr lang="en-US" dirty="0" err="1" smtClean="0"/>
                  <a:t>s</a:t>
                </a:r>
                <a:r>
                  <a:rPr lang="en-US" baseline="-25000" dirty="0" err="1" smtClean="0"/>
                  <a:t>x</a:t>
                </a:r>
                <a:r>
                  <a:rPr lang="en-US" dirty="0" smtClean="0"/>
                  <a:t>, (the sample standard deviation of x)</a:t>
                </a:r>
              </a:p>
              <a:p>
                <a:r>
                  <a:rPr lang="en-US" dirty="0" smtClean="0"/>
                  <a:t>4. Calculate </a:t>
                </a:r>
                <a:r>
                  <a:rPr lang="en-US" dirty="0" err="1" smtClean="0"/>
                  <a:t>s</a:t>
                </a:r>
                <a:r>
                  <a:rPr lang="en-US" baseline="-25000" dirty="0" err="1" smtClean="0"/>
                  <a:t>y</a:t>
                </a:r>
                <a:r>
                  <a:rPr lang="en-US" dirty="0" smtClean="0"/>
                  <a:t> (the sample standard deviation of y)</a:t>
                </a:r>
              </a:p>
              <a:p>
                <a:r>
                  <a:rPr lang="en-US" dirty="0" smtClean="0"/>
                  <a:t>5. Calculate </a:t>
                </a:r>
                <a:r>
                  <a:rPr lang="en-US" dirty="0"/>
                  <a:t>a standardized value for each individual data point</a:t>
                </a:r>
              </a:p>
              <a:p>
                <a:pPr lvl="1"/>
                <a:r>
                  <a:rPr lang="en-US" dirty="0"/>
                  <a:t>(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x</a:t>
                </a:r>
                <a:r>
                  <a:rPr lang="en-US" dirty="0"/>
                  <a:t>)</a:t>
                </a:r>
                <a:r>
                  <a:rPr lang="en-US" baseline="-25000" dirty="0"/>
                  <a:t>i</a:t>
                </a:r>
                <a:r>
                  <a:rPr lang="en-US" dirty="0"/>
                  <a:t> = (x</a:t>
                </a:r>
                <a:r>
                  <a:rPr lang="en-US" baseline="-25000" dirty="0"/>
                  <a:t>i</a:t>
                </a:r>
                <a:r>
                  <a:rPr lang="en-US" dirty="0"/>
                  <a:t> 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) / 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x</a:t>
                </a:r>
                <a:endParaRPr lang="en-US" baseline="-25000" dirty="0"/>
              </a:p>
              <a:p>
                <a:pPr lvl="1"/>
                <a:r>
                  <a:rPr lang="en-US" dirty="0"/>
                  <a:t>(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y</a:t>
                </a:r>
                <a:r>
                  <a:rPr lang="en-US" dirty="0"/>
                  <a:t>)</a:t>
                </a:r>
                <a:r>
                  <a:rPr lang="en-US" baseline="-25000" dirty="0"/>
                  <a:t>i</a:t>
                </a:r>
                <a:r>
                  <a:rPr lang="en-US" dirty="0"/>
                  <a:t> = (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i</a:t>
                </a:r>
                <a:r>
                  <a:rPr lang="en-US" dirty="0"/>
                  <a:t> 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) / </a:t>
                </a:r>
                <a:r>
                  <a:rPr lang="en-US" dirty="0" err="1" smtClean="0"/>
                  <a:t>s</a:t>
                </a:r>
                <a:r>
                  <a:rPr lang="en-US" baseline="-25000" dirty="0" err="1" smtClean="0"/>
                  <a:t>y</a:t>
                </a:r>
                <a:endParaRPr lang="en-US" dirty="0" smtClean="0"/>
              </a:p>
              <a:p>
                <a:r>
                  <a:rPr lang="en-US" dirty="0" smtClean="0"/>
                  <a:t>6. Multiply </a:t>
                </a:r>
                <a:r>
                  <a:rPr lang="en-US" dirty="0"/>
                  <a:t>(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x</a:t>
                </a:r>
                <a:r>
                  <a:rPr lang="en-US" dirty="0"/>
                  <a:t>)</a:t>
                </a:r>
                <a:r>
                  <a:rPr lang="en-US" baseline="-25000" dirty="0" err="1"/>
                  <a:t>i</a:t>
                </a:r>
                <a:r>
                  <a:rPr lang="en-US" dirty="0"/>
                  <a:t> </a:t>
                </a:r>
                <a:r>
                  <a:rPr lang="en-US" dirty="0" smtClean="0"/>
                  <a:t>* </a:t>
                </a:r>
                <a:r>
                  <a:rPr lang="en-US" dirty="0"/>
                  <a:t>(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y</a:t>
                </a:r>
                <a:r>
                  <a:rPr lang="en-US" dirty="0"/>
                  <a:t>)</a:t>
                </a:r>
                <a:r>
                  <a:rPr lang="en-US" baseline="-25000" dirty="0" err="1"/>
                  <a:t>i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 smtClean="0"/>
                  <a:t>7. Add these together for each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8. Divide by n-1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8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557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88" y="1801020"/>
            <a:ext cx="6524625" cy="4124325"/>
          </a:xfrm>
        </p:spPr>
      </p:pic>
    </p:spTree>
    <p:extLst>
      <p:ext uri="{BB962C8B-B14F-4D97-AF65-F5344CB8AC3E}">
        <p14:creationId xmlns:p14="http://schemas.microsoft.com/office/powerpoint/2010/main" val="232886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tabular summary of data showing the number (frequency of observations in each of several overlapping categories or classes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80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88" y="1805781"/>
            <a:ext cx="6524625" cy="4114800"/>
          </a:xfrm>
        </p:spPr>
      </p:pic>
    </p:spTree>
    <p:extLst>
      <p:ext uri="{BB962C8B-B14F-4D97-AF65-F5344CB8AC3E}">
        <p14:creationId xmlns:p14="http://schemas.microsoft.com/office/powerpoint/2010/main" val="2990365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88" y="1758156"/>
            <a:ext cx="6524625" cy="4210050"/>
          </a:xfrm>
        </p:spPr>
      </p:pic>
    </p:spTree>
    <p:extLst>
      <p:ext uri="{BB962C8B-B14F-4D97-AF65-F5344CB8AC3E}">
        <p14:creationId xmlns:p14="http://schemas.microsoft.com/office/powerpoint/2010/main" val="3393239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1828800"/>
            <a:ext cx="6524625" cy="4114800"/>
          </a:xfrm>
        </p:spPr>
      </p:pic>
    </p:spTree>
    <p:extLst>
      <p:ext uri="{BB962C8B-B14F-4D97-AF65-F5344CB8AC3E}">
        <p14:creationId xmlns:p14="http://schemas.microsoft.com/office/powerpoint/2010/main" val="9441816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33400"/>
            <a:ext cx="7924800" cy="592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5608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vs Causation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implies there is a “relationship”</a:t>
            </a:r>
          </a:p>
          <a:p>
            <a:r>
              <a:rPr lang="en-US" dirty="0" smtClean="0"/>
              <a:t>Causation implies one variable directly influences another variable</a:t>
            </a:r>
          </a:p>
          <a:p>
            <a:r>
              <a:rPr lang="en-US" dirty="0" smtClean="0"/>
              <a:t>Correlation does NOT imply causation</a:t>
            </a:r>
          </a:p>
          <a:p>
            <a:r>
              <a:rPr lang="en-US" dirty="0" smtClean="0"/>
              <a:t>Correlation does NOT imply causation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822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vs Causation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84904" y="2189748"/>
            <a:ext cx="10373032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 smtClean="0"/>
              <a:t>There are Three Requirements to Infer a Causal Relationship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 smtClean="0"/>
              <a:t> 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 altLang="en-US" sz="2800" dirty="0" smtClean="0"/>
              <a:t>A statistically significant relationship between the variables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 altLang="en-US" sz="2800" dirty="0" smtClean="0"/>
              <a:t>The causal variable occurred prior to the other variable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 altLang="en-US" sz="2800" dirty="0" smtClean="0"/>
              <a:t>There are no other factors that could account for the cause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2876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strong relationship between the number of ice cream cones sold and the number of people who drown each month.  Just because there is a relationship (strong correlation) does not mean that one caused the other.</a:t>
            </a:r>
          </a:p>
          <a:p>
            <a:r>
              <a:rPr lang="en-US" dirty="0"/>
              <a:t>If there is a relationship between A (ice cream cone sales) and B (drowning) it could be because </a:t>
            </a:r>
          </a:p>
          <a:p>
            <a:r>
              <a:rPr lang="en-US" dirty="0"/>
              <a:t>A-&gt;B (Eating ice cream causes drowning)</a:t>
            </a:r>
          </a:p>
          <a:p>
            <a:r>
              <a:rPr lang="en-US" dirty="0"/>
              <a:t>A&lt;-B (Drowning cause people to eat ice cream-- perhaps the mourners are so upset that they buy ice cream cones to cheer themselves)</a:t>
            </a:r>
          </a:p>
          <a:p>
            <a:r>
              <a:rPr lang="en-US" dirty="0"/>
              <a:t>A&lt;-C-&gt;B (Something else is related to both ice cream sales and the number of drowning-- warm weather would be a good guess)</a:t>
            </a:r>
          </a:p>
        </p:txBody>
      </p:sp>
    </p:spTree>
    <p:extLst>
      <p:ext uri="{BB962C8B-B14F-4D97-AF65-F5344CB8AC3E}">
        <p14:creationId xmlns:p14="http://schemas.microsoft.com/office/powerpoint/2010/main" val="38889886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 with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can also perform a hypothesis test, the null hypothesis is that there is no correlation between the two variables (i.e. the population correlation coefficient, </a:t>
            </a:r>
            <a:r>
              <a:rPr lang="en-US" sz="3200" b="1" dirty="0"/>
              <a:t>r</a:t>
            </a:r>
            <a:r>
              <a:rPr lang="en-US" sz="3200" dirty="0"/>
              <a:t>, is zero).</a:t>
            </a:r>
          </a:p>
        </p:txBody>
      </p:sp>
    </p:spTree>
    <p:extLst>
      <p:ext uri="{BB962C8B-B14F-4D97-AF65-F5344CB8AC3E}">
        <p14:creationId xmlns:p14="http://schemas.microsoft.com/office/powerpoint/2010/main" val="8707363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should not be used when: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There </a:t>
            </a:r>
            <a:r>
              <a:rPr lang="en-US" sz="3200" dirty="0"/>
              <a:t>is a non-linear relationship between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The are outliers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There are distinct </a:t>
            </a:r>
            <a:r>
              <a:rPr lang="en-US" sz="3200" dirty="0" smtClean="0"/>
              <a:t>sub-groups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If </a:t>
            </a:r>
            <a:r>
              <a:rPr lang="en-US" sz="3200" dirty="0"/>
              <a:t>the values of one of the variables is determined in advance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8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fraction or proportion of observations belonging to a category</a:t>
            </a:r>
          </a:p>
          <a:p>
            <a:endParaRPr lang="en-US" dirty="0"/>
          </a:p>
          <a:p>
            <a:r>
              <a:rPr lang="en-US" dirty="0" smtClean="0"/>
              <a:t>Percent Frequency: </a:t>
            </a:r>
            <a:r>
              <a:rPr lang="en-US" dirty="0"/>
              <a:t>The relative frequency multiplied by 100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2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2485" y="2010696"/>
            <a:ext cx="5975942" cy="377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9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89913"/>
          </a:xfrm>
        </p:spPr>
        <p:txBody>
          <a:bodyPr/>
          <a:lstStyle/>
          <a:p>
            <a:r>
              <a:rPr lang="en-US" dirty="0" smtClean="0"/>
              <a:t>Bar Chart or Histogram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085" y="1491554"/>
            <a:ext cx="6063600" cy="466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84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Skewness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00699"/>
            <a:ext cx="2319477" cy="1825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6041" y="3889765"/>
            <a:ext cx="13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Skewed Left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906" y="1900699"/>
            <a:ext cx="2279855" cy="17913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52508" y="3876124"/>
            <a:ext cx="152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Skewed Right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936" y="1900699"/>
            <a:ext cx="2438356" cy="19180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15140" y="3886020"/>
            <a:ext cx="152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Symmetric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7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histogram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width for each </a:t>
                </a:r>
                <a:r>
                  <a:rPr lang="en-US" i="1" dirty="0" smtClean="0"/>
                  <a:t>class</a:t>
                </a:r>
                <a:r>
                  <a:rPr lang="en-US" dirty="0" smtClean="0"/>
                  <a:t>, or </a:t>
                </a:r>
                <a:r>
                  <a:rPr lang="en-US" i="1" dirty="0" smtClean="0"/>
                  <a:t>bin</a:t>
                </a:r>
                <a:r>
                  <a:rPr lang="en-US" dirty="0" smtClean="0"/>
                  <a:t>, in a histogram, should be the same between classes. The following formula should be used:</a:t>
                </a:r>
              </a:p>
              <a:p>
                <a:endParaRPr lang="en-US" dirty="0"/>
              </a:p>
              <a:p>
                <a:r>
                  <a:rPr lang="en-US" dirty="0" smtClean="0"/>
                  <a:t>Approximate class width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𝐿𝑎𝑟𝑔𝑒𝑠𝑡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𝑆𝑚𝑎𝑙𝑙𝑒𝑠𝑡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𝑐𝑙𝑎𝑠𝑠𝑒𝑠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For quantitative data, it is important to specify class limits so that data does not overlap between categories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939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</TotalTime>
  <Words>1226</Words>
  <Application>Microsoft Office PowerPoint</Application>
  <PresentationFormat>Widescreen</PresentationFormat>
  <Paragraphs>232</Paragraphs>
  <Slides>48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Cambria Math</vt:lpstr>
      <vt:lpstr>Times New Roman</vt:lpstr>
      <vt:lpstr>Tw Cen MT</vt:lpstr>
      <vt:lpstr>Tw Cen MT Condensed</vt:lpstr>
      <vt:lpstr>Wingdings 3</vt:lpstr>
      <vt:lpstr>Integral</vt:lpstr>
      <vt:lpstr>Chart</vt:lpstr>
      <vt:lpstr>Describing, Exploring, and Comparing Data</vt:lpstr>
      <vt:lpstr>Descriptive Statistics</vt:lpstr>
      <vt:lpstr>Data – Example – Diamond prices</vt:lpstr>
      <vt:lpstr>Frequency Distribution</vt:lpstr>
      <vt:lpstr>Relative Frequency</vt:lpstr>
      <vt:lpstr>Frequency Table</vt:lpstr>
      <vt:lpstr>Bar Chart or Histogram</vt:lpstr>
      <vt:lpstr>Skewness</vt:lpstr>
      <vt:lpstr>Creating a histogram</vt:lpstr>
      <vt:lpstr>Crosstabulation</vt:lpstr>
      <vt:lpstr>PowerPoint Presentation</vt:lpstr>
      <vt:lpstr>Box Plot - Price</vt:lpstr>
      <vt:lpstr>Box Plot - Clarity</vt:lpstr>
      <vt:lpstr>Correlation</vt:lpstr>
      <vt:lpstr>Scatterplots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Age and Salary of Workers</vt:lpstr>
      <vt:lpstr>Example: Age and Salary of Workers</vt:lpstr>
      <vt:lpstr>PowerPoint Presentation</vt:lpstr>
      <vt:lpstr>Example of graphical checking</vt:lpstr>
      <vt:lpstr>Positive versus Negative relationship</vt:lpstr>
      <vt:lpstr>PowerPoint Presentation</vt:lpstr>
      <vt:lpstr>PowerPoint Presentation</vt:lpstr>
      <vt:lpstr>PowerPoint Presentation</vt:lpstr>
      <vt:lpstr>Linear and Nonlinear Relationships </vt:lpstr>
      <vt:lpstr>PowerPoint Presentation</vt:lpstr>
      <vt:lpstr>PowerPoint Presentation</vt:lpstr>
      <vt:lpstr>Correlation</vt:lpstr>
      <vt:lpstr>Calculating Correlation Coefficient</vt:lpstr>
      <vt:lpstr>Calculating Correlation Coefficient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 vs Causation</vt:lpstr>
      <vt:lpstr>Correlation vs Causation</vt:lpstr>
      <vt:lpstr>Example</vt:lpstr>
      <vt:lpstr>Hypothesis Testing with Correlation</vt:lpstr>
      <vt:lpstr>Correlation should not be used when: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Describing, Exploring, and Comparing Data</dc:title>
  <dc:creator>Margo Bergman</dc:creator>
  <cp:lastModifiedBy>Margo Bergman</cp:lastModifiedBy>
  <cp:revision>3</cp:revision>
  <dcterms:created xsi:type="dcterms:W3CDTF">2016-01-05T22:14:01Z</dcterms:created>
  <dcterms:modified xsi:type="dcterms:W3CDTF">2016-01-06T22:27:14Z</dcterms:modified>
</cp:coreProperties>
</file>