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Heteroskedasticity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Remember, the following is the form of the multiple regression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intercept coefficient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/>
                  <a:t>the slope coefficients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error or random disturbance term and is estimated by the residual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Intuitively,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measures “luck.”</a:t>
                </a:r>
              </a:p>
              <a:p>
                <a:pPr lvl="0"/>
                <a:r>
                  <a:rPr lang="en-US" dirty="0"/>
                  <a:t>Just like every observation has a residual, every observation has an error term.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40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600" dirty="0" smtClean="0"/>
              <a:t>The statistical theory that regression is based upon assumes that </a:t>
            </a:r>
            <a:r>
              <a:rPr lang="en-US" sz="3600" i="1" dirty="0" err="1" smtClean="0"/>
              <a:t>Var</a:t>
            </a:r>
            <a:r>
              <a:rPr lang="en-US" sz="3600" i="1" dirty="0" smtClean="0"/>
              <a:t> (</a:t>
            </a:r>
            <a:r>
              <a:rPr lang="el-GR" sz="3600" i="1" dirty="0" smtClean="0"/>
              <a:t>ε</a:t>
            </a:r>
            <a:r>
              <a:rPr lang="en-US" sz="3600" i="1" dirty="0" smtClean="0"/>
              <a:t>)</a:t>
            </a:r>
            <a:r>
              <a:rPr lang="en-US" sz="3600" dirty="0" smtClean="0"/>
              <a:t>is the same for all observations.  This is known as the “equal variance” or </a:t>
            </a:r>
            <a:r>
              <a:rPr lang="en-US" sz="3600" b="1" dirty="0" err="1" smtClean="0"/>
              <a:t>homoskedasticity</a:t>
            </a:r>
            <a:r>
              <a:rPr lang="en-US" sz="3600" dirty="0" smtClean="0"/>
              <a:t> assumption.</a:t>
            </a:r>
          </a:p>
          <a:p>
            <a:pPr lvl="0"/>
            <a:r>
              <a:rPr lang="en-US" sz="3600" dirty="0"/>
              <a:t>This assumption is actually more the exception than the rule.</a:t>
            </a:r>
          </a:p>
          <a:p>
            <a:pPr lvl="0"/>
            <a:r>
              <a:rPr lang="en-US" sz="3600" dirty="0"/>
              <a:t>Most data sets are characterized by </a:t>
            </a:r>
            <a:r>
              <a:rPr lang="en-US" sz="3600" b="1" dirty="0" err="1"/>
              <a:t>heteroskedasticty</a:t>
            </a:r>
            <a:r>
              <a:rPr lang="en-US" sz="3600" dirty="0"/>
              <a:t> or an unequal variance of the error term across observations.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777" y="242632"/>
            <a:ext cx="8502445" cy="64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6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880" y="272128"/>
            <a:ext cx="8439024" cy="619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r>
              <a:rPr lang="en-US" dirty="0" err="1" smtClean="0"/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When there is unequal variances across observations, the standard error of the estimated slope coefficients (and as a result the t-stats) are calculated </a:t>
            </a:r>
            <a:r>
              <a:rPr lang="en-US" sz="3600" u="heavy" dirty="0"/>
              <a:t>incorrectly</a:t>
            </a:r>
            <a:r>
              <a:rPr lang="en-US" sz="3600" dirty="0"/>
              <a:t>.</a:t>
            </a:r>
          </a:p>
          <a:p>
            <a:pPr lvl="0"/>
            <a:r>
              <a:rPr lang="en-US" sz="3600" dirty="0"/>
              <a:t>The statistical significance of the estimated coefficients is thus reported incorrectly.</a:t>
            </a:r>
          </a:p>
          <a:p>
            <a:pPr lvl="0"/>
            <a:r>
              <a:rPr lang="en-US" sz="3600" dirty="0"/>
              <a:t>Most regression programs can “correct” for the presence of </a:t>
            </a:r>
            <a:r>
              <a:rPr lang="en-US" sz="3600" dirty="0" err="1"/>
              <a:t>heteroskedasticity</a:t>
            </a:r>
            <a:r>
              <a:rPr lang="en-US" sz="3600" dirty="0"/>
              <a:t> with the click of a button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864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Explaining the amount of Passengers on Airline </a:t>
            </a:r>
            <a:r>
              <a:rPr lang="en-US" dirty="0" smtClean="0"/>
              <a:t>Flights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Dependent Variable: Log of the number of passengers (</a:t>
            </a:r>
            <a:r>
              <a:rPr lang="en-US" i="1" dirty="0" err="1"/>
              <a:t>lpassen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Explanatory Variables: Distance in miles (</a:t>
            </a:r>
            <a:r>
              <a:rPr lang="en-US" i="1" dirty="0" err="1" smtClean="0"/>
              <a:t>dist</a:t>
            </a:r>
            <a:r>
              <a:rPr lang="en-US" dirty="0" smtClean="0"/>
              <a:t>) and one way fare in dollars (</a:t>
            </a:r>
            <a:r>
              <a:rPr lang="en-US" i="1" dirty="0" smtClean="0"/>
              <a:t>fare</a:t>
            </a:r>
            <a:r>
              <a:rPr lang="en-US" dirty="0" smtClean="0"/>
              <a:t>). </a:t>
            </a:r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90" y="3482975"/>
            <a:ext cx="62007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2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771" y="281959"/>
            <a:ext cx="8384458" cy="63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3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Correcting for </a:t>
            </a:r>
            <a:r>
              <a:rPr lang="en-US" dirty="0" err="1"/>
              <a:t>Heteroskedasticity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Note that when you correct for </a:t>
            </a:r>
            <a:r>
              <a:rPr lang="en-US" sz="3200" dirty="0" err="1"/>
              <a:t>heteroskedasticity</a:t>
            </a:r>
            <a:r>
              <a:rPr lang="en-US" sz="3200" dirty="0"/>
              <a:t> it only affects the standard errors, t-stats, and p- values.</a:t>
            </a:r>
          </a:p>
          <a:p>
            <a:pPr lvl="0"/>
            <a:r>
              <a:rPr lang="en-US" sz="3200" dirty="0"/>
              <a:t>The estimated coefficients and </a:t>
            </a:r>
            <a:r>
              <a:rPr lang="en-US" sz="3200" dirty="0" smtClean="0"/>
              <a:t>R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 </a:t>
            </a:r>
            <a:r>
              <a:rPr lang="en-US" sz="3200" dirty="0"/>
              <a:t>remain unchanged.</a:t>
            </a:r>
          </a:p>
          <a:p>
            <a:pPr lvl="0"/>
            <a:r>
              <a:rPr lang="en-US" sz="3200" dirty="0"/>
              <a:t>As a general rule, you should assume that the model exhibits </a:t>
            </a:r>
            <a:r>
              <a:rPr lang="en-US" sz="3200" dirty="0" err="1"/>
              <a:t>heteroskedasticity</a:t>
            </a:r>
            <a:r>
              <a:rPr lang="en-US" sz="3200" dirty="0"/>
              <a:t> and correct for it.</a:t>
            </a:r>
          </a:p>
          <a:p>
            <a:pPr lvl="0"/>
            <a:r>
              <a:rPr lang="en-US" sz="3200" dirty="0"/>
              <a:t>It is unlikely for a model to not have any form of </a:t>
            </a:r>
            <a:r>
              <a:rPr lang="en-US" sz="3200" dirty="0" err="1"/>
              <a:t>heteroskedasticity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07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249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Heteroskedasticity</vt:lpstr>
      <vt:lpstr>The Error Term</vt:lpstr>
      <vt:lpstr>Homoskedasticity</vt:lpstr>
      <vt:lpstr>PowerPoint Presentation</vt:lpstr>
      <vt:lpstr>PowerPoint Presentation</vt:lpstr>
      <vt:lpstr>Consequences of Heteroskedasticity</vt:lpstr>
      <vt:lpstr>Example: Explaining the amount of Passengers on Airline Flights</vt:lpstr>
      <vt:lpstr>PowerPoint Presentation</vt:lpstr>
      <vt:lpstr>Correcting for Heteroskedasticity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Heteroskedasticity</dc:title>
  <dc:creator>Margo Bergman</dc:creator>
  <cp:lastModifiedBy>Margo Bergman</cp:lastModifiedBy>
  <cp:revision>2</cp:revision>
  <dcterms:created xsi:type="dcterms:W3CDTF">2015-04-21T20:18:02Z</dcterms:created>
  <dcterms:modified xsi:type="dcterms:W3CDTF">2015-05-01T21:36:53Z</dcterms:modified>
</cp:coreProperties>
</file>