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93" r:id="rId22"/>
    <p:sldId id="294" r:id="rId23"/>
    <p:sldId id="295" r:id="rId24"/>
    <p:sldId id="296" r:id="rId25"/>
    <p:sldId id="277" r:id="rId26"/>
    <p:sldId id="278" r:id="rId27"/>
    <p:sldId id="279" r:id="rId28"/>
    <p:sldId id="280" r:id="rId29"/>
    <p:sldId id="281" r:id="rId30"/>
    <p:sldId id="282" r:id="rId31"/>
    <p:sldId id="283" r:id="rId32"/>
    <p:sldId id="284" r:id="rId33"/>
    <p:sldId id="285" r:id="rId34"/>
    <p:sldId id="297" r:id="rId35"/>
    <p:sldId id="298" r:id="rId36"/>
    <p:sldId id="299" r:id="rId37"/>
    <p:sldId id="300" r:id="rId38"/>
    <p:sldId id="303" r:id="rId39"/>
    <p:sldId id="304" r:id="rId40"/>
    <p:sldId id="305" r:id="rId41"/>
    <p:sldId id="306" r:id="rId42"/>
    <p:sldId id="307" r:id="rId43"/>
    <p:sldId id="308" r:id="rId44"/>
    <p:sldId id="309" r:id="rId45"/>
    <p:sldId id="310" r:id="rId46"/>
    <p:sldId id="311" r:id="rId47"/>
    <p:sldId id="31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65" d="100"/>
          <a:sy n="65" d="100"/>
        </p:scale>
        <p:origin x="18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06DC0-DAAB-4B84-A8FA-6E4AC6FCDBEC}" type="datetimeFigureOut">
              <a:rPr lang="en-US" smtClean="0"/>
              <a:t>8/5/2016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82F9E7-7D64-45A3-99AE-1EE9F6482DF4}" type="slidenum">
              <a:rPr lang="en-US" smtClean="0"/>
              <a:t>‹#›</a:t>
            </a:fld>
            <a:endParaRPr lang="en-US"/>
          </a:p>
        </p:txBody>
      </p:sp>
    </p:spTree>
    <p:extLst>
      <p:ext uri="{BB962C8B-B14F-4D97-AF65-F5344CB8AC3E}">
        <p14:creationId xmlns:p14="http://schemas.microsoft.com/office/powerpoint/2010/main" val="3210005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 bar = 32</a:t>
            </a:r>
          </a:p>
          <a:p>
            <a:r>
              <a:rPr lang="en-US" dirty="0"/>
              <a:t>Mu </a:t>
            </a:r>
            <a:r>
              <a:rPr lang="en-US" dirty="0" err="1"/>
              <a:t>nought</a:t>
            </a:r>
            <a:r>
              <a:rPr lang="en-US" baseline="0" dirty="0"/>
              <a:t> = 30</a:t>
            </a:r>
          </a:p>
          <a:p>
            <a:r>
              <a:rPr lang="en-US" baseline="0" dirty="0"/>
              <a:t>S x = 6</a:t>
            </a:r>
          </a:p>
          <a:p>
            <a:r>
              <a:rPr lang="en-US" baseline="0" dirty="0"/>
              <a:t>N = 100</a:t>
            </a:r>
          </a:p>
          <a:p>
            <a:endParaRPr lang="en-US" dirty="0"/>
          </a:p>
        </p:txBody>
      </p:sp>
      <p:sp>
        <p:nvSpPr>
          <p:cNvPr id="4" name="Slide Number Placeholder 3"/>
          <p:cNvSpPr>
            <a:spLocks noGrp="1"/>
          </p:cNvSpPr>
          <p:nvPr>
            <p:ph type="sldNum" sz="quarter" idx="10"/>
          </p:nvPr>
        </p:nvSpPr>
        <p:spPr/>
        <p:txBody>
          <a:bodyPr/>
          <a:lstStyle/>
          <a:p>
            <a:fld id="{3E7566E0-764C-4EB7-BCB4-E4CE8906C262}" type="slidenum">
              <a:rPr lang="en-US" smtClean="0"/>
              <a:t>15</a:t>
            </a:fld>
            <a:endParaRPr lang="en-US"/>
          </a:p>
        </p:txBody>
      </p:sp>
    </p:spTree>
    <p:extLst>
      <p:ext uri="{BB962C8B-B14F-4D97-AF65-F5344CB8AC3E}">
        <p14:creationId xmlns:p14="http://schemas.microsoft.com/office/powerpoint/2010/main" val="24340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566E0-764C-4EB7-BCB4-E4CE8906C262}" type="slidenum">
              <a:rPr lang="en-US" smtClean="0"/>
              <a:t>19</a:t>
            </a:fld>
            <a:endParaRPr lang="en-US"/>
          </a:p>
        </p:txBody>
      </p:sp>
    </p:spTree>
    <p:extLst>
      <p:ext uri="{BB962C8B-B14F-4D97-AF65-F5344CB8AC3E}">
        <p14:creationId xmlns:p14="http://schemas.microsoft.com/office/powerpoint/2010/main" val="1458656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7566E0-764C-4EB7-BCB4-E4CE8906C262}" type="slidenum">
              <a:rPr lang="en-US" smtClean="0"/>
              <a:t>20</a:t>
            </a:fld>
            <a:endParaRPr lang="en-US"/>
          </a:p>
        </p:txBody>
      </p:sp>
    </p:spTree>
    <p:extLst>
      <p:ext uri="{BB962C8B-B14F-4D97-AF65-F5344CB8AC3E}">
        <p14:creationId xmlns:p14="http://schemas.microsoft.com/office/powerpoint/2010/main" val="1210983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95D6B90-B931-4B2E-AF6F-C36739CD860E}"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10026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5D6B90-B931-4B2E-AF6F-C36739CD860E}"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1154908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5D6B90-B931-4B2E-AF6F-C36739CD860E}"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185467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5D6B90-B931-4B2E-AF6F-C36739CD860E}"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34589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5D6B90-B931-4B2E-AF6F-C36739CD860E}" type="datetimeFigureOut">
              <a:rPr lang="en-US" smtClean="0"/>
              <a:t>8/5/2016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1252786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5D6B90-B931-4B2E-AF6F-C36739CD860E}"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242190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5D6B90-B931-4B2E-AF6F-C36739CD860E}" type="datetimeFigureOut">
              <a:rPr lang="en-US" smtClean="0"/>
              <a:t>8/5/2016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3794671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5D6B90-B931-4B2E-AF6F-C36739CD860E}" type="datetimeFigureOut">
              <a:rPr lang="en-US" smtClean="0"/>
              <a:t>8/5/2016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106241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D6B90-B931-4B2E-AF6F-C36739CD860E}" type="datetimeFigureOut">
              <a:rPr lang="en-US" smtClean="0"/>
              <a:t>8/5/2016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290387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5D6B90-B931-4B2E-AF6F-C36739CD860E}"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194623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5D6B90-B931-4B2E-AF6F-C36739CD860E}" type="datetimeFigureOut">
              <a:rPr lang="en-US" smtClean="0"/>
              <a:t>8/5/2016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1C83A-28D2-44F7-B49E-98A86EDD9CE8}" type="slidenum">
              <a:rPr lang="en-US" smtClean="0"/>
              <a:t>‹#›</a:t>
            </a:fld>
            <a:endParaRPr lang="en-US"/>
          </a:p>
        </p:txBody>
      </p:sp>
    </p:spTree>
    <p:extLst>
      <p:ext uri="{BB962C8B-B14F-4D97-AF65-F5344CB8AC3E}">
        <p14:creationId xmlns:p14="http://schemas.microsoft.com/office/powerpoint/2010/main" val="102469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D6B90-B931-4B2E-AF6F-C36739CD860E}" type="datetimeFigureOut">
              <a:rPr lang="en-US" smtClean="0"/>
              <a:t>8/5/2016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1C83A-28D2-44F7-B49E-98A86EDD9CE8}" type="slidenum">
              <a:rPr lang="en-US" smtClean="0"/>
              <a:t>‹#›</a:t>
            </a:fld>
            <a:endParaRPr lang="en-US"/>
          </a:p>
        </p:txBody>
      </p:sp>
    </p:spTree>
    <p:extLst>
      <p:ext uri="{BB962C8B-B14F-4D97-AF65-F5344CB8AC3E}">
        <p14:creationId xmlns:p14="http://schemas.microsoft.com/office/powerpoint/2010/main" val="415258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Hypothesis Testing</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005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09800" y="609600"/>
            <a:ext cx="7772400" cy="838200"/>
          </a:xfrm>
        </p:spPr>
        <p:txBody>
          <a:bodyPr/>
          <a:lstStyle/>
          <a:p>
            <a:r>
              <a:rPr lang="en-US" altLang="en-US"/>
              <a:t>Steps to Hypothesis Testing</a:t>
            </a:r>
          </a:p>
        </p:txBody>
      </p:sp>
      <p:sp>
        <p:nvSpPr>
          <p:cNvPr id="29699" name="Rectangle 3"/>
          <p:cNvSpPr>
            <a:spLocks noGrp="1" noChangeArrowheads="1"/>
          </p:cNvSpPr>
          <p:nvPr>
            <p:ph type="body" idx="1"/>
          </p:nvPr>
        </p:nvSpPr>
        <p:spPr>
          <a:xfrm>
            <a:off x="2209800" y="1447800"/>
            <a:ext cx="7772400" cy="4648200"/>
          </a:xfrm>
        </p:spPr>
        <p:txBody>
          <a:bodyPr>
            <a:normAutofit lnSpcReduction="10000"/>
          </a:bodyPr>
          <a:lstStyle/>
          <a:p>
            <a:pPr marL="609600" indent="-609600">
              <a:buFontTx/>
              <a:buAutoNum type="arabicPeriod"/>
            </a:pPr>
            <a:r>
              <a:rPr lang="en-US" altLang="en-US" sz="2800">
                <a:cs typeface="Times New Roman" panose="02020603050405020304" pitchFamily="18" charset="0"/>
              </a:rPr>
              <a:t>State the H</a:t>
            </a:r>
            <a:r>
              <a:rPr lang="en-US" altLang="en-US" sz="2800" baseline="-30000">
                <a:cs typeface="Times New Roman" panose="02020603050405020304" pitchFamily="18" charset="0"/>
              </a:rPr>
              <a:t>0</a:t>
            </a:r>
            <a:r>
              <a:rPr lang="en-US" altLang="en-US" sz="2800">
                <a:cs typeface="Times New Roman" panose="02020603050405020304" pitchFamily="18" charset="0"/>
              </a:rPr>
              <a:t> and H</a:t>
            </a:r>
            <a:r>
              <a:rPr lang="en-US" altLang="en-US" sz="2800" baseline="-30000">
                <a:cs typeface="Times New Roman" panose="02020603050405020304" pitchFamily="18" charset="0"/>
              </a:rPr>
              <a:t>1 </a:t>
            </a:r>
            <a:r>
              <a:rPr lang="en-US" altLang="en-US" sz="2800">
                <a:cs typeface="Times New Roman" panose="02020603050405020304" pitchFamily="18" charset="0"/>
              </a:rPr>
              <a:t>clearly</a:t>
            </a:r>
          </a:p>
          <a:p>
            <a:pPr marL="609600" indent="-609600">
              <a:buFontTx/>
              <a:buAutoNum type="arabicPeriod"/>
            </a:pPr>
            <a:r>
              <a:rPr lang="en-US" altLang="en-US" sz="2800">
                <a:cs typeface="Times New Roman" panose="02020603050405020304" pitchFamily="18" charset="0"/>
              </a:rPr>
              <a:t>Identify the test statistic (two-tail, one-tail, and Z or t distribution </a:t>
            </a:r>
          </a:p>
          <a:p>
            <a:pPr marL="609600" indent="-609600">
              <a:buFontTx/>
              <a:buAutoNum type="arabicPeriod"/>
            </a:pPr>
            <a:r>
              <a:rPr lang="en-US" altLang="en-US" sz="2800">
                <a:cs typeface="Times New Roman" panose="02020603050405020304" pitchFamily="18" charset="0"/>
              </a:rPr>
              <a:t>Depending on the type of risk you are willing to take, specify the level of significance, </a:t>
            </a:r>
          </a:p>
          <a:p>
            <a:pPr marL="609600" indent="-609600">
              <a:buFontTx/>
              <a:buAutoNum type="arabicPeriod"/>
            </a:pPr>
            <a:r>
              <a:rPr lang="en-US" altLang="en-US" sz="2800">
                <a:cs typeface="Times New Roman" panose="02020603050405020304" pitchFamily="18" charset="0"/>
              </a:rPr>
              <a:t>Find the decision rule, critical values, and rejection regions. </a:t>
            </a:r>
            <a:r>
              <a:rPr lang="en-US" altLang="en-US" sz="2400">
                <a:cs typeface="Times New Roman" panose="02020603050405020304" pitchFamily="18" charset="0"/>
              </a:rPr>
              <a:t>If –CV&lt;actual value (sample statistic) &lt;+CV, then </a:t>
            </a:r>
            <a:r>
              <a:rPr lang="en-US" altLang="en-US" sz="2400">
                <a:solidFill>
                  <a:srgbClr val="800000"/>
                </a:solidFill>
                <a:cs typeface="Times New Roman" panose="02020603050405020304" pitchFamily="18" charset="0"/>
              </a:rPr>
              <a:t>do not reject the H</a:t>
            </a:r>
            <a:r>
              <a:rPr lang="en-US" altLang="en-US" sz="2400" baseline="-30000">
                <a:solidFill>
                  <a:srgbClr val="800000"/>
                </a:solidFill>
                <a:cs typeface="Times New Roman" panose="02020603050405020304" pitchFamily="18" charset="0"/>
              </a:rPr>
              <a:t>0</a:t>
            </a:r>
            <a:endParaRPr lang="en-US" altLang="en-US" sz="2400">
              <a:solidFill>
                <a:srgbClr val="800000"/>
              </a:solidFill>
              <a:cs typeface="Times New Roman" panose="02020603050405020304" pitchFamily="18" charset="0"/>
            </a:endParaRPr>
          </a:p>
          <a:p>
            <a:pPr marL="609600" indent="-609600">
              <a:buFontTx/>
              <a:buAutoNum type="arabicPeriod"/>
            </a:pPr>
            <a:r>
              <a:rPr lang="en-US" altLang="en-US" sz="2800"/>
              <a:t> </a:t>
            </a:r>
            <a:r>
              <a:rPr lang="en-US" altLang="en-US" sz="2800">
                <a:cs typeface="Times New Roman" panose="02020603050405020304" pitchFamily="18" charset="0"/>
              </a:rPr>
              <a:t>Collect the data and do the calculation for the actual values of the test statistic</a:t>
            </a:r>
            <a:r>
              <a:rPr lang="en-US" altLang="en-US" sz="2800"/>
              <a:t> from the sample</a:t>
            </a:r>
          </a:p>
        </p:txBody>
      </p:sp>
      <p:graphicFrame>
        <p:nvGraphicFramePr>
          <p:cNvPr id="29700" name="Rectangle 4"/>
          <p:cNvGraphicFramePr>
            <a:graphicFrameLocks/>
          </p:cNvGraphicFramePr>
          <p:nvPr/>
        </p:nvGraphicFramePr>
        <p:xfrm>
          <a:off x="3048000" y="1397000"/>
          <a:ext cx="6096000" cy="4064000"/>
        </p:xfrm>
        <a:graphic>
          <a:graphicData uri="http://schemas.openxmlformats.org/presentationml/2006/ole">
            <mc:AlternateContent xmlns:mc="http://schemas.openxmlformats.org/markup-compatibility/2006">
              <mc:Choice xmlns:v="urn:schemas-microsoft-com:vml" Requires="v">
                <p:oleObj spid="_x0000_s2053" name="Equation" r:id="rId3" imgW="0" imgH="0" progId="Equation.DSMT4">
                  <p:embed/>
                </p:oleObj>
              </mc:Choice>
              <mc:Fallback>
                <p:oleObj name="Equation" r:id="rId3" imgW="0" imgH="0" progId="Equation.DSMT4">
                  <p:embed/>
                  <p:pic>
                    <p:nvPicPr>
                      <p:cNvPr id="2970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2753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2209800" y="304800"/>
            <a:ext cx="7772400" cy="5791200"/>
          </a:xfrm>
        </p:spPr>
        <p:txBody>
          <a:bodyPr/>
          <a:lstStyle/>
          <a:p>
            <a:pPr>
              <a:buFontTx/>
              <a:buNone/>
            </a:pPr>
            <a:r>
              <a:rPr lang="en-US" altLang="en-US"/>
              <a:t> </a:t>
            </a:r>
          </a:p>
        </p:txBody>
      </p:sp>
      <p:sp>
        <p:nvSpPr>
          <p:cNvPr id="30724" name="Rectangle 4"/>
          <p:cNvSpPr>
            <a:spLocks noChangeArrowheads="1"/>
          </p:cNvSpPr>
          <p:nvPr/>
        </p:nvSpPr>
        <p:spPr bwMode="auto">
          <a:xfrm>
            <a:off x="2209800" y="152400"/>
            <a:ext cx="7772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Times New Roman" panose="02020603050405020304" pitchFamily="18" charset="0"/>
              </a:defRPr>
            </a:lvl1pPr>
            <a:lvl2pPr marL="990600" indent="-5334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752600" indent="-381000">
              <a:spcBef>
                <a:spcPct val="20000"/>
              </a:spcBef>
              <a:buChar char="–"/>
              <a:defRPr sz="2000">
                <a:solidFill>
                  <a:schemeClr val="tx1"/>
                </a:solidFill>
                <a:latin typeface="Times New Roman" panose="02020603050405020304" pitchFamily="18" charset="0"/>
              </a:defRPr>
            </a:lvl4pPr>
            <a:lvl5pPr marL="2209800" indent="-381000">
              <a:spcBef>
                <a:spcPct val="20000"/>
              </a:spcBef>
              <a:buChar char="»"/>
              <a:defRPr sz="2000">
                <a:solidFill>
                  <a:schemeClr val="tx1"/>
                </a:solidFill>
                <a:latin typeface="Times New Roman" panose="02020603050405020304" pitchFamily="18" charset="0"/>
              </a:defRPr>
            </a:lvl5pPr>
            <a:lvl6pPr marL="2667000" indent="-381000" fontAlgn="base">
              <a:spcBef>
                <a:spcPct val="20000"/>
              </a:spcBef>
              <a:spcAft>
                <a:spcPct val="0"/>
              </a:spcAft>
              <a:buChar char="»"/>
              <a:defRPr sz="2000">
                <a:solidFill>
                  <a:schemeClr val="tx1"/>
                </a:solidFill>
                <a:latin typeface="Times New Roman" panose="02020603050405020304" pitchFamily="18" charset="0"/>
              </a:defRPr>
            </a:lvl6pPr>
            <a:lvl7pPr marL="3124200" indent="-381000" fontAlgn="base">
              <a:spcBef>
                <a:spcPct val="20000"/>
              </a:spcBef>
              <a:spcAft>
                <a:spcPct val="0"/>
              </a:spcAft>
              <a:buChar char="»"/>
              <a:defRPr sz="2000">
                <a:solidFill>
                  <a:schemeClr val="tx1"/>
                </a:solidFill>
                <a:latin typeface="Times New Roman" panose="02020603050405020304" pitchFamily="18" charset="0"/>
              </a:defRPr>
            </a:lvl7pPr>
            <a:lvl8pPr marL="3581400" indent="-381000" fontAlgn="base">
              <a:spcBef>
                <a:spcPct val="20000"/>
              </a:spcBef>
              <a:spcAft>
                <a:spcPct val="0"/>
              </a:spcAft>
              <a:buChar char="»"/>
              <a:defRPr sz="2000">
                <a:solidFill>
                  <a:schemeClr val="tx1"/>
                </a:solidFill>
                <a:latin typeface="Times New Roman" panose="02020603050405020304" pitchFamily="18" charset="0"/>
              </a:defRPr>
            </a:lvl8pPr>
            <a:lvl9pPr marL="4038600" indent="-381000" fontAlgn="base">
              <a:spcBef>
                <a:spcPct val="20000"/>
              </a:spcBef>
              <a:spcAft>
                <a:spcPct val="0"/>
              </a:spcAft>
              <a:buChar char="»"/>
              <a:defRPr sz="2000">
                <a:solidFill>
                  <a:schemeClr val="tx1"/>
                </a:solidFill>
                <a:latin typeface="Times New Roman" panose="02020603050405020304" pitchFamily="18" charset="0"/>
              </a:defRPr>
            </a:lvl9pPr>
          </a:lstStyle>
          <a:p>
            <a:pPr algn="ctr">
              <a:buFontTx/>
              <a:buNone/>
            </a:pPr>
            <a:r>
              <a:rPr lang="en-US" altLang="en-US" sz="2800"/>
              <a:t>Steps to Hypothesis testing, continued</a:t>
            </a:r>
          </a:p>
          <a:p>
            <a:pPr algn="ctr">
              <a:buFontTx/>
              <a:buNone/>
            </a:pPr>
            <a:endParaRPr lang="en-US" altLang="en-US" sz="2800"/>
          </a:p>
          <a:p>
            <a:pPr algn="ctr">
              <a:buFontTx/>
              <a:buNone/>
            </a:pPr>
            <a:r>
              <a:rPr lang="en-US" altLang="en-US" sz="2800">
                <a:cs typeface="Times New Roman" panose="02020603050405020304" pitchFamily="18" charset="0"/>
              </a:rPr>
              <a:t>Make statistical decision</a:t>
            </a:r>
          </a:p>
          <a:p>
            <a:pPr algn="ctr">
              <a:buFontTx/>
              <a:buNone/>
            </a:pPr>
            <a:endParaRPr lang="en-US" altLang="en-US" sz="2400"/>
          </a:p>
        </p:txBody>
      </p:sp>
      <p:sp>
        <p:nvSpPr>
          <p:cNvPr id="30725" name="Line 5"/>
          <p:cNvSpPr>
            <a:spLocks noChangeShapeType="1"/>
          </p:cNvSpPr>
          <p:nvPr/>
        </p:nvSpPr>
        <p:spPr bwMode="auto">
          <a:xfrm>
            <a:off x="6477000" y="1676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Line 6"/>
          <p:cNvSpPr>
            <a:spLocks noChangeShapeType="1"/>
          </p:cNvSpPr>
          <p:nvPr/>
        </p:nvSpPr>
        <p:spPr bwMode="auto">
          <a:xfrm>
            <a:off x="3886200" y="1981200"/>
            <a:ext cx="480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Line 7"/>
          <p:cNvSpPr>
            <a:spLocks noChangeShapeType="1"/>
          </p:cNvSpPr>
          <p:nvPr/>
        </p:nvSpPr>
        <p:spPr bwMode="auto">
          <a:xfrm flipH="1">
            <a:off x="3733800" y="19812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Line 8"/>
          <p:cNvSpPr>
            <a:spLocks noChangeShapeType="1"/>
          </p:cNvSpPr>
          <p:nvPr/>
        </p:nvSpPr>
        <p:spPr bwMode="auto">
          <a:xfrm>
            <a:off x="8763000" y="1981200"/>
            <a:ext cx="76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Text Box 9"/>
          <p:cNvSpPr txBox="1">
            <a:spLocks noChangeArrowheads="1"/>
          </p:cNvSpPr>
          <p:nvPr/>
        </p:nvSpPr>
        <p:spPr bwMode="auto">
          <a:xfrm>
            <a:off x="2971800" y="2286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Do not Reject </a:t>
            </a:r>
            <a:r>
              <a:rPr lang="en-US" altLang="en-US">
                <a:solidFill>
                  <a:srgbClr val="800000"/>
                </a:solidFill>
              </a:rPr>
              <a:t>H</a:t>
            </a:r>
            <a:r>
              <a:rPr lang="en-US" altLang="en-US" baseline="-25000">
                <a:solidFill>
                  <a:srgbClr val="800000"/>
                </a:solidFill>
              </a:rPr>
              <a:t>0</a:t>
            </a:r>
            <a:endParaRPr lang="en-US" altLang="en-US">
              <a:solidFill>
                <a:srgbClr val="800000"/>
              </a:solidFill>
            </a:endParaRPr>
          </a:p>
        </p:txBody>
      </p:sp>
      <p:sp>
        <p:nvSpPr>
          <p:cNvPr id="30730" name="Text Box 10"/>
          <p:cNvSpPr txBox="1">
            <a:spLocks noChangeArrowheads="1"/>
          </p:cNvSpPr>
          <p:nvPr/>
        </p:nvSpPr>
        <p:spPr bwMode="auto">
          <a:xfrm>
            <a:off x="8077200" y="2362200"/>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Reject </a:t>
            </a:r>
            <a:r>
              <a:rPr lang="en-US" altLang="en-US">
                <a:solidFill>
                  <a:srgbClr val="800000"/>
                </a:solidFill>
              </a:rPr>
              <a:t>H</a:t>
            </a:r>
            <a:r>
              <a:rPr lang="en-US" altLang="en-US" baseline="-25000">
                <a:solidFill>
                  <a:srgbClr val="800000"/>
                </a:solidFill>
              </a:rPr>
              <a:t>0</a:t>
            </a:r>
          </a:p>
        </p:txBody>
      </p:sp>
      <p:sp>
        <p:nvSpPr>
          <p:cNvPr id="30731" name="Line 11"/>
          <p:cNvSpPr>
            <a:spLocks noChangeShapeType="1"/>
          </p:cNvSpPr>
          <p:nvPr/>
        </p:nvSpPr>
        <p:spPr bwMode="auto">
          <a:xfrm>
            <a:off x="3733800" y="2743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2" name="Line 12"/>
          <p:cNvSpPr>
            <a:spLocks noChangeShapeType="1"/>
          </p:cNvSpPr>
          <p:nvPr/>
        </p:nvSpPr>
        <p:spPr bwMode="auto">
          <a:xfrm>
            <a:off x="8839200" y="2819400"/>
            <a:ext cx="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3" name="Text Box 13"/>
          <p:cNvSpPr txBox="1">
            <a:spLocks noChangeArrowheads="1"/>
          </p:cNvSpPr>
          <p:nvPr/>
        </p:nvSpPr>
        <p:spPr bwMode="auto">
          <a:xfrm>
            <a:off x="2590800" y="3505200"/>
            <a:ext cx="320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Conclude </a:t>
            </a:r>
            <a:r>
              <a:rPr lang="en-US" altLang="en-US">
                <a:solidFill>
                  <a:srgbClr val="800000"/>
                </a:solidFill>
              </a:rPr>
              <a:t>H</a:t>
            </a:r>
            <a:r>
              <a:rPr lang="en-US" altLang="en-US" baseline="-25000">
                <a:solidFill>
                  <a:srgbClr val="800000"/>
                </a:solidFill>
              </a:rPr>
              <a:t>0</a:t>
            </a:r>
            <a:r>
              <a:rPr lang="en-US" altLang="en-US"/>
              <a:t> </a:t>
            </a:r>
            <a:r>
              <a:rPr lang="en-US" altLang="en-US">
                <a:solidFill>
                  <a:srgbClr val="CC0000"/>
                </a:solidFill>
              </a:rPr>
              <a:t>may</a:t>
            </a:r>
            <a:r>
              <a:rPr lang="en-US" altLang="en-US"/>
              <a:t> be true</a:t>
            </a:r>
          </a:p>
        </p:txBody>
      </p:sp>
      <p:sp>
        <p:nvSpPr>
          <p:cNvPr id="30734" name="Line 14"/>
          <p:cNvSpPr>
            <a:spLocks noChangeShapeType="1"/>
          </p:cNvSpPr>
          <p:nvPr/>
        </p:nvSpPr>
        <p:spPr bwMode="auto">
          <a:xfrm>
            <a:off x="3886200" y="4191000"/>
            <a:ext cx="9144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5" name="Line 15"/>
          <p:cNvSpPr>
            <a:spLocks noChangeShapeType="1"/>
          </p:cNvSpPr>
          <p:nvPr/>
        </p:nvSpPr>
        <p:spPr bwMode="auto">
          <a:xfrm flipH="1">
            <a:off x="6705600" y="4267200"/>
            <a:ext cx="1447800" cy="9906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6" name="Text Box 16"/>
          <p:cNvSpPr txBox="1">
            <a:spLocks noChangeArrowheads="1"/>
          </p:cNvSpPr>
          <p:nvPr/>
        </p:nvSpPr>
        <p:spPr bwMode="auto">
          <a:xfrm>
            <a:off x="4114800" y="5334000"/>
            <a:ext cx="3048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Make management/business/administrative decision</a:t>
            </a:r>
          </a:p>
        </p:txBody>
      </p:sp>
      <p:sp>
        <p:nvSpPr>
          <p:cNvPr id="30737" name="Text Box 17"/>
          <p:cNvSpPr txBox="1">
            <a:spLocks noChangeArrowheads="1"/>
          </p:cNvSpPr>
          <p:nvPr/>
        </p:nvSpPr>
        <p:spPr bwMode="auto">
          <a:xfrm>
            <a:off x="7162800" y="3505200"/>
            <a:ext cx="32004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Conclude </a:t>
            </a:r>
            <a:r>
              <a:rPr lang="en-US" altLang="en-US">
                <a:solidFill>
                  <a:srgbClr val="800000"/>
                </a:solidFill>
              </a:rPr>
              <a:t>H</a:t>
            </a:r>
            <a:r>
              <a:rPr lang="en-US" altLang="en-US" baseline="-25000">
                <a:solidFill>
                  <a:srgbClr val="800000"/>
                </a:solidFill>
              </a:rPr>
              <a:t>1</a:t>
            </a:r>
            <a:r>
              <a:rPr lang="en-US" altLang="en-US"/>
              <a:t> </a:t>
            </a:r>
            <a:r>
              <a:rPr lang="en-US" altLang="en-US">
                <a:solidFill>
                  <a:srgbClr val="CC0000"/>
                </a:solidFill>
              </a:rPr>
              <a:t>is</a:t>
            </a:r>
            <a:r>
              <a:rPr lang="en-US" altLang="en-US"/>
              <a:t> “true”</a:t>
            </a:r>
          </a:p>
          <a:p>
            <a:pPr>
              <a:spcBef>
                <a:spcPct val="50000"/>
              </a:spcBef>
            </a:pPr>
            <a:r>
              <a:rPr lang="en-US" altLang="en-US" sz="1600"/>
              <a:t>(There is sufficient evidence of H1)</a:t>
            </a:r>
          </a:p>
        </p:txBody>
      </p:sp>
    </p:spTree>
    <p:extLst>
      <p:ext uri="{BB962C8B-B14F-4D97-AF65-F5344CB8AC3E}">
        <p14:creationId xmlns:p14="http://schemas.microsoft.com/office/powerpoint/2010/main" val="3733089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09800" y="381000"/>
            <a:ext cx="7772400" cy="381000"/>
          </a:xfrm>
        </p:spPr>
        <p:txBody>
          <a:bodyPr>
            <a:normAutofit fontScale="90000"/>
          </a:bodyPr>
          <a:lstStyle/>
          <a:p>
            <a:r>
              <a:rPr lang="en-US" altLang="en-US" sz="2800"/>
              <a:t>When do we use a two-tail test?</a:t>
            </a:r>
            <a:br>
              <a:rPr lang="en-US" altLang="en-US" sz="2800"/>
            </a:br>
            <a:r>
              <a:rPr lang="en-US" altLang="en-US" sz="2800"/>
              <a:t>when do we use a one-tail test?</a:t>
            </a:r>
          </a:p>
        </p:txBody>
      </p:sp>
      <p:sp>
        <p:nvSpPr>
          <p:cNvPr id="32771" name="Rectangle 3"/>
          <p:cNvSpPr>
            <a:spLocks noGrp="1" noChangeArrowheads="1"/>
          </p:cNvSpPr>
          <p:nvPr>
            <p:ph type="body" idx="1"/>
          </p:nvPr>
        </p:nvSpPr>
        <p:spPr>
          <a:xfrm>
            <a:off x="1905000" y="1143000"/>
            <a:ext cx="8610600" cy="5715000"/>
          </a:xfrm>
        </p:spPr>
        <p:txBody>
          <a:bodyPr/>
          <a:lstStyle/>
          <a:p>
            <a:r>
              <a:rPr lang="en-US" altLang="en-US" sz="2800"/>
              <a:t>The answer depends on the question you are trying to answer.</a:t>
            </a:r>
          </a:p>
          <a:p>
            <a:r>
              <a:rPr lang="en-US" altLang="en-US" sz="2800"/>
              <a:t>A two-tail is used when the researcher has no idea which direction the study will go, interested in both direction.</a:t>
            </a:r>
            <a:r>
              <a:rPr lang="en-US" altLang="en-US" sz="3600"/>
              <a:t>  </a:t>
            </a:r>
            <a:r>
              <a:rPr lang="en-US" altLang="en-US" sz="1800"/>
              <a:t>(example: testing a new technique, a new product, a new theory and we don’t know the direction)</a:t>
            </a:r>
          </a:p>
          <a:p>
            <a:r>
              <a:rPr lang="en-US" altLang="en-US" sz="1800"/>
              <a:t>A new machine is producing 12 fluid once can of soft drink.  The quality control manager is concern with cans containing too much or too little. Then, the test is a two-tailed test.  That is the two rejection regions in tails is most likely (higher probability) to provide evidence of H</a:t>
            </a:r>
            <a:r>
              <a:rPr lang="en-US" altLang="en-US" sz="1800" baseline="-25000"/>
              <a:t>1.</a:t>
            </a:r>
          </a:p>
          <a:p>
            <a:pPr>
              <a:buFontTx/>
              <a:buNone/>
            </a:pPr>
            <a:endParaRPr lang="en-US" altLang="en-US" sz="1800"/>
          </a:p>
          <a:p>
            <a:pPr>
              <a:buFontTx/>
              <a:buNone/>
            </a:pPr>
            <a:endParaRPr lang="en-US" altLang="en-US"/>
          </a:p>
        </p:txBody>
      </p:sp>
      <p:graphicFrame>
        <p:nvGraphicFramePr>
          <p:cNvPr id="32784" name="Object 16"/>
          <p:cNvGraphicFramePr>
            <a:graphicFrameLocks noChangeAspect="1"/>
          </p:cNvGraphicFramePr>
          <p:nvPr/>
        </p:nvGraphicFramePr>
        <p:xfrm>
          <a:off x="2667000" y="5486400"/>
          <a:ext cx="1384300" cy="622300"/>
        </p:xfrm>
        <a:graphic>
          <a:graphicData uri="http://schemas.openxmlformats.org/presentationml/2006/ole">
            <mc:AlternateContent xmlns:mc="http://schemas.openxmlformats.org/markup-compatibility/2006">
              <mc:Choice xmlns:v="urn:schemas-microsoft-com:vml" Requires="v">
                <p:oleObj spid="_x0000_s3077" name="Equation" r:id="rId3" imgW="1384200" imgH="622080" progId="Equation.3">
                  <p:embed/>
                </p:oleObj>
              </mc:Choice>
              <mc:Fallback>
                <p:oleObj name="Equation" r:id="rId3" imgW="1384200" imgH="622080" progId="Equation.3">
                  <p:embed/>
                  <p:pic>
                    <p:nvPicPr>
                      <p:cNvPr id="32784"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486400"/>
                        <a:ext cx="13843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5" name="Freeform 17"/>
          <p:cNvSpPr>
            <a:spLocks/>
          </p:cNvSpPr>
          <p:nvPr/>
        </p:nvSpPr>
        <p:spPr bwMode="auto">
          <a:xfrm>
            <a:off x="8229600" y="5943600"/>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6" name="Freeform 18"/>
          <p:cNvSpPr>
            <a:spLocks/>
          </p:cNvSpPr>
          <p:nvPr/>
        </p:nvSpPr>
        <p:spPr bwMode="auto">
          <a:xfrm>
            <a:off x="5943601" y="59436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Freeform 19"/>
          <p:cNvSpPr>
            <a:spLocks/>
          </p:cNvSpPr>
          <p:nvPr/>
        </p:nvSpPr>
        <p:spPr bwMode="auto">
          <a:xfrm>
            <a:off x="6096000" y="52578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8" name="Freeform 20"/>
          <p:cNvSpPr>
            <a:spLocks/>
          </p:cNvSpPr>
          <p:nvPr/>
        </p:nvSpPr>
        <p:spPr bwMode="auto">
          <a:xfrm>
            <a:off x="7543800" y="52578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9" name="Line 21"/>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0" name="Freeform 22"/>
          <p:cNvSpPr>
            <a:spLocks/>
          </p:cNvSpPr>
          <p:nvPr/>
        </p:nvSpPr>
        <p:spPr bwMode="auto">
          <a:xfrm>
            <a:off x="6553200" y="60960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1" name="Line 23"/>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792" name="Freeform 24"/>
          <p:cNvSpPr>
            <a:spLocks/>
          </p:cNvSpPr>
          <p:nvPr/>
        </p:nvSpPr>
        <p:spPr bwMode="auto">
          <a:xfrm>
            <a:off x="8153400" y="60960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3" name="Rectangle 25"/>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12</a:t>
            </a:r>
          </a:p>
        </p:txBody>
      </p:sp>
    </p:spTree>
    <p:extLst>
      <p:ext uri="{BB962C8B-B14F-4D97-AF65-F5344CB8AC3E}">
        <p14:creationId xmlns:p14="http://schemas.microsoft.com/office/powerpoint/2010/main" val="157633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2209800" y="381000"/>
            <a:ext cx="7772400" cy="5715000"/>
          </a:xfrm>
        </p:spPr>
        <p:txBody>
          <a:bodyPr/>
          <a:lstStyle/>
          <a:p>
            <a:r>
              <a:rPr lang="en-US" altLang="en-US" sz="2400"/>
              <a:t>One-tail test is used when the researcher is interested in the direction.  </a:t>
            </a:r>
          </a:p>
          <a:p>
            <a:r>
              <a:rPr lang="en-US" altLang="en-US" sz="2400"/>
              <a:t>Example:  The soft-drink company puts a label on cans claiming they contain 12 oz.  A consumer advocate desires to test this statement.  She would assume that each can contains </a:t>
            </a:r>
            <a:r>
              <a:rPr lang="en-US" altLang="en-US" sz="2400">
                <a:solidFill>
                  <a:srgbClr val="660033"/>
                </a:solidFill>
              </a:rPr>
              <a:t>at least</a:t>
            </a:r>
            <a:r>
              <a:rPr lang="en-US" altLang="en-US" sz="2400"/>
              <a:t> 12 oz and tries to find evidence to the contrary.  That is, she examines the evidence for less than 12 0z.  </a:t>
            </a:r>
          </a:p>
          <a:p>
            <a:r>
              <a:rPr lang="en-US" altLang="en-US" sz="2400"/>
              <a:t>What tail of the distribution is the most logical (higher probability) to find that evidence?  The only way to reject the claim is to get evidence of less than 12 oz, left tail. </a:t>
            </a:r>
          </a:p>
          <a:p>
            <a:endParaRPr lang="en-US" altLang="en-US" sz="2400"/>
          </a:p>
        </p:txBody>
      </p:sp>
      <p:graphicFrame>
        <p:nvGraphicFramePr>
          <p:cNvPr id="33796" name="Object 4"/>
          <p:cNvGraphicFramePr>
            <a:graphicFrameLocks noChangeAspect="1"/>
          </p:cNvGraphicFramePr>
          <p:nvPr/>
        </p:nvGraphicFramePr>
        <p:xfrm>
          <a:off x="2901950" y="5486400"/>
          <a:ext cx="1371600" cy="622300"/>
        </p:xfrm>
        <a:graphic>
          <a:graphicData uri="http://schemas.openxmlformats.org/presentationml/2006/ole">
            <mc:AlternateContent xmlns:mc="http://schemas.openxmlformats.org/markup-compatibility/2006">
              <mc:Choice xmlns:v="urn:schemas-microsoft-com:vml" Requires="v">
                <p:oleObj spid="_x0000_s4101" name="Equation" r:id="rId3" imgW="1371600" imgH="622080" progId="Equation.3">
                  <p:embed/>
                </p:oleObj>
              </mc:Choice>
              <mc:Fallback>
                <p:oleObj name="Equation" r:id="rId3" imgW="1371600" imgH="622080" progId="Equation.3">
                  <p:embed/>
                  <p:pic>
                    <p:nvPicPr>
                      <p:cNvPr id="337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1950" y="5486400"/>
                        <a:ext cx="1371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7" name="Freeform 5"/>
          <p:cNvSpPr>
            <a:spLocks/>
          </p:cNvSpPr>
          <p:nvPr/>
        </p:nvSpPr>
        <p:spPr bwMode="auto">
          <a:xfrm>
            <a:off x="6019801" y="59436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8" name="Freeform 6"/>
          <p:cNvSpPr>
            <a:spLocks/>
          </p:cNvSpPr>
          <p:nvPr/>
        </p:nvSpPr>
        <p:spPr bwMode="auto">
          <a:xfrm>
            <a:off x="6096000" y="52578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Freeform 7"/>
          <p:cNvSpPr>
            <a:spLocks/>
          </p:cNvSpPr>
          <p:nvPr/>
        </p:nvSpPr>
        <p:spPr bwMode="auto">
          <a:xfrm>
            <a:off x="7543800" y="52578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Line 8"/>
          <p:cNvSpPr>
            <a:spLocks noChangeShapeType="1"/>
          </p:cNvSpPr>
          <p:nvPr/>
        </p:nvSpPr>
        <p:spPr bwMode="auto">
          <a:xfrm>
            <a:off x="6019800" y="62484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Freeform 9"/>
          <p:cNvSpPr>
            <a:spLocks/>
          </p:cNvSpPr>
          <p:nvPr/>
        </p:nvSpPr>
        <p:spPr bwMode="auto">
          <a:xfrm>
            <a:off x="6553200" y="6096000"/>
            <a:ext cx="3825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Line 10"/>
          <p:cNvSpPr>
            <a:spLocks noChangeShapeType="1"/>
          </p:cNvSpPr>
          <p:nvPr/>
        </p:nvSpPr>
        <p:spPr bwMode="auto">
          <a:xfrm>
            <a:off x="7543800" y="52578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803" name="Rectangle 11"/>
          <p:cNvSpPr>
            <a:spLocks noChangeArrowheads="1"/>
          </p:cNvSpPr>
          <p:nvPr/>
        </p:nvSpPr>
        <p:spPr bwMode="auto">
          <a:xfrm>
            <a:off x="7315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12</a:t>
            </a:r>
          </a:p>
        </p:txBody>
      </p:sp>
      <p:sp>
        <p:nvSpPr>
          <p:cNvPr id="33804" name="Rectangle 12"/>
          <p:cNvSpPr>
            <a:spLocks noChangeArrowheads="1"/>
          </p:cNvSpPr>
          <p:nvPr/>
        </p:nvSpPr>
        <p:spPr bwMode="auto">
          <a:xfrm>
            <a:off x="8458200" y="6248400"/>
            <a:ext cx="5334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14</a:t>
            </a:r>
          </a:p>
        </p:txBody>
      </p:sp>
      <p:sp>
        <p:nvSpPr>
          <p:cNvPr id="33805" name="Rectangle 13"/>
          <p:cNvSpPr>
            <a:spLocks noChangeArrowheads="1"/>
          </p:cNvSpPr>
          <p:nvPr/>
        </p:nvSpPr>
        <p:spPr bwMode="auto">
          <a:xfrm>
            <a:off x="6324600" y="6248400"/>
            <a:ext cx="8382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11.5</a:t>
            </a:r>
          </a:p>
        </p:txBody>
      </p:sp>
    </p:spTree>
    <p:extLst>
      <p:ext uri="{BB962C8B-B14F-4D97-AF65-F5344CB8AC3E}">
        <p14:creationId xmlns:p14="http://schemas.microsoft.com/office/powerpoint/2010/main" val="2242661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Ages of MBA students</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2800" dirty="0"/>
              <a:t>Historically MBA students in the United States have had an average age 30 years old.</a:t>
            </a:r>
          </a:p>
          <a:p>
            <a:pPr lvl="0">
              <a:buFont typeface="Wingdings" panose="05000000000000000000" pitchFamily="2" charset="2"/>
              <a:buChar char="§"/>
            </a:pPr>
            <a:r>
              <a:rPr lang="en-US" sz="2800" dirty="0"/>
              <a:t>It appears that this year MBA students are older that in past years.</a:t>
            </a:r>
          </a:p>
          <a:p>
            <a:pPr lvl="0">
              <a:buFont typeface="Wingdings" panose="05000000000000000000" pitchFamily="2" charset="2"/>
              <a:buChar char="§"/>
            </a:pPr>
            <a:r>
              <a:rPr lang="en-US" sz="2800" dirty="0"/>
              <a:t>A random sample of 100 students was taken and the average age was 32 with a sample standard deviation of 6 years.</a:t>
            </a:r>
          </a:p>
          <a:p>
            <a:pPr>
              <a:buFont typeface="Wingdings" panose="05000000000000000000" pitchFamily="2" charset="2"/>
              <a:buChar char="§"/>
            </a:pPr>
            <a:r>
              <a:rPr lang="en-US" sz="2800" dirty="0"/>
              <a:t>Is there enough evidence to say that this years MBA students are older than in past years?</a:t>
            </a:r>
          </a:p>
        </p:txBody>
      </p:sp>
    </p:spTree>
    <p:extLst>
      <p:ext uri="{BB962C8B-B14F-4D97-AF65-F5344CB8AC3E}">
        <p14:creationId xmlns:p14="http://schemas.microsoft.com/office/powerpoint/2010/main" val="797241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MBA Ages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600" dirty="0"/>
                  <a:t>Test statistic: </a:t>
                </a:r>
                <a14:m>
                  <m:oMath xmlns:m="http://schemas.openxmlformats.org/officeDocument/2006/math">
                    <m:f>
                      <m:fPr>
                        <m:ctrlPr>
                          <a:rPr lang="en-US" sz="3600" i="1">
                            <a:latin typeface="Cambria Math" panose="02040503050406030204" pitchFamily="18" charset="0"/>
                          </a:rPr>
                        </m:ctrlPr>
                      </m:fPr>
                      <m:num>
                        <m:acc>
                          <m:accPr>
                            <m:chr m:val="̅"/>
                            <m:ctrlPr>
                              <a:rPr lang="en-US" sz="3600" i="1">
                                <a:latin typeface="Cambria Math" panose="02040503050406030204" pitchFamily="18" charset="0"/>
                              </a:rPr>
                            </m:ctrlPr>
                          </m:accPr>
                          <m:e>
                            <m:r>
                              <a:rPr lang="en-US" sz="3600" i="1">
                                <a:latin typeface="Cambria Math" panose="02040503050406030204" pitchFamily="18" charset="0"/>
                              </a:rPr>
                              <m:t>𝑋</m:t>
                            </m:r>
                          </m:e>
                        </m:acc>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𝜇</m:t>
                            </m:r>
                          </m:e>
                          <m:sub>
                            <m:r>
                              <a:rPr lang="en-US" sz="3600" i="1">
                                <a:latin typeface="Cambria Math" panose="02040503050406030204" pitchFamily="18" charset="0"/>
                                <a:ea typeface="Cambria Math" panose="02040503050406030204" pitchFamily="18" charset="0"/>
                              </a:rPr>
                              <m:t>0</m:t>
                            </m:r>
                          </m:sub>
                        </m:sSub>
                      </m:num>
                      <m:den>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en-US" sz="3600" b="0" i="1" smtClean="0">
                                    <a:latin typeface="Cambria Math" panose="02040503050406030204" pitchFamily="18" charset="0"/>
                                  </a:rPr>
                                  <m:t>𝑠</m:t>
                                </m:r>
                              </m:e>
                              <m:sub>
                                <m:r>
                                  <a:rPr lang="en-US" sz="3600" i="1">
                                    <a:latin typeface="Cambria Math" panose="02040503050406030204" pitchFamily="18" charset="0"/>
                                  </a:rPr>
                                  <m:t>𝑥</m:t>
                                </m:r>
                              </m:sub>
                            </m:sSub>
                          </m:num>
                          <m:den>
                            <m:rad>
                              <m:radPr>
                                <m:degHide m:val="on"/>
                                <m:ctrlPr>
                                  <a:rPr lang="en-US" sz="3600" i="1">
                                    <a:latin typeface="Cambria Math" panose="02040503050406030204" pitchFamily="18" charset="0"/>
                                  </a:rPr>
                                </m:ctrlPr>
                              </m:radPr>
                              <m:deg/>
                              <m:e>
                                <m:r>
                                  <a:rPr lang="en-US" sz="3600" i="1">
                                    <a:latin typeface="Cambria Math" panose="02040503050406030204" pitchFamily="18" charset="0"/>
                                  </a:rPr>
                                  <m:t>𝑛</m:t>
                                </m:r>
                              </m:e>
                            </m:rad>
                          </m:den>
                        </m:f>
                      </m:den>
                    </m:f>
                  </m:oMath>
                </a14:m>
                <a:endParaRPr lang="en-US" sz="3600" dirty="0"/>
              </a:p>
              <a:p>
                <a14:m>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𝑥</m:t>
                        </m:r>
                      </m:e>
                    </m:acc>
                    <m:r>
                      <a:rPr lang="en-US" sz="3600" b="0" i="1" smtClean="0">
                        <a:latin typeface="Cambria Math" panose="02040503050406030204" pitchFamily="18" charset="0"/>
                      </a:rPr>
                      <m:t>= ?</m:t>
                    </m:r>
                  </m:oMath>
                </a14:m>
                <a:endParaRPr lang="en-US" sz="3600" dirty="0"/>
              </a:p>
              <a:p>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𝜇</m:t>
                        </m:r>
                      </m:e>
                      <m:sub>
                        <m:r>
                          <a:rPr lang="en-US" sz="3600" i="1">
                            <a:latin typeface="Cambria Math" panose="02040503050406030204" pitchFamily="18" charset="0"/>
                            <a:ea typeface="Cambria Math" panose="02040503050406030204" pitchFamily="18" charset="0"/>
                          </a:rPr>
                          <m:t>0</m:t>
                        </m:r>
                      </m:sub>
                    </m:sSub>
                    <m:r>
                      <a:rPr lang="en-US" sz="3600" b="0" i="1" smtClean="0">
                        <a:latin typeface="Cambria Math" panose="02040503050406030204" pitchFamily="18" charset="0"/>
                        <a:ea typeface="Cambria Math" panose="02040503050406030204" pitchFamily="18" charset="0"/>
                      </a:rPr>
                      <m:t>= ?</m:t>
                    </m:r>
                  </m:oMath>
                </a14:m>
                <a:endParaRPr lang="en-US" sz="3600" b="0" dirty="0">
                  <a:ea typeface="Cambria Math" panose="02040503050406030204" pitchFamily="18" charset="0"/>
                </a:endParaRPr>
              </a:p>
              <a:p>
                <a14:m>
                  <m:oMath xmlns:m="http://schemas.openxmlformats.org/officeDocument/2006/math">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𝑥</m:t>
                        </m:r>
                      </m:sub>
                    </m:sSub>
                    <m:r>
                      <a:rPr lang="en-US" sz="3600" b="0" i="1" smtClean="0">
                        <a:latin typeface="Cambria Math" panose="02040503050406030204" pitchFamily="18" charset="0"/>
                        <a:ea typeface="Cambria Math" panose="02040503050406030204" pitchFamily="18" charset="0"/>
                      </a:rPr>
                      <m:t>= ?</m:t>
                    </m:r>
                  </m:oMath>
                </a14:m>
                <a:r>
                  <a:rPr lang="en-US" sz="3600" b="0" dirty="0">
                    <a:ea typeface="Cambria Math" panose="02040503050406030204" pitchFamily="18" charset="0"/>
                  </a:rPr>
                  <a:t> </a:t>
                </a:r>
              </a:p>
              <a:p>
                <a:r>
                  <a:rPr lang="en-US" sz="3600" i="1" dirty="0">
                    <a:ea typeface="Cambria Math" panose="02040503050406030204" pitchFamily="18" charset="0"/>
                  </a:rPr>
                  <a:t>n</a:t>
                </a:r>
                <a:r>
                  <a:rPr lang="en-US" sz="3600" dirty="0">
                    <a:ea typeface="Cambria Math" panose="02040503050406030204" pitchFamily="18" charset="0"/>
                  </a:rPr>
                  <a:t> = ?</a:t>
                </a:r>
                <a:endParaRPr lang="en-US" sz="3600" b="0" dirty="0">
                  <a:ea typeface="Cambria Math" panose="02040503050406030204" pitchFamily="18" charset="0"/>
                </a:endParaRPr>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697" t="-152"/>
                </a:stretch>
              </a:blipFill>
            </p:spPr>
            <p:txBody>
              <a:bodyPr/>
              <a:lstStyle/>
              <a:p>
                <a:r>
                  <a:rPr lang="en-US">
                    <a:noFill/>
                  </a:rPr>
                  <a:t> </a:t>
                </a:r>
              </a:p>
            </p:txBody>
          </p:sp>
        </mc:Fallback>
      </mc:AlternateContent>
    </p:spTree>
    <p:extLst>
      <p:ext uri="{BB962C8B-B14F-4D97-AF65-F5344CB8AC3E}">
        <p14:creationId xmlns:p14="http://schemas.microsoft.com/office/powerpoint/2010/main" val="2460590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MBA Ages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f>
                      <m:fPr>
                        <m:ctrlPr>
                          <a:rPr lang="en-US" sz="4400" i="1" smtClean="0">
                            <a:latin typeface="Cambria Math" panose="02040503050406030204" pitchFamily="18" charset="0"/>
                          </a:rPr>
                        </m:ctrlPr>
                      </m:fPr>
                      <m:num>
                        <m:r>
                          <a:rPr lang="en-US" sz="4400" b="0" i="1" smtClean="0">
                            <a:latin typeface="Cambria Math" panose="02040503050406030204" pitchFamily="18" charset="0"/>
                          </a:rPr>
                          <m:t>32</m:t>
                        </m:r>
                        <m:r>
                          <a:rPr lang="en-US" sz="4400" i="1">
                            <a:latin typeface="Cambria Math" panose="02040503050406030204" pitchFamily="18" charset="0"/>
                          </a:rPr>
                          <m:t>−</m:t>
                        </m:r>
                        <m:r>
                          <a:rPr lang="en-US" sz="4400" b="0" i="1" smtClean="0">
                            <a:latin typeface="Cambria Math" panose="02040503050406030204" pitchFamily="18" charset="0"/>
                          </a:rPr>
                          <m:t>30</m:t>
                        </m:r>
                      </m:num>
                      <m:den>
                        <m:f>
                          <m:fPr>
                            <m:ctrlPr>
                              <a:rPr lang="en-US" sz="4400" i="1">
                                <a:latin typeface="Cambria Math" panose="02040503050406030204" pitchFamily="18" charset="0"/>
                              </a:rPr>
                            </m:ctrlPr>
                          </m:fPr>
                          <m:num>
                            <m:r>
                              <a:rPr lang="en-US" sz="4400" b="0" i="1" smtClean="0">
                                <a:latin typeface="Cambria Math" panose="02040503050406030204" pitchFamily="18" charset="0"/>
                              </a:rPr>
                              <m:t>6</m:t>
                            </m:r>
                          </m:num>
                          <m:den>
                            <m:rad>
                              <m:radPr>
                                <m:degHide m:val="on"/>
                                <m:ctrlPr>
                                  <a:rPr lang="en-US" sz="4400" i="1">
                                    <a:latin typeface="Cambria Math" panose="02040503050406030204" pitchFamily="18" charset="0"/>
                                  </a:rPr>
                                </m:ctrlPr>
                              </m:radPr>
                              <m:deg/>
                              <m:e>
                                <m:r>
                                  <a:rPr lang="en-US" sz="4400" b="0" i="1" smtClean="0">
                                    <a:latin typeface="Cambria Math" panose="02040503050406030204" pitchFamily="18" charset="0"/>
                                  </a:rPr>
                                  <m:t>100</m:t>
                                </m:r>
                              </m:e>
                            </m:rad>
                          </m:den>
                        </m:f>
                      </m:den>
                    </m:f>
                    <m:r>
                      <a:rPr lang="en-US" sz="4400" b="0" i="1" smtClean="0">
                        <a:latin typeface="Cambria Math" panose="02040503050406030204" pitchFamily="18" charset="0"/>
                      </a:rPr>
                      <m:t>=3.33</m:t>
                    </m:r>
                  </m:oMath>
                </a14:m>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57915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60165" y="3451173"/>
            <a:ext cx="7465102" cy="2357516"/>
          </a:xfrm>
          <a:prstGeom prst="rect">
            <a:avLst/>
          </a:prstGeom>
        </p:spPr>
      </p:pic>
      <p:pic>
        <p:nvPicPr>
          <p:cNvPr id="5" name="Content Placeholder 3"/>
          <p:cNvPicPr>
            <a:picLocks noChangeAspect="1"/>
          </p:cNvPicPr>
          <p:nvPr/>
        </p:nvPicPr>
        <p:blipFill>
          <a:blip r:embed="rId3"/>
          <a:stretch>
            <a:fillRect/>
          </a:stretch>
        </p:blipFill>
        <p:spPr>
          <a:xfrm>
            <a:off x="2737027" y="1080519"/>
            <a:ext cx="7116510" cy="2468090"/>
          </a:xfrm>
          <a:prstGeom prst="rect">
            <a:avLst/>
          </a:prstGeom>
        </p:spPr>
      </p:pic>
    </p:spTree>
    <p:extLst>
      <p:ext uri="{BB962C8B-B14F-4D97-AF65-F5344CB8AC3E}">
        <p14:creationId xmlns:p14="http://schemas.microsoft.com/office/powerpoint/2010/main" val="462536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560165" y="3451173"/>
            <a:ext cx="7465102" cy="2357516"/>
          </a:xfrm>
          <a:prstGeom prst="rect">
            <a:avLst/>
          </a:prstGeom>
        </p:spPr>
      </p:pic>
      <p:pic>
        <p:nvPicPr>
          <p:cNvPr id="5" name="Content Placeholder 3"/>
          <p:cNvPicPr>
            <a:picLocks noChangeAspect="1"/>
          </p:cNvPicPr>
          <p:nvPr/>
        </p:nvPicPr>
        <p:blipFill>
          <a:blip r:embed="rId3"/>
          <a:stretch>
            <a:fillRect/>
          </a:stretch>
        </p:blipFill>
        <p:spPr>
          <a:xfrm>
            <a:off x="2737027" y="1080519"/>
            <a:ext cx="7116510" cy="2468090"/>
          </a:xfrm>
          <a:prstGeom prst="rect">
            <a:avLst/>
          </a:prstGeom>
        </p:spPr>
      </p:pic>
      <p:sp>
        <p:nvSpPr>
          <p:cNvPr id="3" name="Rectangle 2"/>
          <p:cNvSpPr/>
          <p:nvPr/>
        </p:nvSpPr>
        <p:spPr>
          <a:xfrm>
            <a:off x="7292716" y="3806465"/>
            <a:ext cx="1425390" cy="369332"/>
          </a:xfrm>
          <a:prstGeom prst="rect">
            <a:avLst/>
          </a:prstGeom>
        </p:spPr>
        <p:txBody>
          <a:bodyPr wrap="none">
            <a:spAutoFit/>
          </a:bodyPr>
          <a:lstStyle/>
          <a:p>
            <a:r>
              <a:rPr lang="en-US" dirty="0"/>
              <a:t>t (99) = 1.66  </a:t>
            </a:r>
          </a:p>
        </p:txBody>
      </p:sp>
    </p:spTree>
    <p:extLst>
      <p:ext uri="{BB962C8B-B14F-4D97-AF65-F5344CB8AC3E}">
        <p14:creationId xmlns:p14="http://schemas.microsoft.com/office/powerpoint/2010/main" val="806405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3560165" y="3451173"/>
            <a:ext cx="7465102" cy="2357516"/>
          </a:xfrm>
          <a:prstGeom prst="rect">
            <a:avLst/>
          </a:prstGeom>
        </p:spPr>
      </p:pic>
      <p:pic>
        <p:nvPicPr>
          <p:cNvPr id="5" name="Content Placeholder 3"/>
          <p:cNvPicPr>
            <a:picLocks noChangeAspect="1"/>
          </p:cNvPicPr>
          <p:nvPr/>
        </p:nvPicPr>
        <p:blipFill>
          <a:blip r:embed="rId4"/>
          <a:stretch>
            <a:fillRect/>
          </a:stretch>
        </p:blipFill>
        <p:spPr>
          <a:xfrm>
            <a:off x="2737027" y="1080519"/>
            <a:ext cx="7116510" cy="2468090"/>
          </a:xfrm>
          <a:prstGeom prst="rect">
            <a:avLst/>
          </a:prstGeom>
        </p:spPr>
      </p:pic>
      <p:sp>
        <p:nvSpPr>
          <p:cNvPr id="3" name="Rectangle 2"/>
          <p:cNvSpPr/>
          <p:nvPr/>
        </p:nvSpPr>
        <p:spPr>
          <a:xfrm>
            <a:off x="7292716" y="3806465"/>
            <a:ext cx="1425390" cy="369332"/>
          </a:xfrm>
          <a:prstGeom prst="rect">
            <a:avLst/>
          </a:prstGeom>
        </p:spPr>
        <p:txBody>
          <a:bodyPr wrap="none">
            <a:spAutoFit/>
          </a:bodyPr>
          <a:lstStyle/>
          <a:p>
            <a:r>
              <a:rPr lang="en-US" dirty="0"/>
              <a:t>t (99) = 1.66  </a:t>
            </a:r>
          </a:p>
        </p:txBody>
      </p:sp>
      <mc:AlternateContent xmlns:mc="http://schemas.openxmlformats.org/markup-compatibility/2006" xmlns:a14="http://schemas.microsoft.com/office/drawing/2010/main">
        <mc:Choice Requires="a14">
          <p:sp>
            <p:nvSpPr>
              <p:cNvPr id="6" name="Rectangle 5"/>
              <p:cNvSpPr/>
              <p:nvPr/>
            </p:nvSpPr>
            <p:spPr>
              <a:xfrm>
                <a:off x="8718106" y="3363943"/>
                <a:ext cx="6703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3.33</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718106" y="3363943"/>
                <a:ext cx="670375" cy="369332"/>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9922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3200" dirty="0"/>
                  <a:t>Null Hypothesis (</a:t>
                </a:r>
                <a14:m>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𝐻</m:t>
                        </m:r>
                      </m:e>
                      <m:sub>
                        <m:r>
                          <a:rPr lang="en-US" sz="3200" b="0" i="1" dirty="0" smtClean="0">
                            <a:latin typeface="Cambria Math" panose="02040503050406030204" pitchFamily="18" charset="0"/>
                          </a:rPr>
                          <m:t>0</m:t>
                        </m:r>
                      </m:sub>
                    </m:sSub>
                  </m:oMath>
                </a14:m>
                <a:r>
                  <a:rPr lang="en-US" sz="3200" dirty="0"/>
                  <a:t>): What we initially assume to be true. The default assumption.</a:t>
                </a:r>
              </a:p>
              <a:p>
                <a:pPr lvl="0">
                  <a:buFont typeface="Wingdings" panose="05000000000000000000" pitchFamily="2" charset="2"/>
                  <a:buChar char="§"/>
                </a:pPr>
                <a:r>
                  <a:rPr lang="en-US" sz="3200" dirty="0"/>
                  <a:t>Alternative Hypothesis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𝐻</m:t>
                        </m:r>
                      </m:e>
                      <m:sub>
                        <m:r>
                          <a:rPr lang="en-US" sz="3200" b="0" i="1" dirty="0" smtClean="0">
                            <a:latin typeface="Cambria Math" panose="02040503050406030204" pitchFamily="18" charset="0"/>
                          </a:rPr>
                          <m:t>𝐴</m:t>
                        </m:r>
                      </m:sub>
                    </m:sSub>
                  </m:oMath>
                </a14:m>
                <a:r>
                  <a:rPr lang="en-US" sz="3200" dirty="0"/>
                  <a:t>): The claim that is to be testing. The alternative hypothesis has the burden of proof.</a:t>
                </a:r>
              </a:p>
              <a:p>
                <a:pPr lvl="0">
                  <a:buFont typeface="Wingdings" panose="05000000000000000000" pitchFamily="2" charset="2"/>
                  <a:buChar char="§"/>
                </a:pPr>
                <a:r>
                  <a:rPr lang="en-US" sz="3200" dirty="0"/>
                  <a:t>Test Statistic: The number that we compute using our sample that will tell us how to compare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𝐻</m:t>
                        </m:r>
                      </m:e>
                      <m:sub>
                        <m:r>
                          <a:rPr lang="en-US" sz="3200" i="1" dirty="0">
                            <a:latin typeface="Cambria Math" panose="02040503050406030204" pitchFamily="18" charset="0"/>
                          </a:rPr>
                          <m:t>0</m:t>
                        </m:r>
                      </m:sub>
                    </m:sSub>
                  </m:oMath>
                </a14:m>
                <a:r>
                  <a:rPr lang="en-US" sz="3200" dirty="0"/>
                  <a:t> and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𝐻</m:t>
                        </m:r>
                      </m:e>
                      <m:sub>
                        <m:r>
                          <a:rPr lang="en-US" sz="3200" i="1" dirty="0">
                            <a:latin typeface="Cambria Math" panose="02040503050406030204" pitchFamily="18" charset="0"/>
                          </a:rPr>
                          <m:t>𝐴</m:t>
                        </m:r>
                      </m:sub>
                    </m:sSub>
                  </m:oMath>
                </a14:m>
                <a:r>
                  <a:rPr lang="en-US" sz="32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42" t="-3030" r="-1818"/>
                </a:stretch>
              </a:blipFill>
            </p:spPr>
            <p:txBody>
              <a:bodyPr/>
              <a:lstStyle/>
              <a:p>
                <a:r>
                  <a:rPr lang="en-US">
                    <a:noFill/>
                  </a:rPr>
                  <a:t> </a:t>
                </a:r>
              </a:p>
            </p:txBody>
          </p:sp>
        </mc:Fallback>
      </mc:AlternateContent>
    </p:spTree>
    <p:extLst>
      <p:ext uri="{BB962C8B-B14F-4D97-AF65-F5344CB8AC3E}">
        <p14:creationId xmlns:p14="http://schemas.microsoft.com/office/powerpoint/2010/main" val="2087352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3560165" y="3451173"/>
            <a:ext cx="7465102" cy="2357516"/>
          </a:xfrm>
          <a:prstGeom prst="rect">
            <a:avLst/>
          </a:prstGeom>
        </p:spPr>
      </p:pic>
      <p:pic>
        <p:nvPicPr>
          <p:cNvPr id="5" name="Content Placeholder 3"/>
          <p:cNvPicPr>
            <a:picLocks noChangeAspect="1"/>
          </p:cNvPicPr>
          <p:nvPr/>
        </p:nvPicPr>
        <p:blipFill>
          <a:blip r:embed="rId4"/>
          <a:stretch>
            <a:fillRect/>
          </a:stretch>
        </p:blipFill>
        <p:spPr>
          <a:xfrm>
            <a:off x="2737027" y="1080519"/>
            <a:ext cx="7116510" cy="2468090"/>
          </a:xfrm>
          <a:prstGeom prst="rect">
            <a:avLst/>
          </a:prstGeom>
        </p:spPr>
      </p:pic>
      <p:sp>
        <p:nvSpPr>
          <p:cNvPr id="3" name="Rectangle 2"/>
          <p:cNvSpPr/>
          <p:nvPr/>
        </p:nvSpPr>
        <p:spPr>
          <a:xfrm>
            <a:off x="7292716" y="3806465"/>
            <a:ext cx="1425390" cy="369332"/>
          </a:xfrm>
          <a:prstGeom prst="rect">
            <a:avLst/>
          </a:prstGeom>
        </p:spPr>
        <p:txBody>
          <a:bodyPr wrap="none">
            <a:spAutoFit/>
          </a:bodyPr>
          <a:lstStyle/>
          <a:p>
            <a:r>
              <a:rPr lang="en-US" dirty="0"/>
              <a:t>t (99) = 1.66  </a:t>
            </a:r>
          </a:p>
        </p:txBody>
      </p:sp>
      <mc:AlternateContent xmlns:mc="http://schemas.openxmlformats.org/markup-compatibility/2006" xmlns:a14="http://schemas.microsoft.com/office/drawing/2010/main">
        <mc:Choice Requires="a14">
          <p:sp>
            <p:nvSpPr>
              <p:cNvPr id="6" name="Rectangle 5"/>
              <p:cNvSpPr/>
              <p:nvPr/>
            </p:nvSpPr>
            <p:spPr>
              <a:xfrm>
                <a:off x="8718106" y="3363943"/>
                <a:ext cx="6703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3.33</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718106" y="3363943"/>
                <a:ext cx="670375" cy="369332"/>
              </a:xfrm>
              <a:prstGeom prst="rect">
                <a:avLst/>
              </a:prstGeom>
              <a:blipFill rotWithShape="0">
                <a:blip r:embed="rId5"/>
                <a:stretch>
                  <a:fillRect/>
                </a:stretch>
              </a:blipFill>
            </p:spPr>
            <p:txBody>
              <a:bodyPr/>
              <a:lstStyle/>
              <a:p>
                <a:r>
                  <a:rPr lang="en-US">
                    <a:noFill/>
                  </a:rPr>
                  <a:t> </a:t>
                </a:r>
              </a:p>
            </p:txBody>
          </p:sp>
        </mc:Fallback>
      </mc:AlternateContent>
      <p:sp>
        <p:nvSpPr>
          <p:cNvPr id="7" name="Rounded Rectangle 6"/>
          <p:cNvSpPr/>
          <p:nvPr/>
        </p:nvSpPr>
        <p:spPr>
          <a:xfrm>
            <a:off x="7495082" y="4939259"/>
            <a:ext cx="3530185" cy="996846"/>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79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 Weight of a Loaf of Bread</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3200" dirty="0"/>
              <a:t>Suppose you own a bakery and you hire a new baker because the old baker quit. The old baker was very good at making sure the loaves of bread were all very close to weighing 0.5 pounds. You suspect that the new baker is making the loaves too small.</a:t>
            </a:r>
          </a:p>
          <a:p>
            <a:pPr lvl="0">
              <a:buFont typeface="Wingdings" panose="05000000000000000000" pitchFamily="2" charset="2"/>
              <a:buChar char="§"/>
            </a:pPr>
            <a:r>
              <a:rPr lang="en-US" sz="3200" dirty="0"/>
              <a:t>To test this claim you take a sample of 81 loaves. The average weight of those loaves is 0.49 lbs. The standard deviation you will use is 0.06 lbs.</a:t>
            </a:r>
          </a:p>
          <a:p>
            <a:pPr lvl="0">
              <a:buFont typeface="Wingdings" panose="05000000000000000000" pitchFamily="2" charset="2"/>
              <a:buChar char="§"/>
            </a:pPr>
            <a:r>
              <a:rPr lang="en-US" sz="3200" dirty="0"/>
              <a:t>What is your conclusion?</a:t>
            </a:r>
          </a:p>
          <a:p>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21</a:t>
            </a:fld>
            <a:endParaRPr lang="en-US" dirty="0"/>
          </a:p>
        </p:txBody>
      </p:sp>
    </p:spTree>
    <p:extLst>
      <p:ext uri="{BB962C8B-B14F-4D97-AF65-F5344CB8AC3E}">
        <p14:creationId xmlns:p14="http://schemas.microsoft.com/office/powerpoint/2010/main" val="1072644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 Weight of a Loaf of Bread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 ≥0.5 </m:t>
                    </m:r>
                    <m:r>
                      <a:rPr lang="en-US" b="0" i="1" smtClean="0">
                        <a:latin typeface="Cambria Math" panose="02040503050406030204" pitchFamily="18" charset="0"/>
                        <a:ea typeface="Cambria Math" panose="02040503050406030204" pitchFamily="18" charset="0"/>
                      </a:rPr>
                      <m:t>𝑙𝑏𝑠</m:t>
                    </m:r>
                  </m:oMath>
                </a14:m>
                <a:endParaRPr lang="en-US" b="0" i="1" dirty="0">
                  <a:latin typeface="Cambria Math" panose="02040503050406030204" pitchFamily="18" charset="0"/>
                  <a:ea typeface="Cambria Math" panose="02040503050406030204" pitchFamily="18" charset="0"/>
                </a:endParaRP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b="0" i="1" smtClean="0">
                            <a:latin typeface="Cambria Math" panose="02040503050406030204" pitchFamily="18" charset="0"/>
                          </a:rPr>
                          <m:t>𝑎</m:t>
                        </m:r>
                      </m:sub>
                    </m:sSub>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0.5 </m:t>
                    </m:r>
                    <m:r>
                      <a:rPr lang="en-US" i="1">
                        <a:latin typeface="Cambria Math" panose="02040503050406030204" pitchFamily="18" charset="0"/>
                        <a:ea typeface="Cambria Math" panose="02040503050406030204" pitchFamily="18" charset="0"/>
                      </a:rPr>
                      <m:t>𝑙𝑏𝑠</m:t>
                    </m:r>
                  </m:oMath>
                </a14:m>
                <a:endParaRPr lang="en-US" i="1" dirty="0">
                  <a:latin typeface="Cambria Math" panose="02040503050406030204" pitchFamily="18" charset="0"/>
                  <a:ea typeface="Cambria Math" panose="02040503050406030204" pitchFamily="18" charset="0"/>
                </a:endParaRPr>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r>
                      <a:rPr lang="en-US" b="0" i="1" smtClean="0">
                        <a:latin typeface="Cambria Math" panose="02040503050406030204" pitchFamily="18" charset="0"/>
                      </a:rPr>
                      <m:t>.49</m:t>
                    </m:r>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oMath>
                </a14:m>
                <a:endParaRPr lang="en-US" dirty="0">
                  <a:ea typeface="Cambria Math" panose="02040503050406030204" pitchFamily="18" charset="0"/>
                </a:endParaRPr>
              </a:p>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σ</m:t>
                        </m:r>
                      </m:e>
                      <m:sub>
                        <m:r>
                          <a:rPr lang="en-US" i="1">
                            <a:latin typeface="Cambria Math" panose="02040503050406030204" pitchFamily="18" charset="0"/>
                            <a:ea typeface="Cambria Math" panose="02040503050406030204" pitchFamily="18" charset="0"/>
                          </a:rPr>
                          <m:t>𝑥</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0.06</m:t>
                    </m:r>
                  </m:oMath>
                </a14:m>
                <a:endParaRPr lang="en-US" dirty="0">
                  <a:ea typeface="Cambria Math" panose="02040503050406030204" pitchFamily="18" charset="0"/>
                </a:endParaRPr>
              </a:p>
              <a:p>
                <a:r>
                  <a:rPr lang="en-US" i="1" dirty="0">
                    <a:ea typeface="Cambria Math" panose="02040503050406030204" pitchFamily="18" charset="0"/>
                  </a:rPr>
                  <a:t>n</a:t>
                </a:r>
                <a:r>
                  <a:rPr lang="en-US" dirty="0">
                    <a:ea typeface="Cambria Math" panose="02040503050406030204" pitchFamily="18" charset="0"/>
                  </a:rPr>
                  <a:t> = 81</a:t>
                </a:r>
                <a:endParaRPr lang="en-US" i="1" dirty="0">
                  <a:latin typeface="Cambria Math" panose="02040503050406030204" pitchFamily="18" charset="0"/>
                  <a:ea typeface="Cambria Math" panose="02040503050406030204" pitchFamily="18" charset="0"/>
                </a:endParaRPr>
              </a:p>
              <a:p>
                <a:r>
                  <a:rPr lang="en-US" i="1" dirty="0">
                    <a:latin typeface="Cambria Math" panose="02040503050406030204" pitchFamily="18" charset="0"/>
                    <a:ea typeface="Cambria Math" panose="02040503050406030204" pitchFamily="18" charset="0"/>
                  </a:rPr>
                  <a:t>Test Statistic: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.49</m:t>
                        </m:r>
                        <m:r>
                          <a:rPr lang="en-US" i="1">
                            <a:latin typeface="Cambria Math" panose="02040503050406030204" pitchFamily="18" charset="0"/>
                          </a:rPr>
                          <m:t>−</m:t>
                        </m:r>
                        <m:r>
                          <a:rPr lang="en-US" b="0" i="1" smtClean="0">
                            <a:latin typeface="Cambria Math" panose="02040503050406030204" pitchFamily="18" charset="0"/>
                          </a:rPr>
                          <m:t>.5</m:t>
                        </m:r>
                      </m:num>
                      <m:den>
                        <m:f>
                          <m:fPr>
                            <m:ctrlPr>
                              <a:rPr lang="en-US" i="1">
                                <a:latin typeface="Cambria Math" panose="02040503050406030204" pitchFamily="18" charset="0"/>
                              </a:rPr>
                            </m:ctrlPr>
                          </m:fPr>
                          <m:num>
                            <m:r>
                              <a:rPr lang="en-US" b="0" i="1" smtClean="0">
                                <a:latin typeface="Cambria Math" panose="02040503050406030204" pitchFamily="18" charset="0"/>
                              </a:rPr>
                              <m:t>.06</m:t>
                            </m:r>
                          </m:num>
                          <m:den>
                            <m:rad>
                              <m:radPr>
                                <m:degHide m:val="on"/>
                                <m:ctrlPr>
                                  <a:rPr lang="en-US" i="1">
                                    <a:latin typeface="Cambria Math" panose="02040503050406030204" pitchFamily="18" charset="0"/>
                                  </a:rPr>
                                </m:ctrlPr>
                              </m:radPr>
                              <m:deg/>
                              <m:e>
                                <m:r>
                                  <a:rPr lang="en-US" b="0" i="1" smtClean="0">
                                    <a:latin typeface="Cambria Math" panose="02040503050406030204" pitchFamily="18" charset="0"/>
                                  </a:rPr>
                                  <m:t>81</m:t>
                                </m:r>
                              </m:e>
                            </m:rad>
                          </m:den>
                        </m:f>
                      </m:den>
                    </m:f>
                  </m:oMath>
                </a14:m>
                <a:r>
                  <a:rPr lang="en-US" dirty="0"/>
                  <a:t> = -1.5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6113E31D-E2AB-40D1-8B51-AFA5AFEF393A}" type="slidenum">
              <a:rPr lang="en-US" smtClean="0"/>
              <a:t>22</a:t>
            </a:fld>
            <a:endParaRPr lang="en-US" dirty="0"/>
          </a:p>
        </p:txBody>
      </p:sp>
    </p:spTree>
    <p:extLst>
      <p:ext uri="{BB962C8B-B14F-4D97-AF65-F5344CB8AC3E}">
        <p14:creationId xmlns:p14="http://schemas.microsoft.com/office/powerpoint/2010/main" val="1788380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sz="half" idx="2"/>
          </p:nvPr>
        </p:nvSpPr>
        <p:spPr/>
        <p:txBody>
          <a:bodyPr/>
          <a:lstStyle/>
          <a:p>
            <a:r>
              <a:rPr lang="en-US" dirty="0"/>
              <a:t>The p-value at a z score of -1.5 is .0668. </a:t>
            </a:r>
          </a:p>
          <a:p>
            <a:endParaRPr lang="en-US" dirty="0"/>
          </a:p>
          <a:p>
            <a:r>
              <a:rPr lang="en-US" altLang="en-US" dirty="0"/>
              <a:t>This corresponds with a result that H</a:t>
            </a:r>
            <a:r>
              <a:rPr lang="en-US" altLang="en-US" baseline="-25000" dirty="0"/>
              <a:t>a</a:t>
            </a:r>
            <a:r>
              <a:rPr lang="en-US" altLang="en-US" dirty="0"/>
              <a:t> is almost significant or tending towards significance.</a:t>
            </a:r>
          </a:p>
          <a:p>
            <a:r>
              <a:rPr lang="en-US" dirty="0"/>
              <a:t> </a:t>
            </a:r>
          </a:p>
          <a:p>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23</a:t>
            </a:fld>
            <a:endParaRPr lang="en-US" dirty="0"/>
          </a:p>
        </p:txBody>
      </p:sp>
      <p:pic>
        <p:nvPicPr>
          <p:cNvPr id="9"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66652" y="286603"/>
            <a:ext cx="5448564" cy="6173182"/>
          </a:xfrm>
        </p:spPr>
      </p:pic>
      <p:sp>
        <p:nvSpPr>
          <p:cNvPr id="10" name="Oval 9"/>
          <p:cNvSpPr/>
          <p:nvPr/>
        </p:nvSpPr>
        <p:spPr>
          <a:xfrm>
            <a:off x="1692364" y="4230915"/>
            <a:ext cx="259807" cy="123371"/>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7412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p-value is </a:t>
            </a:r>
            <a:r>
              <a:rPr lang="en-US" b="1" i="1" dirty="0"/>
              <a:t>not</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3200" dirty="0"/>
              <a:t>The p-value is </a:t>
            </a:r>
            <a:r>
              <a:rPr lang="en-US" sz="3200" i="1" dirty="0"/>
              <a:t>not </a:t>
            </a:r>
            <a:r>
              <a:rPr lang="en-US" sz="3200" dirty="0"/>
              <a:t>the probability that the null hypothesis is true.</a:t>
            </a:r>
          </a:p>
          <a:p>
            <a:pPr lvl="0">
              <a:buFont typeface="Wingdings" panose="05000000000000000000" pitchFamily="2" charset="2"/>
              <a:buChar char="§"/>
            </a:pPr>
            <a:r>
              <a:rPr lang="en-US" sz="3200" dirty="0"/>
              <a:t>The p-value is </a:t>
            </a:r>
            <a:r>
              <a:rPr lang="en-US" sz="3200" i="1" dirty="0"/>
              <a:t>not </a:t>
            </a:r>
            <a:r>
              <a:rPr lang="en-US" sz="3200" dirty="0"/>
              <a:t>the probability that a finding is "merely a fluke.“</a:t>
            </a:r>
          </a:p>
          <a:p>
            <a:pPr lvl="0">
              <a:buFont typeface="Wingdings" panose="05000000000000000000" pitchFamily="2" charset="2"/>
              <a:buChar char="§"/>
            </a:pPr>
            <a:r>
              <a:rPr lang="en-US" sz="3200" dirty="0"/>
              <a:t>The p-value is </a:t>
            </a:r>
            <a:r>
              <a:rPr lang="en-US" sz="3200" i="1" dirty="0"/>
              <a:t>not </a:t>
            </a:r>
            <a:r>
              <a:rPr lang="en-US" sz="3200" dirty="0"/>
              <a:t>the probability of falsely rejecting the null hypothesis.</a:t>
            </a:r>
          </a:p>
          <a:p>
            <a:pPr lvl="0">
              <a:buFont typeface="Wingdings" panose="05000000000000000000" pitchFamily="2" charset="2"/>
              <a:buChar char="§"/>
            </a:pPr>
            <a:r>
              <a:rPr lang="en-US" sz="3200" dirty="0"/>
              <a:t>The p-value is </a:t>
            </a:r>
            <a:r>
              <a:rPr lang="en-US" sz="3200" i="1" dirty="0"/>
              <a:t>not </a:t>
            </a:r>
            <a:r>
              <a:rPr lang="en-US" sz="3200" dirty="0"/>
              <a:t>the probability that a replicating experiment would not yield the same conclusion.</a:t>
            </a:r>
          </a:p>
          <a:p>
            <a:endParaRPr lang="en-US" dirty="0"/>
          </a:p>
        </p:txBody>
      </p:sp>
      <p:sp>
        <p:nvSpPr>
          <p:cNvPr id="4" name="Slide Number Placeholder 3"/>
          <p:cNvSpPr>
            <a:spLocks noGrp="1"/>
          </p:cNvSpPr>
          <p:nvPr>
            <p:ph type="sldNum" sz="quarter" idx="12"/>
          </p:nvPr>
        </p:nvSpPr>
        <p:spPr/>
        <p:txBody>
          <a:bodyPr/>
          <a:lstStyle/>
          <a:p>
            <a:fld id="{6113E31D-E2AB-40D1-8B51-AFA5AFEF393A}" type="slidenum">
              <a:rPr lang="en-US" smtClean="0"/>
              <a:t>24</a:t>
            </a:fld>
            <a:endParaRPr lang="en-US" dirty="0"/>
          </a:p>
        </p:txBody>
      </p:sp>
    </p:spTree>
    <p:extLst>
      <p:ext uri="{BB962C8B-B14F-4D97-AF65-F5344CB8AC3E}">
        <p14:creationId xmlns:p14="http://schemas.microsoft.com/office/powerpoint/2010/main" val="4216869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 and Type II errors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63715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609600"/>
            <a:ext cx="7772400" cy="685800"/>
          </a:xfrm>
        </p:spPr>
        <p:txBody>
          <a:bodyPr/>
          <a:lstStyle/>
          <a:p>
            <a:pPr algn="l"/>
            <a:r>
              <a:rPr lang="en-US" altLang="en-US" sz="3600"/>
              <a:t>Type I and II Errors:</a:t>
            </a:r>
          </a:p>
        </p:txBody>
      </p:sp>
      <p:sp>
        <p:nvSpPr>
          <p:cNvPr id="8195" name="Rectangle 3"/>
          <p:cNvSpPr>
            <a:spLocks noGrp="1" noChangeArrowheads="1"/>
          </p:cNvSpPr>
          <p:nvPr>
            <p:ph type="body" idx="1"/>
          </p:nvPr>
        </p:nvSpPr>
        <p:spPr>
          <a:xfrm>
            <a:off x="1895764" y="1295400"/>
            <a:ext cx="8956964" cy="5061527"/>
          </a:xfrm>
        </p:spPr>
        <p:txBody>
          <a:bodyPr/>
          <a:lstStyle/>
          <a:p>
            <a:r>
              <a:rPr lang="en-US" altLang="en-US" sz="2000" dirty="0"/>
              <a:t>The size of </a:t>
            </a:r>
            <a:r>
              <a:rPr lang="en-US" altLang="en-US" sz="2800" b="1" i="1" dirty="0">
                <a:latin typeface="Symbol" panose="05050102010706020507" pitchFamily="18" charset="2"/>
              </a:rPr>
              <a:t>a</a:t>
            </a:r>
            <a:r>
              <a:rPr lang="en-US" altLang="en-US" sz="2000" dirty="0"/>
              <a:t> , the rejection region, affects the risk of making different types of incorrect decisions.</a:t>
            </a:r>
          </a:p>
          <a:p>
            <a:pPr>
              <a:buFontTx/>
              <a:buNone/>
            </a:pPr>
            <a:r>
              <a:rPr lang="en-US" altLang="en-US" sz="2800" b="1" dirty="0"/>
              <a:t>Type I Error</a:t>
            </a:r>
            <a:r>
              <a:rPr lang="en-US" altLang="en-US" sz="2800" dirty="0"/>
              <a:t> </a:t>
            </a:r>
            <a:endParaRPr lang="en-US" altLang="en-US" sz="2000" dirty="0"/>
          </a:p>
          <a:p>
            <a:pPr lvl="1"/>
            <a:r>
              <a:rPr lang="en-US" altLang="en-US" sz="2000" dirty="0"/>
              <a:t>Rejecting a </a:t>
            </a:r>
            <a:r>
              <a:rPr lang="en-US" altLang="en-US" sz="2000" dirty="0">
                <a:solidFill>
                  <a:srgbClr val="800000"/>
                </a:solidFill>
              </a:rPr>
              <a:t>true null hypothesis</a:t>
            </a:r>
            <a:r>
              <a:rPr lang="en-US" altLang="en-US" sz="2000" dirty="0"/>
              <a:t> when it should </a:t>
            </a:r>
            <a:r>
              <a:rPr lang="en-US" altLang="en-US" sz="2000" dirty="0">
                <a:solidFill>
                  <a:srgbClr val="800000"/>
                </a:solidFill>
              </a:rPr>
              <a:t>NOT</a:t>
            </a:r>
            <a:r>
              <a:rPr lang="en-US" altLang="en-US" sz="2000" dirty="0"/>
              <a:t> be rejected</a:t>
            </a:r>
          </a:p>
          <a:p>
            <a:pPr lvl="1"/>
            <a:r>
              <a:rPr lang="en-US" altLang="en-US" sz="2000" dirty="0"/>
              <a:t>Considered a serious type of error</a:t>
            </a:r>
          </a:p>
          <a:p>
            <a:pPr lvl="1"/>
            <a:r>
              <a:rPr lang="en-US" altLang="en-US" sz="2000" dirty="0"/>
              <a:t>The probability of Type I Error is </a:t>
            </a:r>
            <a:r>
              <a:rPr lang="en-US" altLang="en-US" sz="2000" b="1" dirty="0">
                <a:sym typeface="Symbol" panose="05050102010706020507" pitchFamily="18" charset="2"/>
              </a:rPr>
              <a:t></a:t>
            </a:r>
          </a:p>
          <a:p>
            <a:pPr lvl="1"/>
            <a:r>
              <a:rPr lang="en-US" altLang="en-US" sz="2000" dirty="0">
                <a:sym typeface="Symbol" panose="05050102010706020507" pitchFamily="18" charset="2"/>
              </a:rPr>
              <a:t>It is also c</a:t>
            </a:r>
            <a:r>
              <a:rPr lang="en-US" altLang="en-US" sz="2400" dirty="0"/>
              <a:t>alled </a:t>
            </a:r>
            <a:r>
              <a:rPr lang="en-US" altLang="en-US" sz="2400" dirty="0">
                <a:solidFill>
                  <a:srgbClr val="800000"/>
                </a:solidFill>
              </a:rPr>
              <a:t>level of significance</a:t>
            </a:r>
            <a:r>
              <a:rPr lang="en-US" altLang="en-US" sz="2400" dirty="0"/>
              <a:t> of the test</a:t>
            </a:r>
          </a:p>
          <a:p>
            <a:pPr>
              <a:buFontTx/>
              <a:buNone/>
            </a:pPr>
            <a:r>
              <a:rPr lang="en-US" altLang="en-US" sz="2800" b="1" dirty="0"/>
              <a:t>Type II Error</a:t>
            </a:r>
          </a:p>
          <a:p>
            <a:pPr lvl="1"/>
            <a:r>
              <a:rPr lang="en-US" altLang="en-US" sz="2000" dirty="0"/>
              <a:t>Fail to reject a </a:t>
            </a:r>
            <a:r>
              <a:rPr lang="en-US" altLang="en-US" sz="2000" dirty="0">
                <a:solidFill>
                  <a:srgbClr val="800000"/>
                </a:solidFill>
              </a:rPr>
              <a:t>false null hypothesis </a:t>
            </a:r>
            <a:r>
              <a:rPr lang="en-US" altLang="en-US" sz="2000" dirty="0"/>
              <a:t>that should have been rejected</a:t>
            </a:r>
          </a:p>
          <a:p>
            <a:pPr lvl="1"/>
            <a:r>
              <a:rPr lang="en-US" altLang="en-US" sz="2000" dirty="0"/>
              <a:t>The probability of Type II Error is  </a:t>
            </a:r>
            <a:r>
              <a:rPr lang="el-GR" altLang="en-US" sz="2000" dirty="0">
                <a:cs typeface="Arial" panose="020B0604020202020204" pitchFamily="34" charset="0"/>
              </a:rPr>
              <a:t>β</a:t>
            </a:r>
            <a:r>
              <a:rPr lang="en-US" altLang="en-US" sz="2000" dirty="0">
                <a:cs typeface="Arial" panose="020B0604020202020204" pitchFamily="34" charset="0"/>
              </a:rPr>
              <a:t> </a:t>
            </a:r>
            <a:endParaRPr lang="el-GR" altLang="en-US" sz="2000" dirty="0">
              <a:cs typeface="Arial" panose="020B0604020202020204" pitchFamily="34" charset="0"/>
            </a:endParaRPr>
          </a:p>
          <a:p>
            <a:endParaRPr lang="en-US" altLang="en-US" sz="2000" dirty="0"/>
          </a:p>
        </p:txBody>
      </p:sp>
    </p:spTree>
    <p:extLst>
      <p:ext uri="{BB962C8B-B14F-4D97-AF65-F5344CB8AC3E}">
        <p14:creationId xmlns:p14="http://schemas.microsoft.com/office/powerpoint/2010/main" val="409595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710108" y="1846263"/>
            <a:ext cx="6832109" cy="4022725"/>
          </a:xfrm>
          <a:prstGeom prst="rect">
            <a:avLst/>
          </a:prstGeom>
        </p:spPr>
      </p:pic>
    </p:spTree>
    <p:extLst>
      <p:ext uri="{BB962C8B-B14F-4D97-AF65-F5344CB8AC3E}">
        <p14:creationId xmlns:p14="http://schemas.microsoft.com/office/powerpoint/2010/main" val="2936554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1147617" y="665017"/>
            <a:ext cx="10148456" cy="5791200"/>
          </a:xfrm>
        </p:spPr>
        <p:txBody>
          <a:bodyPr/>
          <a:lstStyle/>
          <a:p>
            <a:pPr marL="609600" indent="-609600">
              <a:spcBef>
                <a:spcPct val="50000"/>
              </a:spcBef>
              <a:buClr>
                <a:schemeClr val="folHlink"/>
              </a:buClr>
              <a:buSzPct val="120000"/>
              <a:buFont typeface="Wingdings" panose="05000000000000000000" pitchFamily="2" charset="2"/>
              <a:buChar char="§"/>
            </a:pPr>
            <a:r>
              <a:rPr lang="en-US" altLang="en-US" sz="2400" dirty="0"/>
              <a:t>Type I and Type II errors cannot happen at the same time</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 Type I error can only occur if H</a:t>
            </a:r>
            <a:r>
              <a:rPr lang="en-US" altLang="en-US" sz="2400" baseline="-25000" dirty="0"/>
              <a:t>0</a:t>
            </a:r>
            <a:r>
              <a:rPr lang="en-US" altLang="en-US" sz="2400" dirty="0"/>
              <a:t> is </a:t>
            </a:r>
            <a:r>
              <a:rPr lang="en-US" altLang="en-US" sz="2400" dirty="0">
                <a:solidFill>
                  <a:srgbClr val="800000"/>
                </a:solidFill>
              </a:rPr>
              <a:t>true</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 Type II error can only occur if H</a:t>
            </a:r>
            <a:r>
              <a:rPr lang="en-US" altLang="en-US" sz="2400" baseline="-25000" dirty="0"/>
              <a:t>0</a:t>
            </a:r>
            <a:r>
              <a:rPr lang="en-US" altLang="en-US" sz="2400" dirty="0"/>
              <a:t> is </a:t>
            </a:r>
            <a:r>
              <a:rPr lang="en-US" altLang="en-US" sz="2400" dirty="0">
                <a:solidFill>
                  <a:srgbClr val="800000"/>
                </a:solidFill>
              </a:rPr>
              <a:t>false</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There is a tradeoff between type I and II errors.</a:t>
            </a:r>
            <a:r>
              <a:rPr lang="en-US" altLang="en-US" sz="2400" dirty="0">
                <a:solidFill>
                  <a:srgbClr val="800000"/>
                </a:solidFill>
              </a:rPr>
              <a:t>  </a:t>
            </a:r>
            <a:r>
              <a:rPr lang="en-US" altLang="en-US" sz="2400" dirty="0"/>
              <a:t>If the probability of type I error ( </a:t>
            </a:r>
            <a:r>
              <a:rPr lang="en-US" altLang="en-US" sz="2400" b="1" dirty="0">
                <a:sym typeface="Symbol" panose="05050102010706020507" pitchFamily="18" charset="2"/>
              </a:rPr>
              <a:t></a:t>
            </a:r>
            <a:r>
              <a:rPr lang="en-US" altLang="en-US" sz="2400" dirty="0"/>
              <a:t> ) increased, then the probability of type II error ( </a:t>
            </a:r>
            <a:r>
              <a:rPr lang="el-GR" altLang="en-US" sz="2400" dirty="0">
                <a:cs typeface="Arial" panose="020B0604020202020204" pitchFamily="34" charset="0"/>
              </a:rPr>
              <a:t>β</a:t>
            </a:r>
            <a:r>
              <a:rPr lang="en-US" altLang="en-US" sz="2400" dirty="0"/>
              <a:t> ) declines.</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When the difference between the hypothesized parameter and the actual true value is small, the probability of type two error (the non-rejection region) is larger. </a:t>
            </a:r>
          </a:p>
          <a:p>
            <a:pPr marL="990600" lvl="1" indent="-533400">
              <a:spcBef>
                <a:spcPct val="50000"/>
              </a:spcBef>
              <a:buClr>
                <a:schemeClr val="tx1"/>
              </a:buClr>
              <a:buSzPct val="70000"/>
              <a:buFont typeface="Wingdings" panose="05000000000000000000" pitchFamily="2" charset="2"/>
              <a:buAutoNum type="arabicPeriod"/>
            </a:pPr>
            <a:r>
              <a:rPr lang="en-US" altLang="en-US" sz="2400" dirty="0"/>
              <a:t>Increasing the sample size, n, for a given level of </a:t>
            </a:r>
            <a:r>
              <a:rPr lang="en-US" altLang="en-US" sz="2400" b="1" dirty="0">
                <a:sym typeface="Symbol" panose="05050102010706020507" pitchFamily="18" charset="2"/>
              </a:rPr>
              <a:t>, </a:t>
            </a:r>
            <a:r>
              <a:rPr lang="en-US" altLang="en-US" sz="2400" dirty="0">
                <a:sym typeface="Symbol" panose="05050102010706020507" pitchFamily="18" charset="2"/>
              </a:rPr>
              <a:t>reduces</a:t>
            </a:r>
            <a:r>
              <a:rPr lang="en-US" altLang="en-US" sz="2400" b="1" dirty="0">
                <a:sym typeface="Symbol" panose="05050102010706020507" pitchFamily="18" charset="2"/>
              </a:rPr>
              <a:t> </a:t>
            </a:r>
            <a:r>
              <a:rPr lang="el-GR" altLang="en-US" sz="2400" dirty="0">
                <a:cs typeface="Arial" panose="020B0604020202020204" pitchFamily="34" charset="0"/>
              </a:rPr>
              <a:t>β</a:t>
            </a:r>
            <a:r>
              <a:rPr lang="en-US" altLang="en-US" sz="2400" dirty="0"/>
              <a:t> </a:t>
            </a:r>
          </a:p>
          <a:p>
            <a:pPr marL="609600" indent="-609600"/>
            <a:endParaRPr lang="en-US" altLang="en-US" sz="2400" dirty="0"/>
          </a:p>
        </p:txBody>
      </p:sp>
    </p:spTree>
    <p:extLst>
      <p:ext uri="{BB962C8B-B14F-4D97-AF65-F5344CB8AC3E}">
        <p14:creationId xmlns:p14="http://schemas.microsoft.com/office/powerpoint/2010/main" val="1881818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chances of a Type I error?</a:t>
            </a:r>
          </a:p>
        </p:txBody>
      </p:sp>
      <p:pic>
        <p:nvPicPr>
          <p:cNvPr id="4" name="Content Placeholder 3"/>
          <p:cNvPicPr>
            <a:picLocks noGrp="1" noChangeAspect="1"/>
          </p:cNvPicPr>
          <p:nvPr>
            <p:ph idx="1"/>
          </p:nvPr>
        </p:nvPicPr>
        <p:blipFill>
          <a:blip r:embed="rId2"/>
          <a:stretch>
            <a:fillRect/>
          </a:stretch>
        </p:blipFill>
        <p:spPr>
          <a:xfrm>
            <a:off x="1981836" y="1846263"/>
            <a:ext cx="8288653" cy="4022725"/>
          </a:xfrm>
          <a:prstGeom prst="rect">
            <a:avLst/>
          </a:prstGeom>
        </p:spPr>
      </p:pic>
    </p:spTree>
    <p:extLst>
      <p:ext uri="{BB962C8B-B14F-4D97-AF65-F5344CB8AC3E}">
        <p14:creationId xmlns:p14="http://schemas.microsoft.com/office/powerpoint/2010/main" val="2298111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3200" dirty="0"/>
                  <a:t>This may not seem important to begin with, but the key assumption behind hypothesis testing is</a:t>
                </a:r>
              </a:p>
              <a:p>
                <a:pPr>
                  <a:buFont typeface="Wingdings" panose="05000000000000000000" pitchFamily="2" charset="2"/>
                  <a:buChar char="§"/>
                </a:pPr>
                <a:r>
                  <a:rPr lang="en-US" sz="3200" i="1" dirty="0"/>
                  <a:t>The test statistic is constructed under the assumption that </a:t>
                </a:r>
                <a14:m>
                  <m:oMath xmlns:m="http://schemas.openxmlformats.org/officeDocument/2006/math">
                    <m:sSub>
                      <m:sSubPr>
                        <m:ctrlPr>
                          <a:rPr lang="en-US" sz="3200" i="1" dirty="0">
                            <a:latin typeface="Cambria Math" panose="02040503050406030204" pitchFamily="18" charset="0"/>
                          </a:rPr>
                        </m:ctrlPr>
                      </m:sSubPr>
                      <m:e>
                        <m:r>
                          <a:rPr lang="en-US" sz="3200" i="1" dirty="0">
                            <a:latin typeface="Cambria Math" panose="02040503050406030204" pitchFamily="18" charset="0"/>
                          </a:rPr>
                          <m:t>𝐻</m:t>
                        </m:r>
                      </m:e>
                      <m:sub>
                        <m:r>
                          <a:rPr lang="en-US" sz="3200" i="1" dirty="0">
                            <a:latin typeface="Cambria Math" panose="02040503050406030204" pitchFamily="18" charset="0"/>
                          </a:rPr>
                          <m:t>0</m:t>
                        </m:r>
                      </m:sub>
                    </m:sSub>
                  </m:oMath>
                </a14:m>
                <a:r>
                  <a:rPr lang="en-US" sz="3200" dirty="0"/>
                  <a:t> </a:t>
                </a:r>
                <a:r>
                  <a:rPr lang="en-US" sz="3200" i="1" dirty="0"/>
                  <a:t>is true.</a:t>
                </a:r>
                <a:endParaRPr lang="en-US" sz="3200" dirty="0"/>
              </a:p>
              <a:p>
                <a:pPr lvl="0">
                  <a:buFont typeface="Wingdings" panose="05000000000000000000" pitchFamily="2" charset="2"/>
                  <a:buChar char="§"/>
                </a:pPr>
                <a:r>
                  <a:rPr lang="en-US" sz="3200" dirty="0"/>
                  <a:t>This is very important.</a:t>
                </a:r>
              </a:p>
              <a:p>
                <a:pPr lvl="0">
                  <a:buFont typeface="Wingdings" panose="05000000000000000000" pitchFamily="2" charset="2"/>
                  <a:buChar char="§"/>
                </a:pPr>
                <a:r>
                  <a:rPr lang="en-US" sz="3200" dirty="0"/>
                  <a:t>Understanding this assumption is crucial to understanding hypothesis testing in general.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2242" t="-3182" r="-424"/>
                </a:stretch>
              </a:blipFill>
            </p:spPr>
            <p:txBody>
              <a:bodyPr/>
              <a:lstStyle/>
              <a:p>
                <a:r>
                  <a:rPr lang="en-US">
                    <a:noFill/>
                  </a:rPr>
                  <a:t> </a:t>
                </a:r>
              </a:p>
            </p:txBody>
          </p:sp>
        </mc:Fallback>
      </mc:AlternateContent>
    </p:spTree>
    <p:extLst>
      <p:ext uri="{BB962C8B-B14F-4D97-AF65-F5344CB8AC3E}">
        <p14:creationId xmlns:p14="http://schemas.microsoft.com/office/powerpoint/2010/main" val="5505450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chances of a Type II error?</a:t>
            </a:r>
          </a:p>
        </p:txBody>
      </p:sp>
      <p:pic>
        <p:nvPicPr>
          <p:cNvPr id="4" name="Content Placeholder 3"/>
          <p:cNvPicPr>
            <a:picLocks noGrp="1" noChangeAspect="1"/>
          </p:cNvPicPr>
          <p:nvPr>
            <p:ph idx="1"/>
          </p:nvPr>
        </p:nvPicPr>
        <p:blipFill>
          <a:blip r:embed="rId2"/>
          <a:stretch>
            <a:fillRect/>
          </a:stretch>
        </p:blipFill>
        <p:spPr>
          <a:xfrm>
            <a:off x="1981836" y="1846263"/>
            <a:ext cx="8288653" cy="4022725"/>
          </a:xfrm>
          <a:prstGeom prst="rect">
            <a:avLst/>
          </a:prstGeom>
        </p:spPr>
      </p:pic>
    </p:spTree>
    <p:extLst>
      <p:ext uri="{BB962C8B-B14F-4D97-AF65-F5344CB8AC3E}">
        <p14:creationId xmlns:p14="http://schemas.microsoft.com/office/powerpoint/2010/main" val="2602853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Picking the Null Hypothesis</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3200" dirty="0"/>
              <a:t>Sometimes it is not clear what the null hypothesis should be.</a:t>
            </a:r>
          </a:p>
          <a:p>
            <a:pPr lvl="0">
              <a:buFont typeface="Wingdings" panose="05000000000000000000" pitchFamily="2" charset="2"/>
              <a:buChar char="§"/>
            </a:pPr>
            <a:r>
              <a:rPr lang="en-US" sz="3200" dirty="0"/>
              <a:t>You should always pick the null hypothesis such that the Type I Error is the worse of the two possible errors.</a:t>
            </a:r>
          </a:p>
          <a:p>
            <a:pPr lvl="0">
              <a:buFont typeface="Wingdings" panose="05000000000000000000" pitchFamily="2" charset="2"/>
              <a:buChar char="§"/>
            </a:pPr>
            <a:r>
              <a:rPr lang="en-US" sz="3200" dirty="0"/>
              <a:t>You do this because by changing </a:t>
            </a:r>
            <a:r>
              <a:rPr lang="el-GR" sz="3200" dirty="0"/>
              <a:t>α</a:t>
            </a:r>
            <a:r>
              <a:rPr lang="en-US" sz="3200" dirty="0"/>
              <a:t>, you can control the probability of a Type I Error occurring.</a:t>
            </a:r>
          </a:p>
          <a:p>
            <a:endParaRPr lang="en-US" dirty="0"/>
          </a:p>
        </p:txBody>
      </p:sp>
    </p:spTree>
    <p:extLst>
      <p:ext uri="{BB962C8B-B14F-4D97-AF65-F5344CB8AC3E}">
        <p14:creationId xmlns:p14="http://schemas.microsoft.com/office/powerpoint/2010/main" val="1074249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Bridge Cable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buFont typeface="Wingdings" panose="05000000000000000000" pitchFamily="2" charset="2"/>
                  <a:buChar char="§"/>
                </a:pPr>
                <a:r>
                  <a:rPr lang="en-US" sz="2800" dirty="0"/>
                  <a:t>Suppose you own a company that makes cables for suspension bridges.</a:t>
                </a:r>
              </a:p>
              <a:p>
                <a:pPr lvl="0">
                  <a:buFont typeface="Wingdings" panose="05000000000000000000" pitchFamily="2" charset="2"/>
                  <a:buChar char="§"/>
                </a:pPr>
                <a:r>
                  <a:rPr lang="en-US" sz="2800" dirty="0"/>
                  <a:t>After make a batch of cable you take a sample from that batch an test its strength.</a:t>
                </a:r>
              </a:p>
              <a:p>
                <a:pPr lvl="0">
                  <a:buFont typeface="Wingdings" panose="05000000000000000000" pitchFamily="2" charset="2"/>
                  <a:buChar char="§"/>
                </a:pPr>
                <a:r>
                  <a:rPr lang="en-US" sz="2800" dirty="0"/>
                  <a:t>If it passes the test then it is strong enough to be used and is sold. If it doesn’t pass the test then it could possibly lead to the bridge collapsing and thus is thrown away.</a:t>
                </a:r>
              </a:p>
              <a:p>
                <a:pPr lvl="0">
                  <a:buFont typeface="Wingdings" panose="05000000000000000000" pitchFamily="2" charset="2"/>
                  <a:buChar char="§"/>
                </a:pPr>
                <a:r>
                  <a:rPr lang="en-US" sz="2800" dirty="0"/>
                  <a:t>What should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𝐻</m:t>
                        </m:r>
                      </m:e>
                      <m:sub>
                        <m:r>
                          <a:rPr lang="en-US" sz="2800" i="1" dirty="0">
                            <a:latin typeface="Cambria Math" panose="02040503050406030204" pitchFamily="18" charset="0"/>
                          </a:rPr>
                          <m:t>0</m:t>
                        </m:r>
                      </m:sub>
                    </m:sSub>
                  </m:oMath>
                </a14:m>
                <a:r>
                  <a:rPr lang="en-US" sz="2800" dirty="0"/>
                  <a:t> be?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939" t="-2576" r="-1758"/>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9840773" y="4599965"/>
            <a:ext cx="1841602" cy="1475990"/>
          </a:xfrm>
          <a:prstGeom prst="rect">
            <a:avLst/>
          </a:prstGeom>
        </p:spPr>
      </p:pic>
    </p:spTree>
    <p:extLst>
      <p:ext uri="{BB962C8B-B14F-4D97-AF65-F5344CB8AC3E}">
        <p14:creationId xmlns:p14="http://schemas.microsoft.com/office/powerpoint/2010/main" val="2134306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Bridge Cable</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2400" dirty="0"/>
              <a:t>The two possible errors are</a:t>
            </a:r>
            <a:endParaRPr lang="en-US" sz="1800" dirty="0"/>
          </a:p>
          <a:p>
            <a:pPr lvl="1">
              <a:buFont typeface="Wingdings" panose="05000000000000000000" pitchFamily="2" charset="2"/>
              <a:buChar char="§"/>
            </a:pPr>
            <a:r>
              <a:rPr lang="en-US" sz="2000" dirty="0"/>
              <a:t>Selling defective cable.</a:t>
            </a:r>
            <a:endParaRPr lang="en-US" dirty="0"/>
          </a:p>
          <a:p>
            <a:pPr lvl="1">
              <a:buFont typeface="Wingdings" panose="05000000000000000000" pitchFamily="2" charset="2"/>
              <a:buChar char="§"/>
            </a:pPr>
            <a:r>
              <a:rPr lang="en-US" sz="2000" dirty="0"/>
              <a:t>Throwing away flawless cable.</a:t>
            </a:r>
            <a:endParaRPr lang="en-US" dirty="0"/>
          </a:p>
          <a:p>
            <a:pPr lvl="0">
              <a:buFont typeface="Wingdings" panose="05000000000000000000" pitchFamily="2" charset="2"/>
              <a:buChar char="§"/>
            </a:pPr>
            <a:r>
              <a:rPr lang="en-US" sz="2400" dirty="0"/>
              <a:t>If you really don’t want to kill people then you should set the null hypothesis to the cable being defective.</a:t>
            </a:r>
            <a:endParaRPr lang="en-US" sz="1800" dirty="0"/>
          </a:p>
          <a:p>
            <a:pPr lvl="0">
              <a:buFont typeface="Wingdings" panose="05000000000000000000" pitchFamily="2" charset="2"/>
              <a:buChar char="§"/>
            </a:pPr>
            <a:r>
              <a:rPr lang="en-US" sz="2400" dirty="0"/>
              <a:t>The Type I error in that case is saying the cable is okay when it really isn’t. By setting a to be very small, you can make the chances of cause a bridge failure small.</a:t>
            </a:r>
            <a:endParaRPr lang="en-US" sz="1800" dirty="0"/>
          </a:p>
          <a:p>
            <a:pPr lvl="0">
              <a:buFont typeface="Wingdings" panose="05000000000000000000" pitchFamily="2" charset="2"/>
              <a:buChar char="§"/>
            </a:pPr>
            <a:r>
              <a:rPr lang="en-US" sz="2400" dirty="0"/>
              <a:t>In other words, because you care about human life you will assume the cable is defective until there is sufficient evidence to convince you otherwise.</a:t>
            </a:r>
            <a:endParaRPr lang="en-US" sz="1800" dirty="0"/>
          </a:p>
          <a:p>
            <a:endParaRPr lang="en-US" dirty="0"/>
          </a:p>
        </p:txBody>
      </p:sp>
    </p:spTree>
    <p:extLst>
      <p:ext uri="{BB962C8B-B14F-4D97-AF65-F5344CB8AC3E}">
        <p14:creationId xmlns:p14="http://schemas.microsoft.com/office/powerpoint/2010/main" val="408459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Confidence Intervals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73267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good is an estimate?</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3200" dirty="0"/>
              <a:t>Remember that some statistics are designed to estimate a population parameter or value.</a:t>
            </a:r>
            <a:endParaRPr lang="en-US" dirty="0"/>
          </a:p>
          <a:p>
            <a:pPr lvl="1">
              <a:buFont typeface="Wingdings" panose="05000000000000000000" pitchFamily="2" charset="2"/>
              <a:buChar char="§"/>
            </a:pPr>
            <a:r>
              <a:rPr lang="en-US" sz="2800" dirty="0"/>
              <a:t>Sample mean or x- estimates the true population average, µ</a:t>
            </a:r>
            <a:r>
              <a:rPr lang="en-US" sz="1600" dirty="0"/>
              <a:t>x</a:t>
            </a:r>
            <a:r>
              <a:rPr lang="en-US" sz="2800" dirty="0"/>
              <a:t>.</a:t>
            </a:r>
            <a:endParaRPr lang="en-US" sz="2000" dirty="0"/>
          </a:p>
          <a:p>
            <a:pPr lvl="1">
              <a:buFont typeface="Wingdings" panose="05000000000000000000" pitchFamily="2" charset="2"/>
              <a:buChar char="§"/>
            </a:pPr>
            <a:r>
              <a:rPr lang="en-US" sz="2800" dirty="0"/>
              <a:t>The sample standard deviation or </a:t>
            </a:r>
            <a:r>
              <a:rPr lang="en-US" sz="2800" dirty="0" err="1"/>
              <a:t>s</a:t>
            </a:r>
            <a:r>
              <a:rPr lang="en-US" sz="1600" dirty="0" err="1"/>
              <a:t>x</a:t>
            </a:r>
            <a:r>
              <a:rPr lang="en-US" sz="1600" dirty="0"/>
              <a:t> </a:t>
            </a:r>
            <a:r>
              <a:rPr lang="en-US" sz="2800" dirty="0"/>
              <a:t>estimates the true population standard deviation, </a:t>
            </a:r>
            <a:r>
              <a:rPr lang="el-GR" sz="2800" dirty="0"/>
              <a:t>σ</a:t>
            </a:r>
            <a:r>
              <a:rPr lang="en-US" sz="1600" dirty="0"/>
              <a:t>x </a:t>
            </a:r>
            <a:r>
              <a:rPr lang="en-US" sz="2800" dirty="0"/>
              <a:t>.</a:t>
            </a:r>
            <a:endParaRPr lang="en-US" sz="2000" dirty="0"/>
          </a:p>
          <a:p>
            <a:pPr lvl="0">
              <a:buFont typeface="Wingdings" panose="05000000000000000000" pitchFamily="2" charset="2"/>
              <a:buChar char="§"/>
            </a:pPr>
            <a:r>
              <a:rPr lang="en-US" sz="3200" dirty="0"/>
              <a:t>We might want to ask how good are these estimators. In other words, how precise is the estimate?</a:t>
            </a:r>
            <a:endParaRPr lang="en-US" dirty="0"/>
          </a:p>
          <a:p>
            <a:endParaRPr lang="en-US" dirty="0"/>
          </a:p>
        </p:txBody>
      </p:sp>
    </p:spTree>
    <p:extLst>
      <p:ext uri="{BB962C8B-B14F-4D97-AF65-F5344CB8AC3E}">
        <p14:creationId xmlns:p14="http://schemas.microsoft.com/office/powerpoint/2010/main" val="22627708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2800" dirty="0"/>
              <a:t>A confidence interval is a range of values where we think the true value is located with some level of confidence.</a:t>
            </a:r>
            <a:endParaRPr lang="en-US" sz="1800" dirty="0"/>
          </a:p>
          <a:p>
            <a:pPr lvl="0">
              <a:buFont typeface="Wingdings" panose="05000000000000000000" pitchFamily="2" charset="2"/>
              <a:buChar char="§"/>
            </a:pPr>
            <a:r>
              <a:rPr lang="en-US" sz="2800" dirty="0"/>
              <a:t>The confidence level is set by the researcher. The most common level is 95%.</a:t>
            </a:r>
            <a:endParaRPr lang="en-US" sz="1800" dirty="0"/>
          </a:p>
          <a:p>
            <a:pPr lvl="0">
              <a:buFont typeface="Wingdings" panose="05000000000000000000" pitchFamily="2" charset="2"/>
              <a:buChar char="§"/>
            </a:pPr>
            <a:r>
              <a:rPr lang="en-US" sz="2800" dirty="0"/>
              <a:t>The level of significance (</a:t>
            </a:r>
            <a:r>
              <a:rPr lang="el-GR" sz="2800" dirty="0"/>
              <a:t>α</a:t>
            </a:r>
            <a:r>
              <a:rPr lang="en-US" sz="2800" dirty="0"/>
              <a:t>) is 100% minus the confidence level.</a:t>
            </a:r>
            <a:endParaRPr lang="en-US" sz="1800" dirty="0"/>
          </a:p>
          <a:p>
            <a:pPr lvl="0">
              <a:buFont typeface="Wingdings" panose="05000000000000000000" pitchFamily="2" charset="2"/>
              <a:buChar char="§"/>
            </a:pPr>
            <a:r>
              <a:rPr lang="en-US" sz="2800" dirty="0"/>
              <a:t>So if the level of significance is 5% then the confidence level is 95%.</a:t>
            </a:r>
            <a:endParaRPr lang="en-US" sz="1800" dirty="0"/>
          </a:p>
          <a:p>
            <a:pPr lvl="1">
              <a:buFont typeface="Wingdings" panose="05000000000000000000" pitchFamily="2" charset="2"/>
              <a:buChar char="§"/>
            </a:pPr>
            <a:r>
              <a:rPr lang="el-GR" sz="2400" dirty="0"/>
              <a:t>α</a:t>
            </a:r>
            <a:r>
              <a:rPr lang="en-US" sz="2400" dirty="0"/>
              <a:t>: level of significance</a:t>
            </a:r>
            <a:endParaRPr lang="en-US" dirty="0"/>
          </a:p>
          <a:p>
            <a:pPr lvl="1">
              <a:buFont typeface="Wingdings" panose="05000000000000000000" pitchFamily="2" charset="2"/>
              <a:buChar char="§"/>
            </a:pPr>
            <a:r>
              <a:rPr lang="en-US" sz="2400" dirty="0"/>
              <a:t>(1-</a:t>
            </a:r>
            <a:r>
              <a:rPr lang="el-GR" sz="2400" dirty="0"/>
              <a:t>α</a:t>
            </a:r>
            <a:r>
              <a:rPr lang="en-US" sz="2400" dirty="0"/>
              <a:t>): confidence level</a:t>
            </a:r>
            <a:endParaRPr lang="en-US" dirty="0"/>
          </a:p>
          <a:p>
            <a:endParaRPr lang="en-US" dirty="0"/>
          </a:p>
        </p:txBody>
      </p:sp>
    </p:spTree>
    <p:extLst>
      <p:ext uri="{BB962C8B-B14F-4D97-AF65-F5344CB8AC3E}">
        <p14:creationId xmlns:p14="http://schemas.microsoft.com/office/powerpoint/2010/main" val="2271806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 of Error </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3200" dirty="0"/>
              <a:t>The margin of error represents how much inaccuracy is included in the estimate because it is based upon a random sample.</a:t>
            </a:r>
          </a:p>
          <a:p>
            <a:pPr lvl="0">
              <a:buFont typeface="Wingdings" panose="05000000000000000000" pitchFamily="2" charset="2"/>
              <a:buChar char="§"/>
            </a:pPr>
            <a:r>
              <a:rPr lang="en-US" sz="3200" dirty="0"/>
              <a:t>The larger the margin of error, the less confident we are in the estimate.</a:t>
            </a:r>
          </a:p>
          <a:p>
            <a:pPr lvl="0">
              <a:buFont typeface="Wingdings" panose="05000000000000000000" pitchFamily="2" charset="2"/>
              <a:buChar char="§"/>
            </a:pPr>
            <a:r>
              <a:rPr lang="en-US" sz="3200" dirty="0"/>
              <a:t>The confidence interval is equal to the estimate plus or minus the margin of error: </a:t>
            </a:r>
          </a:p>
          <a:p>
            <a:pPr marL="0" lvl="0" indent="0">
              <a:buNone/>
            </a:pPr>
            <a:r>
              <a:rPr lang="en-US" sz="3200" dirty="0"/>
              <a:t>     Confidence Interval = Estimate ± Margin of Error</a:t>
            </a:r>
          </a:p>
          <a:p>
            <a:endParaRPr lang="en-US" dirty="0"/>
          </a:p>
        </p:txBody>
      </p:sp>
    </p:spTree>
    <p:extLst>
      <p:ext uri="{BB962C8B-B14F-4D97-AF65-F5344CB8AC3E}">
        <p14:creationId xmlns:p14="http://schemas.microsoft.com/office/powerpoint/2010/main" val="4223946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Confidence Intervals for Averages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r>
                  <a:rPr lang="en-US" dirty="0"/>
                  <a:t>The margin of error for the sample average is:</a:t>
                </a:r>
              </a:p>
              <a:p>
                <a:pPr lvl="0"/>
                <a:r>
                  <a:rPr lang="en-US" dirty="0"/>
                  <a:t>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𝑡</m:t>
                        </m:r>
                      </m:e>
                      <m:sub>
                        <m:f>
                          <m:fPr>
                            <m:type m:val="skw"/>
                            <m:ctrlPr>
                              <a:rPr lang="en-US" sz="3600" i="1" smtClean="0">
                                <a:latin typeface="Cambria Math" panose="02040503050406030204" pitchFamily="18" charset="0"/>
                              </a:rPr>
                            </m:ctrlPr>
                          </m:fPr>
                          <m:num>
                            <m:r>
                              <a:rPr lang="en-US" sz="3600" b="0" i="1" smtClean="0">
                                <a:latin typeface="Cambria Math" panose="02040503050406030204" pitchFamily="18" charset="0"/>
                                <a:ea typeface="Cambria Math" panose="02040503050406030204" pitchFamily="18" charset="0"/>
                              </a:rPr>
                              <m:t>𝛼</m:t>
                            </m:r>
                          </m:num>
                          <m:den>
                            <m:r>
                              <a:rPr lang="en-US" sz="3600" b="0" i="1" smtClean="0">
                                <a:latin typeface="Cambria Math" panose="02040503050406030204" pitchFamily="18" charset="0"/>
                              </a:rPr>
                              <m:t>2</m:t>
                            </m:r>
                          </m:den>
                        </m:f>
                      </m:sub>
                    </m:sSub>
                    <m:d>
                      <m:dPr>
                        <m:ctrlPr>
                          <a:rPr lang="en-US" sz="3600" i="1" smtClean="0">
                            <a:latin typeface="Cambria Math" panose="02040503050406030204" pitchFamily="18" charset="0"/>
                          </a:rPr>
                        </m:ctrlPr>
                      </m:dPr>
                      <m:e>
                        <m:f>
                          <m:fPr>
                            <m:ctrlPr>
                              <a:rPr lang="en-US" sz="3600" i="1" smtClean="0">
                                <a:latin typeface="Cambria Math" panose="02040503050406030204" pitchFamily="18" charset="0"/>
                              </a:rPr>
                            </m:ctrlPr>
                          </m:fPr>
                          <m:num>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𝑠</m:t>
                                </m:r>
                              </m:e>
                              <m:sub>
                                <m:r>
                                  <a:rPr lang="en-US" sz="3600" b="0" i="1" smtClean="0">
                                    <a:latin typeface="Cambria Math" panose="02040503050406030204" pitchFamily="18" charset="0"/>
                                  </a:rPr>
                                  <m:t>𝑥</m:t>
                                </m:r>
                              </m:sub>
                            </m:sSub>
                          </m:num>
                          <m:den>
                            <m:rad>
                              <m:radPr>
                                <m:degHide m:val="on"/>
                                <m:ctrlPr>
                                  <a:rPr lang="en-US" sz="3600" i="1" smtClean="0">
                                    <a:latin typeface="Cambria Math" panose="02040503050406030204" pitchFamily="18" charset="0"/>
                                  </a:rPr>
                                </m:ctrlPr>
                              </m:radPr>
                              <m:deg/>
                              <m:e>
                                <m:r>
                                  <a:rPr lang="en-US" sz="3600" b="0" i="1" smtClean="0">
                                    <a:latin typeface="Cambria Math" panose="02040503050406030204" pitchFamily="18" charset="0"/>
                                  </a:rPr>
                                  <m:t>𝑛</m:t>
                                </m:r>
                              </m:e>
                            </m:rad>
                          </m:den>
                        </m:f>
                      </m:e>
                    </m:d>
                  </m:oMath>
                </a14:m>
                <a:endParaRPr lang="en-US" dirty="0"/>
              </a:p>
              <a:p>
                <a:endParaRPr lang="en-US" dirty="0"/>
              </a:p>
              <a:p>
                <a14:m>
                  <m:oMath xmlns:m="http://schemas.openxmlformats.org/officeDocument/2006/math">
                    <m:r>
                      <a:rPr lang="en-US" b="0" i="1" smtClean="0">
                        <a:latin typeface="Cambria Math" panose="02040503050406030204" pitchFamily="18" charset="0"/>
                      </a:rPr>
                      <m:t>𝑤h𝑒𝑟𝑒</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f>
                          <m:fPr>
                            <m:type m:val="skw"/>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i="1">
                                <a:latin typeface="Cambria Math" panose="02040503050406030204" pitchFamily="18" charset="0"/>
                              </a:rPr>
                              <m:t>2</m:t>
                            </m:r>
                          </m:den>
                        </m:f>
                      </m:sub>
                    </m:sSub>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166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900438" y="3639625"/>
            <a:ext cx="6031421" cy="2337843"/>
          </a:xfrm>
          <a:prstGeom prst="rect">
            <a:avLst/>
          </a:prstGeom>
        </p:spPr>
      </p:pic>
    </p:spTree>
    <p:extLst>
      <p:ext uri="{BB962C8B-B14F-4D97-AF65-F5344CB8AC3E}">
        <p14:creationId xmlns:p14="http://schemas.microsoft.com/office/powerpoint/2010/main" val="2650217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 Income Tacoma</a:t>
            </a:r>
          </a:p>
        </p:txBody>
      </p:sp>
      <p:sp>
        <p:nvSpPr>
          <p:cNvPr id="3" name="Content Placeholder 2"/>
          <p:cNvSpPr>
            <a:spLocks noGrp="1"/>
          </p:cNvSpPr>
          <p:nvPr>
            <p:ph idx="1"/>
          </p:nvPr>
        </p:nvSpPr>
        <p:spPr/>
        <p:txBody>
          <a:bodyPr/>
          <a:lstStyle/>
          <a:p>
            <a:pPr lvl="0">
              <a:buFont typeface="Wingdings" panose="05000000000000000000" pitchFamily="2" charset="2"/>
              <a:buChar char="§"/>
            </a:pPr>
            <a:r>
              <a:rPr lang="en-US" sz="3600" dirty="0"/>
              <a:t>Suppose that you wanted to estimate the average income of residents in Tacoma. You collect a random sample of 100 people. Your estimate is $40,000 with a sample standard deviation of $30,000.</a:t>
            </a:r>
          </a:p>
          <a:p>
            <a:pPr lvl="0">
              <a:buFont typeface="Wingdings" panose="05000000000000000000" pitchFamily="2" charset="2"/>
              <a:buChar char="§"/>
            </a:pPr>
            <a:r>
              <a:rPr lang="en-US" sz="3600" dirty="0"/>
              <a:t>Construct a confidence interval for the estimate of the true average income of Tacoma residents.</a:t>
            </a:r>
          </a:p>
          <a:p>
            <a:endParaRPr lang="en-US" dirty="0"/>
          </a:p>
        </p:txBody>
      </p:sp>
    </p:spTree>
    <p:extLst>
      <p:ext uri="{BB962C8B-B14F-4D97-AF65-F5344CB8AC3E}">
        <p14:creationId xmlns:p14="http://schemas.microsoft.com/office/powerpoint/2010/main" val="285244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1286163" y="847437"/>
            <a:ext cx="10333182" cy="5599545"/>
          </a:xfrm>
        </p:spPr>
        <p:txBody>
          <a:bodyPr>
            <a:normAutofit/>
          </a:bodyPr>
          <a:lstStyle/>
          <a:p>
            <a:pPr marL="609600" indent="-609600">
              <a:buNone/>
            </a:pPr>
            <a:r>
              <a:rPr lang="en-US" altLang="en-US" dirty="0"/>
              <a:t>A</a:t>
            </a:r>
            <a:r>
              <a:rPr lang="en-US" altLang="en-US" sz="2400" dirty="0"/>
              <a:t>.	Rejection Region Method:</a:t>
            </a:r>
          </a:p>
          <a:p>
            <a:pPr marL="609600" indent="-609600"/>
            <a:r>
              <a:rPr lang="en-US" altLang="en-US" sz="2800" dirty="0"/>
              <a:t>Divide the distribution into rejection and non-rejection regions</a:t>
            </a:r>
          </a:p>
          <a:p>
            <a:pPr marL="609600" indent="-609600"/>
            <a:r>
              <a:rPr lang="en-US" altLang="en-US" sz="2800" dirty="0"/>
              <a:t>Defines the unlikely values of the sample statistic if the null hypothesis is true, the critical value(s)</a:t>
            </a:r>
          </a:p>
          <a:p>
            <a:pPr marL="990600" lvl="1" indent="-533400">
              <a:lnSpc>
                <a:spcPct val="105000"/>
              </a:lnSpc>
              <a:spcBef>
                <a:spcPct val="30000"/>
              </a:spcBef>
            </a:pPr>
            <a:r>
              <a:rPr lang="en-US" altLang="en-US" sz="2800" dirty="0"/>
              <a:t>Defines </a:t>
            </a:r>
            <a:r>
              <a:rPr lang="en-US" altLang="en-US" sz="2800" dirty="0">
                <a:solidFill>
                  <a:srgbClr val="800000"/>
                </a:solidFill>
              </a:rPr>
              <a:t>rejection region</a:t>
            </a:r>
            <a:r>
              <a:rPr lang="en-US" altLang="en-US" sz="2800" dirty="0"/>
              <a:t> of the sampling distribution</a:t>
            </a:r>
          </a:p>
          <a:p>
            <a:pPr marL="609600" indent="-609600">
              <a:lnSpc>
                <a:spcPct val="105000"/>
              </a:lnSpc>
              <a:spcBef>
                <a:spcPct val="30000"/>
              </a:spcBef>
            </a:pPr>
            <a:r>
              <a:rPr lang="en-US" altLang="en-US" sz="2800" dirty="0"/>
              <a:t>Rejection region(s) is designated by  </a:t>
            </a:r>
            <a:r>
              <a:rPr lang="en-US" altLang="en-US" sz="2800" b="1" dirty="0">
                <a:solidFill>
                  <a:srgbClr val="800000"/>
                </a:solidFill>
                <a:sym typeface="Symbol" panose="05050102010706020507" pitchFamily="18" charset="2"/>
              </a:rPr>
              <a:t></a:t>
            </a:r>
            <a:r>
              <a:rPr lang="en-US" altLang="en-US" sz="2800" dirty="0">
                <a:solidFill>
                  <a:srgbClr val="800000"/>
                </a:solidFill>
                <a:sym typeface="Symbol" panose="05050102010706020507" pitchFamily="18" charset="2"/>
              </a:rPr>
              <a:t> </a:t>
            </a:r>
            <a:r>
              <a:rPr lang="en-US" altLang="en-US" sz="2800" dirty="0"/>
              <a:t>, (level of significance)</a:t>
            </a:r>
          </a:p>
          <a:p>
            <a:pPr marL="990600" lvl="1" indent="-533400">
              <a:lnSpc>
                <a:spcPct val="105000"/>
              </a:lnSpc>
              <a:spcBef>
                <a:spcPct val="30000"/>
              </a:spcBef>
            </a:pPr>
            <a:r>
              <a:rPr lang="en-US" altLang="en-US" sz="2800" dirty="0"/>
              <a:t>Typical values are .01, .05, or .10</a:t>
            </a:r>
          </a:p>
          <a:p>
            <a:pPr marL="609600" indent="-609600">
              <a:lnSpc>
                <a:spcPct val="105000"/>
              </a:lnSpc>
              <a:spcBef>
                <a:spcPct val="30000"/>
              </a:spcBef>
            </a:pPr>
            <a:r>
              <a:rPr lang="en-US" altLang="en-US" sz="2800" b="1" dirty="0">
                <a:solidFill>
                  <a:srgbClr val="800000"/>
                </a:solidFill>
                <a:sym typeface="Symbol" panose="05050102010706020507" pitchFamily="18" charset="2"/>
              </a:rPr>
              <a:t></a:t>
            </a:r>
            <a:r>
              <a:rPr lang="en-US" altLang="en-US" sz="2800" dirty="0"/>
              <a:t> is selected by the researcher at the beginning</a:t>
            </a:r>
          </a:p>
          <a:p>
            <a:pPr marL="609600" indent="-609600">
              <a:lnSpc>
                <a:spcPct val="105000"/>
              </a:lnSpc>
              <a:spcBef>
                <a:spcPct val="30000"/>
              </a:spcBef>
            </a:pPr>
            <a:r>
              <a:rPr lang="en-US" altLang="en-US" sz="2800" b="1" dirty="0">
                <a:solidFill>
                  <a:srgbClr val="800000"/>
                </a:solidFill>
                <a:sym typeface="Symbol" panose="05050102010706020507" pitchFamily="18" charset="2"/>
              </a:rPr>
              <a:t></a:t>
            </a:r>
            <a:r>
              <a:rPr lang="en-US" altLang="en-US" sz="2800" dirty="0"/>
              <a:t> provides the critical value(s) of the test</a:t>
            </a:r>
          </a:p>
        </p:txBody>
      </p:sp>
    </p:spTree>
    <p:extLst>
      <p:ext uri="{BB962C8B-B14F-4D97-AF65-F5344CB8AC3E}">
        <p14:creationId xmlns:p14="http://schemas.microsoft.com/office/powerpoint/2010/main" val="2338842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Average Income Tacoma</a:t>
            </a:r>
          </a:p>
        </p:txBody>
      </p:sp>
      <p:sp>
        <p:nvSpPr>
          <p:cNvPr id="3" name="Content Placeholder 2"/>
          <p:cNvSpPr>
            <a:spLocks noGrp="1"/>
          </p:cNvSpPr>
          <p:nvPr>
            <p:ph idx="1"/>
          </p:nvPr>
        </p:nvSpPr>
        <p:spPr/>
        <p:txBody>
          <a:bodyPr>
            <a:normAutofit/>
          </a:bodyPr>
          <a:lstStyle/>
          <a:p>
            <a:pPr lvl="0">
              <a:buFont typeface="Wingdings" panose="05000000000000000000" pitchFamily="2" charset="2"/>
              <a:buChar char="§"/>
            </a:pPr>
            <a:r>
              <a:rPr lang="en-US" sz="2400" dirty="0"/>
              <a:t>From the question:</a:t>
            </a:r>
            <a:endParaRPr lang="en-US" sz="1600" dirty="0"/>
          </a:p>
          <a:p>
            <a:pPr>
              <a:buFont typeface="Wingdings" panose="05000000000000000000" pitchFamily="2" charset="2"/>
              <a:buChar char="§"/>
            </a:pPr>
            <a:r>
              <a:rPr lang="en-US" sz="2400" dirty="0"/>
              <a:t>n = </a:t>
            </a:r>
          </a:p>
          <a:p>
            <a:pPr marL="0" indent="0">
              <a:buNone/>
            </a:pPr>
            <a:r>
              <a:rPr lang="en-US" sz="2400" dirty="0"/>
              <a:t>	100</a:t>
            </a:r>
            <a:endParaRPr lang="en-US" sz="1800" dirty="0"/>
          </a:p>
          <a:p>
            <a:pPr>
              <a:buFont typeface="Wingdings" panose="05000000000000000000" pitchFamily="2" charset="2"/>
              <a:buChar char="§"/>
            </a:pPr>
            <a:r>
              <a:rPr lang="en-US" sz="2400" dirty="0" err="1"/>
              <a:t>s</a:t>
            </a:r>
            <a:r>
              <a:rPr lang="en-US" sz="1400" dirty="0" err="1"/>
              <a:t>x</a:t>
            </a:r>
            <a:r>
              <a:rPr lang="en-US" sz="1400" dirty="0"/>
              <a:t> </a:t>
            </a:r>
            <a:r>
              <a:rPr lang="en-US" sz="2400" dirty="0"/>
              <a:t>= </a:t>
            </a:r>
          </a:p>
          <a:p>
            <a:pPr marL="0" indent="0">
              <a:buNone/>
            </a:pPr>
            <a:r>
              <a:rPr lang="en-US" sz="2400" dirty="0"/>
              <a:t>	$30,000</a:t>
            </a:r>
            <a:endParaRPr lang="en-US" sz="1800" dirty="0"/>
          </a:p>
          <a:p>
            <a:pPr lvl="0">
              <a:buFont typeface="Wingdings" panose="05000000000000000000" pitchFamily="2" charset="2"/>
              <a:buChar char="§"/>
            </a:pPr>
            <a:r>
              <a:rPr lang="en-US" sz="2400" dirty="0"/>
              <a:t>How do we find t</a:t>
            </a:r>
            <a:r>
              <a:rPr lang="en-US" sz="1800" dirty="0"/>
              <a:t>α/2</a:t>
            </a:r>
            <a:r>
              <a:rPr lang="en-US" sz="2400" dirty="0"/>
              <a:t>?</a:t>
            </a:r>
            <a:endParaRPr lang="en-US" sz="1600" dirty="0"/>
          </a:p>
          <a:p>
            <a:pPr lvl="0">
              <a:buFont typeface="Wingdings" panose="05000000000000000000" pitchFamily="2" charset="2"/>
              <a:buChar char="§"/>
            </a:pPr>
            <a:r>
              <a:rPr lang="en-US" sz="2400" dirty="0"/>
              <a:t>First, unless you are told differently , assume </a:t>
            </a:r>
            <a:r>
              <a:rPr lang="el-GR" sz="2400" dirty="0"/>
              <a:t>α</a:t>
            </a:r>
            <a:r>
              <a:rPr lang="en-US" sz="2400" dirty="0"/>
              <a:t> = 5%.</a:t>
            </a:r>
            <a:endParaRPr lang="en-US" sz="1800" dirty="0"/>
          </a:p>
          <a:p>
            <a:pPr lvl="0">
              <a:buFont typeface="Wingdings" panose="05000000000000000000" pitchFamily="2" charset="2"/>
              <a:buChar char="§"/>
            </a:pPr>
            <a:r>
              <a:rPr lang="en-US" sz="2400" dirty="0"/>
              <a:t>The degrees of freedom is the sample size minus one, </a:t>
            </a:r>
          </a:p>
          <a:p>
            <a:pPr marL="0" lvl="0" indent="0">
              <a:buNone/>
            </a:pPr>
            <a:r>
              <a:rPr lang="en-US" sz="2400" dirty="0"/>
              <a:t>	n − 1 = 100 − 1 = 99</a:t>
            </a:r>
            <a:endParaRPr lang="en-US" sz="1600" dirty="0"/>
          </a:p>
          <a:p>
            <a:endParaRPr lang="en-US" sz="2400" dirty="0"/>
          </a:p>
        </p:txBody>
      </p:sp>
    </p:spTree>
    <p:extLst>
      <p:ext uri="{BB962C8B-B14F-4D97-AF65-F5344CB8AC3E}">
        <p14:creationId xmlns:p14="http://schemas.microsoft.com/office/powerpoint/2010/main" val="1618880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057702" y="286603"/>
            <a:ext cx="7942175" cy="6013113"/>
          </a:xfrm>
          <a:prstGeom prst="rect">
            <a:avLst/>
          </a:prstGeom>
        </p:spPr>
      </p:pic>
    </p:spTree>
    <p:extLst>
      <p:ext uri="{BB962C8B-B14F-4D97-AF65-F5344CB8AC3E}">
        <p14:creationId xmlns:p14="http://schemas.microsoft.com/office/powerpoint/2010/main" val="988441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057702" y="286603"/>
            <a:ext cx="7942175" cy="6013113"/>
          </a:xfrm>
          <a:prstGeom prst="rect">
            <a:avLst/>
          </a:prstGeom>
        </p:spPr>
      </p:pic>
      <p:sp>
        <p:nvSpPr>
          <p:cNvPr id="4" name="Rounded Rectangle 3"/>
          <p:cNvSpPr/>
          <p:nvPr/>
        </p:nvSpPr>
        <p:spPr>
          <a:xfrm>
            <a:off x="4988966" y="1070502"/>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59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057702" y="286603"/>
            <a:ext cx="7942175" cy="6013113"/>
          </a:xfrm>
          <a:prstGeom prst="rect">
            <a:avLst/>
          </a:prstGeom>
        </p:spPr>
      </p:pic>
      <p:sp>
        <p:nvSpPr>
          <p:cNvPr id="4" name="Rounded Rectangle 3"/>
          <p:cNvSpPr/>
          <p:nvPr/>
        </p:nvSpPr>
        <p:spPr>
          <a:xfrm>
            <a:off x="4956048" y="4190391"/>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988966" y="1070502"/>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336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057702" y="286603"/>
            <a:ext cx="7942175" cy="6013113"/>
          </a:xfrm>
          <a:prstGeom prst="rect">
            <a:avLst/>
          </a:prstGeom>
        </p:spPr>
      </p:pic>
      <p:sp>
        <p:nvSpPr>
          <p:cNvPr id="4" name="Rounded Rectangle 3"/>
          <p:cNvSpPr/>
          <p:nvPr/>
        </p:nvSpPr>
        <p:spPr>
          <a:xfrm>
            <a:off x="4956048" y="4190391"/>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4988966" y="1070502"/>
            <a:ext cx="4162349" cy="2048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6797781" y="1011981"/>
            <a:ext cx="629846" cy="50440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7084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Tacoma Average Income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25000" lnSpcReduction="20000"/>
              </a:bodyPr>
              <a:lstStyle/>
              <a:p>
                <a:pPr lvl="0"/>
                <a:r>
                  <a:rPr lang="en-US" sz="12800" dirty="0"/>
                  <a:t>Confidence Interval</a:t>
                </a:r>
              </a:p>
              <a:p>
                <a:pPr marL="201168" lvl="1" indent="0">
                  <a:buNone/>
                </a:pPr>
                <a:endParaRPr lang="en-US" sz="12800" i="1" dirty="0">
                  <a:latin typeface="Cambria Math" panose="02040503050406030204" pitchFamily="18" charset="0"/>
                </a:endParaRPr>
              </a:p>
              <a:p>
                <a:pPr marL="201168" lvl="1" indent="0">
                  <a:buNone/>
                </a:pPr>
                <a:r>
                  <a:rPr lang="en-US" sz="12800" i="1" dirty="0">
                    <a:latin typeface="Cambria Math" panose="02040503050406030204" pitchFamily="18" charset="0"/>
                  </a:rPr>
                  <a:t>			X ± </a:t>
                </a:r>
                <a14:m>
                  <m:oMath xmlns:m="http://schemas.openxmlformats.org/officeDocument/2006/math">
                    <m:sSub>
                      <m:sSubPr>
                        <m:ctrlPr>
                          <a:rPr lang="en-US" sz="11200" i="1">
                            <a:latin typeface="Cambria Math" panose="02040503050406030204" pitchFamily="18" charset="0"/>
                          </a:rPr>
                        </m:ctrlPr>
                      </m:sSubPr>
                      <m:e>
                        <m:r>
                          <a:rPr lang="en-US" sz="11200" i="1">
                            <a:latin typeface="Cambria Math" panose="02040503050406030204" pitchFamily="18" charset="0"/>
                          </a:rPr>
                          <m:t>𝑡</m:t>
                        </m:r>
                      </m:e>
                      <m:sub>
                        <m:f>
                          <m:fPr>
                            <m:type m:val="skw"/>
                            <m:ctrlPr>
                              <a:rPr lang="en-US" sz="11200" i="1">
                                <a:latin typeface="Cambria Math" panose="02040503050406030204" pitchFamily="18" charset="0"/>
                              </a:rPr>
                            </m:ctrlPr>
                          </m:fPr>
                          <m:num>
                            <m:r>
                              <a:rPr lang="en-US" sz="11200" i="1">
                                <a:latin typeface="Cambria Math" panose="02040503050406030204" pitchFamily="18" charset="0"/>
                                <a:ea typeface="Cambria Math" panose="02040503050406030204" pitchFamily="18" charset="0"/>
                              </a:rPr>
                              <m:t>𝛼</m:t>
                            </m:r>
                          </m:num>
                          <m:den>
                            <m:r>
                              <a:rPr lang="en-US" sz="11200" i="1">
                                <a:latin typeface="Cambria Math" panose="02040503050406030204" pitchFamily="18" charset="0"/>
                              </a:rPr>
                              <m:t>2</m:t>
                            </m:r>
                          </m:den>
                        </m:f>
                      </m:sub>
                    </m:sSub>
                    <m:d>
                      <m:dPr>
                        <m:ctrlPr>
                          <a:rPr lang="en-US" sz="11200" i="1">
                            <a:latin typeface="Cambria Math" panose="02040503050406030204" pitchFamily="18" charset="0"/>
                          </a:rPr>
                        </m:ctrlPr>
                      </m:dPr>
                      <m:e>
                        <m:f>
                          <m:fPr>
                            <m:ctrlPr>
                              <a:rPr lang="en-US" sz="11200" i="1">
                                <a:latin typeface="Cambria Math" panose="02040503050406030204" pitchFamily="18" charset="0"/>
                              </a:rPr>
                            </m:ctrlPr>
                          </m:fPr>
                          <m:num>
                            <m:sSub>
                              <m:sSubPr>
                                <m:ctrlPr>
                                  <a:rPr lang="en-US" sz="11200" i="1">
                                    <a:latin typeface="Cambria Math" panose="02040503050406030204" pitchFamily="18" charset="0"/>
                                  </a:rPr>
                                </m:ctrlPr>
                              </m:sSubPr>
                              <m:e>
                                <m:r>
                                  <a:rPr lang="en-US" sz="11200" b="0" i="1" smtClean="0">
                                    <a:latin typeface="Cambria Math" panose="02040503050406030204" pitchFamily="18" charset="0"/>
                                  </a:rPr>
                                  <m:t>𝑠</m:t>
                                </m:r>
                              </m:e>
                              <m:sub>
                                <m:r>
                                  <a:rPr lang="en-US" sz="11200" i="1">
                                    <a:latin typeface="Cambria Math" panose="02040503050406030204" pitchFamily="18" charset="0"/>
                                  </a:rPr>
                                  <m:t>𝑥</m:t>
                                </m:r>
                              </m:sub>
                            </m:sSub>
                          </m:num>
                          <m:den>
                            <m:rad>
                              <m:radPr>
                                <m:degHide m:val="on"/>
                                <m:ctrlPr>
                                  <a:rPr lang="en-US" sz="11200" i="1">
                                    <a:latin typeface="Cambria Math" panose="02040503050406030204" pitchFamily="18" charset="0"/>
                                  </a:rPr>
                                </m:ctrlPr>
                              </m:radPr>
                              <m:deg/>
                              <m:e>
                                <m:r>
                                  <a:rPr lang="en-US" sz="11200" i="1">
                                    <a:latin typeface="Cambria Math" panose="02040503050406030204" pitchFamily="18" charset="0"/>
                                  </a:rPr>
                                  <m:t>𝑛</m:t>
                                </m:r>
                              </m:e>
                            </m:rad>
                          </m:den>
                        </m:f>
                      </m:e>
                    </m:d>
                  </m:oMath>
                </a14:m>
                <a:endParaRPr lang="en-US" sz="12000" dirty="0"/>
              </a:p>
              <a:p>
                <a:pPr marL="201168" lvl="1" indent="0">
                  <a:buNone/>
                </a:pPr>
                <a:r>
                  <a:rPr lang="en-US" sz="12000" dirty="0"/>
                  <a:t>=</a:t>
                </a:r>
              </a:p>
              <a:p>
                <a:pPr marL="201168" lvl="1" indent="0">
                  <a:buNone/>
                </a:pPr>
                <a:r>
                  <a:rPr lang="en-US" sz="13700" i="1" dirty="0">
                    <a:latin typeface="Cambria Math" panose="02040503050406030204" pitchFamily="18" charset="0"/>
                  </a:rPr>
                  <a:t>		40,000± 1.984</a:t>
                </a:r>
                <a14:m>
                  <m:oMath xmlns:m="http://schemas.openxmlformats.org/officeDocument/2006/math">
                    <m:d>
                      <m:dPr>
                        <m:ctrlPr>
                          <a:rPr lang="en-US" sz="12000" i="1">
                            <a:latin typeface="Cambria Math" panose="02040503050406030204" pitchFamily="18" charset="0"/>
                          </a:rPr>
                        </m:ctrlPr>
                      </m:dPr>
                      <m:e>
                        <m:f>
                          <m:fPr>
                            <m:ctrlPr>
                              <a:rPr lang="en-US" sz="12000" i="1">
                                <a:latin typeface="Cambria Math" panose="02040503050406030204" pitchFamily="18" charset="0"/>
                              </a:rPr>
                            </m:ctrlPr>
                          </m:fPr>
                          <m:num>
                            <m:r>
                              <a:rPr lang="en-US" sz="12000" b="0" i="1" smtClean="0">
                                <a:latin typeface="Cambria Math" panose="02040503050406030204" pitchFamily="18" charset="0"/>
                              </a:rPr>
                              <m:t>$30,000</m:t>
                            </m:r>
                          </m:num>
                          <m:den>
                            <m:rad>
                              <m:radPr>
                                <m:degHide m:val="on"/>
                                <m:ctrlPr>
                                  <a:rPr lang="en-US" sz="12000" i="1">
                                    <a:latin typeface="Cambria Math" panose="02040503050406030204" pitchFamily="18" charset="0"/>
                                  </a:rPr>
                                </m:ctrlPr>
                              </m:radPr>
                              <m:deg/>
                              <m:e>
                                <m:r>
                                  <a:rPr lang="en-US" sz="12000" b="0" i="1" smtClean="0">
                                    <a:latin typeface="Cambria Math" panose="02040503050406030204" pitchFamily="18" charset="0"/>
                                  </a:rPr>
                                  <m:t>100</m:t>
                                </m:r>
                              </m:e>
                            </m:rad>
                          </m:den>
                        </m:f>
                      </m:e>
                    </m:d>
                    <m:r>
                      <a:rPr lang="en-US" sz="12000" b="0" i="0" smtClean="0">
                        <a:latin typeface="Cambria Math" panose="02040503050406030204" pitchFamily="18" charset="0"/>
                      </a:rPr>
                      <m:t>=</m:t>
                    </m:r>
                  </m:oMath>
                </a14:m>
                <a:endParaRPr lang="en-US" sz="12000" b="0" i="1" dirty="0">
                  <a:latin typeface="Cambria Math" panose="02040503050406030204" pitchFamily="18" charset="0"/>
                </a:endParaRPr>
              </a:p>
              <a:p>
                <a:pPr marL="201168" lvl="1" indent="0">
                  <a:buNone/>
                </a:pPr>
                <a:endParaRPr lang="en-US" sz="12000" b="0" i="1" dirty="0">
                  <a:latin typeface="Cambria Math" panose="02040503050406030204" pitchFamily="18" charset="0"/>
                </a:endParaRPr>
              </a:p>
              <a:p>
                <a:pPr marL="201168" lvl="1" indent="0">
                  <a:buNone/>
                </a:pPr>
                <a:r>
                  <a:rPr lang="en-US" sz="13700" i="1" dirty="0">
                    <a:latin typeface="Cambria Math" panose="02040503050406030204" pitchFamily="18" charset="0"/>
                  </a:rPr>
                  <a:t>		40,000± 1.984</a:t>
                </a:r>
                <a14:m>
                  <m:oMath xmlns:m="http://schemas.openxmlformats.org/officeDocument/2006/math">
                    <m:d>
                      <m:dPr>
                        <m:ctrlPr>
                          <a:rPr lang="en-US" sz="12000" i="1" smtClean="0">
                            <a:latin typeface="Cambria Math" panose="02040503050406030204" pitchFamily="18" charset="0"/>
                          </a:rPr>
                        </m:ctrlPr>
                      </m:dPr>
                      <m:e>
                        <m:f>
                          <m:fPr>
                            <m:ctrlPr>
                              <a:rPr lang="en-US" sz="12000" i="1">
                                <a:latin typeface="Cambria Math" panose="02040503050406030204" pitchFamily="18" charset="0"/>
                              </a:rPr>
                            </m:ctrlPr>
                          </m:fPr>
                          <m:num>
                            <m:r>
                              <a:rPr lang="en-US" sz="12000" i="1">
                                <a:latin typeface="Cambria Math" panose="02040503050406030204" pitchFamily="18" charset="0"/>
                              </a:rPr>
                              <m:t>$30,000</m:t>
                            </m:r>
                          </m:num>
                          <m:den>
                            <m:r>
                              <a:rPr lang="en-US" sz="12000" b="0" i="1" smtClean="0">
                                <a:latin typeface="Cambria Math" panose="02040503050406030204" pitchFamily="18" charset="0"/>
                              </a:rPr>
                              <m:t>10</m:t>
                            </m:r>
                          </m:den>
                        </m:f>
                      </m:e>
                    </m:d>
                    <m:r>
                      <a:rPr lang="en-US" sz="12000" b="0" i="1" smtClean="0">
                        <a:latin typeface="Cambria Math" panose="02040503050406030204" pitchFamily="18" charset="0"/>
                      </a:rPr>
                      <m:t>=</m:t>
                    </m:r>
                  </m:oMath>
                </a14:m>
                <a:endParaRPr lang="en-US" sz="12000" dirty="0"/>
              </a:p>
              <a:p>
                <a:pPr lvl="0"/>
                <a:endParaRPr lang="en-US" sz="12800" dirty="0"/>
              </a:p>
              <a:p>
                <a:pPr marL="749808" lvl="4" indent="0">
                  <a:buNone/>
                </a:pPr>
                <a:endParaRPr lang="en-US" sz="12200" dirty="0"/>
              </a:p>
              <a:p>
                <a:br>
                  <a:rPr lang="en-US" sz="12800" dirty="0"/>
                </a:br>
                <a:br>
                  <a:rPr lang="en-US" sz="12800" dirty="0"/>
                </a:br>
                <a:r>
                  <a:rPr lang="en-US" sz="12800" dirty="0"/>
                  <a:t> </a:t>
                </a:r>
              </a:p>
              <a:p>
                <a:r>
                  <a:rPr lang="en-US"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515" t="-5000"/>
                </a:stretch>
              </a:blipFill>
            </p:spPr>
            <p:txBody>
              <a:bodyPr/>
              <a:lstStyle/>
              <a:p>
                <a:r>
                  <a:rPr lang="en-US">
                    <a:noFill/>
                  </a:rPr>
                  <a:t> </a:t>
                </a:r>
              </a:p>
            </p:txBody>
          </p:sp>
        </mc:Fallback>
      </mc:AlternateContent>
    </p:spTree>
    <p:extLst>
      <p:ext uri="{BB962C8B-B14F-4D97-AF65-F5344CB8AC3E}">
        <p14:creationId xmlns:p14="http://schemas.microsoft.com/office/powerpoint/2010/main" val="1079719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Tacoma Average Income</a:t>
            </a:r>
          </a:p>
        </p:txBody>
      </p:sp>
      <p:sp>
        <p:nvSpPr>
          <p:cNvPr id="3" name="Content Placeholder 2"/>
          <p:cNvSpPr>
            <a:spLocks noGrp="1"/>
          </p:cNvSpPr>
          <p:nvPr>
            <p:ph idx="1"/>
          </p:nvPr>
        </p:nvSpPr>
        <p:spPr/>
        <p:txBody>
          <a:bodyPr>
            <a:normAutofit fontScale="40000" lnSpcReduction="20000"/>
          </a:bodyPr>
          <a:lstStyle/>
          <a:p>
            <a:br>
              <a:rPr lang="en-US" sz="12800" dirty="0"/>
            </a:br>
            <a:r>
              <a:rPr lang="en-US" sz="12800" dirty="0"/>
              <a:t>	= $40,000 ± 1.984 * $3,000</a:t>
            </a:r>
          </a:p>
          <a:p>
            <a:pPr marL="749808" lvl="4" indent="0">
              <a:buNone/>
            </a:pPr>
            <a:r>
              <a:rPr lang="en-US" sz="12200" dirty="0"/>
              <a:t>	= $40,000 ± $5,952</a:t>
            </a:r>
          </a:p>
          <a:p>
            <a:pPr marL="749808" lvl="4" indent="0">
              <a:buNone/>
            </a:pPr>
            <a:endParaRPr lang="en-US" sz="12200" dirty="0"/>
          </a:p>
          <a:p>
            <a:pPr marL="749808" lvl="4" indent="0">
              <a:buNone/>
            </a:pPr>
            <a:r>
              <a:rPr lang="en-US" sz="12200" dirty="0"/>
              <a:t>		$34,048 to $45,952</a:t>
            </a:r>
          </a:p>
          <a:p>
            <a:r>
              <a:rPr lang="en-US" sz="12800" dirty="0"/>
              <a:t> </a:t>
            </a:r>
          </a:p>
          <a:p>
            <a:r>
              <a:rPr lang="en-US" dirty="0"/>
              <a:t> </a:t>
            </a:r>
          </a:p>
          <a:p>
            <a:endParaRPr lang="en-US" dirty="0"/>
          </a:p>
        </p:txBody>
      </p:sp>
    </p:spTree>
    <p:extLst>
      <p:ext uri="{BB962C8B-B14F-4D97-AF65-F5344CB8AC3E}">
        <p14:creationId xmlns:p14="http://schemas.microsoft.com/office/powerpoint/2010/main" val="351401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affects the width of the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lvl="0" indent="0">
                  <a:buNone/>
                </a:pPr>
                <a:r>
                  <a:rPr lang="en-US" sz="6500" i="1" dirty="0">
                    <a:latin typeface="Cambria Math" panose="02040503050406030204" pitchFamily="18" charset="0"/>
                  </a:rPr>
                  <a:t>		X ± </a:t>
                </a:r>
                <a14:m>
                  <m:oMath xmlns:m="http://schemas.openxmlformats.org/officeDocument/2006/math">
                    <m:sSub>
                      <m:sSubPr>
                        <m:ctrlPr>
                          <a:rPr lang="en-US" sz="6500" i="1">
                            <a:latin typeface="Cambria Math" panose="02040503050406030204" pitchFamily="18" charset="0"/>
                          </a:rPr>
                        </m:ctrlPr>
                      </m:sSubPr>
                      <m:e>
                        <m:r>
                          <a:rPr lang="en-US" sz="6500" i="1">
                            <a:latin typeface="Cambria Math" panose="02040503050406030204" pitchFamily="18" charset="0"/>
                          </a:rPr>
                          <m:t>𝑡</m:t>
                        </m:r>
                      </m:e>
                      <m:sub>
                        <m:f>
                          <m:fPr>
                            <m:type m:val="skw"/>
                            <m:ctrlPr>
                              <a:rPr lang="en-US" sz="6500" i="1">
                                <a:latin typeface="Cambria Math" panose="02040503050406030204" pitchFamily="18" charset="0"/>
                              </a:rPr>
                            </m:ctrlPr>
                          </m:fPr>
                          <m:num>
                            <m:r>
                              <a:rPr lang="en-US" sz="6500" i="1">
                                <a:latin typeface="Cambria Math" panose="02040503050406030204" pitchFamily="18" charset="0"/>
                                <a:ea typeface="Cambria Math" panose="02040503050406030204" pitchFamily="18" charset="0"/>
                              </a:rPr>
                              <m:t>𝛼</m:t>
                            </m:r>
                          </m:num>
                          <m:den>
                            <m:r>
                              <a:rPr lang="en-US" sz="6500" i="1">
                                <a:latin typeface="Cambria Math" panose="02040503050406030204" pitchFamily="18" charset="0"/>
                              </a:rPr>
                              <m:t>2</m:t>
                            </m:r>
                          </m:den>
                        </m:f>
                      </m:sub>
                    </m:sSub>
                    <m:d>
                      <m:dPr>
                        <m:ctrlPr>
                          <a:rPr lang="en-US" sz="6500" i="1">
                            <a:latin typeface="Cambria Math" panose="02040503050406030204" pitchFamily="18" charset="0"/>
                          </a:rPr>
                        </m:ctrlPr>
                      </m:dPr>
                      <m:e>
                        <m:f>
                          <m:fPr>
                            <m:ctrlPr>
                              <a:rPr lang="en-US" sz="6500" i="1">
                                <a:latin typeface="Cambria Math" panose="02040503050406030204" pitchFamily="18" charset="0"/>
                              </a:rPr>
                            </m:ctrlPr>
                          </m:fPr>
                          <m:num>
                            <m:sSub>
                              <m:sSubPr>
                                <m:ctrlPr>
                                  <a:rPr lang="en-US" sz="6500" i="1">
                                    <a:latin typeface="Cambria Math" panose="02040503050406030204" pitchFamily="18" charset="0"/>
                                  </a:rPr>
                                </m:ctrlPr>
                              </m:sSubPr>
                              <m:e>
                                <m:r>
                                  <a:rPr lang="en-US" sz="6500" b="0" i="1" smtClean="0">
                                    <a:latin typeface="Cambria Math" panose="02040503050406030204" pitchFamily="18" charset="0"/>
                                  </a:rPr>
                                  <m:t>𝑠</m:t>
                                </m:r>
                              </m:e>
                              <m:sub>
                                <m:r>
                                  <a:rPr lang="en-US" sz="6500" i="1">
                                    <a:latin typeface="Cambria Math" panose="02040503050406030204" pitchFamily="18" charset="0"/>
                                  </a:rPr>
                                  <m:t>𝑥</m:t>
                                </m:r>
                              </m:sub>
                            </m:sSub>
                          </m:num>
                          <m:den>
                            <m:rad>
                              <m:radPr>
                                <m:degHide m:val="on"/>
                                <m:ctrlPr>
                                  <a:rPr lang="en-US" sz="6500" i="1">
                                    <a:latin typeface="Cambria Math" panose="02040503050406030204" pitchFamily="18" charset="0"/>
                                  </a:rPr>
                                </m:ctrlPr>
                              </m:radPr>
                              <m:deg/>
                              <m:e>
                                <m:r>
                                  <a:rPr lang="en-US" sz="6500" i="1">
                                    <a:latin typeface="Cambria Math" panose="02040503050406030204" pitchFamily="18" charset="0"/>
                                  </a:rPr>
                                  <m:t>𝑛</m:t>
                                </m:r>
                              </m:e>
                            </m:rad>
                          </m:den>
                        </m:f>
                      </m:e>
                    </m:d>
                  </m:oMath>
                </a14:m>
                <a:endParaRPr lang="en-US" dirty="0"/>
              </a:p>
              <a:p>
                <a:pPr marL="0" lvl="0" indent="0">
                  <a:buNone/>
                </a:pPr>
                <a:endParaRPr lang="en-US" dirty="0"/>
              </a:p>
              <a:p>
                <a:pPr marL="457200" lvl="0" indent="-457200">
                  <a:buFont typeface="+mj-lt"/>
                  <a:buAutoNum type="arabicPeriod"/>
                </a:pPr>
                <a:r>
                  <a:rPr lang="en-US" sz="2400" dirty="0"/>
                  <a:t>The sample size: as n </a:t>
                </a:r>
                <a:r>
                  <a:rPr lang="en-US" sz="2400" i="1" dirty="0"/>
                  <a:t>increases</a:t>
                </a:r>
                <a:r>
                  <a:rPr lang="en-US" sz="2400" dirty="0"/>
                  <a:t>, the width will </a:t>
                </a:r>
                <a:r>
                  <a:rPr lang="en-US" sz="2400" i="1" dirty="0"/>
                  <a:t>decrease</a:t>
                </a:r>
                <a:r>
                  <a:rPr lang="en-US" sz="2400" dirty="0"/>
                  <a:t>.</a:t>
                </a:r>
              </a:p>
              <a:p>
                <a:pPr marL="457200" lvl="0" indent="-457200">
                  <a:buFont typeface="+mj-lt"/>
                  <a:buAutoNum type="arabicPeriod"/>
                </a:pPr>
                <a:r>
                  <a:rPr lang="en-US" sz="2400" dirty="0"/>
                  <a:t>The standard deviation of the data: as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𝑠</m:t>
                        </m:r>
                      </m:e>
                      <m:sub>
                        <m:r>
                          <a:rPr lang="en-US" sz="2400" i="1">
                            <a:latin typeface="Cambria Math" panose="02040503050406030204" pitchFamily="18" charset="0"/>
                          </a:rPr>
                          <m:t>𝑥</m:t>
                        </m:r>
                      </m:sub>
                    </m:sSub>
                  </m:oMath>
                </a14:m>
                <a:r>
                  <a:rPr lang="en-US" sz="2400" dirty="0"/>
                  <a:t> </a:t>
                </a:r>
                <a:r>
                  <a:rPr lang="en-US" sz="2400" i="1" dirty="0"/>
                  <a:t>increases</a:t>
                </a:r>
                <a:r>
                  <a:rPr lang="en-US" sz="2400" dirty="0"/>
                  <a:t> the width will </a:t>
                </a:r>
                <a:r>
                  <a:rPr lang="en-US" sz="2400" i="1" dirty="0"/>
                  <a:t>increase</a:t>
                </a:r>
                <a:r>
                  <a:rPr lang="en-US" sz="2400" dirty="0"/>
                  <a:t>.</a:t>
                </a:r>
              </a:p>
              <a:p>
                <a:pPr marL="457200" lvl="0" indent="-457200">
                  <a:buFont typeface="+mj-lt"/>
                  <a:buAutoNum type="arabicPeriod"/>
                </a:pPr>
                <a:r>
                  <a:rPr lang="en-US" sz="2400" dirty="0"/>
                  <a:t>The level of significance: as </a:t>
                </a:r>
                <a:r>
                  <a:rPr lang="el-GR" sz="2400" dirty="0"/>
                  <a:t>α</a:t>
                </a:r>
                <a:r>
                  <a:rPr lang="en-US" sz="2400" dirty="0"/>
                  <a:t> </a:t>
                </a:r>
                <a:r>
                  <a:rPr lang="en-US" sz="2400" i="1" dirty="0"/>
                  <a:t>increases</a:t>
                </a:r>
                <a:r>
                  <a:rPr lang="en-US" sz="2400" dirty="0"/>
                  <a:t>, the confidence level will </a:t>
                </a:r>
                <a:r>
                  <a:rPr lang="en-US" sz="2400" i="1" dirty="0"/>
                  <a:t>decrease</a:t>
                </a:r>
                <a:r>
                  <a:rPr lang="en-US" sz="2400" dirty="0"/>
                  <a:t>. This means the </a:t>
                </a:r>
                <a:r>
                  <a:rPr lang="en-US" sz="2400"/>
                  <a:t>width will decrease.</a:t>
                </a:r>
                <a:endParaRPr lang="en-US" sz="24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79" t="-2121"/>
                </a:stretch>
              </a:blipFill>
            </p:spPr>
            <p:txBody>
              <a:bodyPr/>
              <a:lstStyle/>
              <a:p>
                <a:r>
                  <a:rPr lang="en-US">
                    <a:noFill/>
                  </a:rPr>
                  <a:t> </a:t>
                </a:r>
              </a:p>
            </p:txBody>
          </p:sp>
        </mc:Fallback>
      </mc:AlternateContent>
    </p:spTree>
    <p:extLst>
      <p:ext uri="{BB962C8B-B14F-4D97-AF65-F5344CB8AC3E}">
        <p14:creationId xmlns:p14="http://schemas.microsoft.com/office/powerpoint/2010/main" val="2774699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reeform 4"/>
          <p:cNvSpPr>
            <a:spLocks/>
          </p:cNvSpPr>
          <p:nvPr/>
        </p:nvSpPr>
        <p:spPr bwMode="auto">
          <a:xfrm>
            <a:off x="5486401" y="5638801"/>
            <a:ext cx="91281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9" name="Freeform 5"/>
          <p:cNvSpPr>
            <a:spLocks/>
          </p:cNvSpPr>
          <p:nvPr/>
        </p:nvSpPr>
        <p:spPr bwMode="auto">
          <a:xfrm>
            <a:off x="5562600" y="5105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Freeform 6"/>
          <p:cNvSpPr>
            <a:spLocks/>
          </p:cNvSpPr>
          <p:nvPr/>
        </p:nvSpPr>
        <p:spPr bwMode="auto">
          <a:xfrm>
            <a:off x="7010400" y="5105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Rectangle 7"/>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sz="2800">
                <a:cs typeface="Arial" panose="020B0604020202020204" pitchFamily="34" charset="0"/>
              </a:rPr>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sz="2800">
                <a:cs typeface="Arial" panose="020B0604020202020204" pitchFamily="34" charset="0"/>
              </a:rPr>
              <a:t>μ</a:t>
            </a:r>
            <a:r>
              <a:rPr lang="en-US" altLang="en-US" sz="2800"/>
              <a:t> &lt; 12</a:t>
            </a:r>
          </a:p>
        </p:txBody>
      </p:sp>
      <p:sp>
        <p:nvSpPr>
          <p:cNvPr id="6152" name="Line 8"/>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 name="Rectangle 9"/>
          <p:cNvSpPr>
            <a:spLocks noChangeArrowheads="1"/>
          </p:cNvSpPr>
          <p:nvPr/>
        </p:nvSpPr>
        <p:spPr bwMode="auto">
          <a:xfrm>
            <a:off x="6858000" y="6019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6154" name="Rectangle 10"/>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dirty="0"/>
              <a:t>H</a:t>
            </a:r>
            <a:r>
              <a:rPr lang="en-US" altLang="en-US" sz="2800" baseline="-25000" dirty="0"/>
              <a:t>0</a:t>
            </a:r>
            <a:r>
              <a:rPr lang="en-US" altLang="en-US" sz="2800" dirty="0"/>
              <a:t>: </a:t>
            </a:r>
            <a:r>
              <a:rPr lang="el-GR" altLang="en-US" dirty="0"/>
              <a:t>μ</a:t>
            </a:r>
            <a:r>
              <a:rPr lang="en-US" altLang="en-US" sz="2800" dirty="0"/>
              <a:t> </a:t>
            </a:r>
            <a:r>
              <a:rPr lang="en-US" altLang="en-US" sz="2800" dirty="0">
                <a:cs typeface="Arial" panose="020B0604020202020204" pitchFamily="34" charset="0"/>
              </a:rPr>
              <a:t>≤</a:t>
            </a:r>
            <a:r>
              <a:rPr lang="en-US" altLang="en-US" sz="2800" dirty="0"/>
              <a:t> 12  H</a:t>
            </a:r>
            <a:r>
              <a:rPr lang="en-US" altLang="en-US" sz="2800" baseline="-25000" dirty="0"/>
              <a:t>1</a:t>
            </a:r>
            <a:r>
              <a:rPr lang="en-US" altLang="en-US" sz="2800" dirty="0"/>
              <a:t>: </a:t>
            </a:r>
            <a:r>
              <a:rPr lang="el-GR" altLang="en-US" dirty="0"/>
              <a:t>μ</a:t>
            </a:r>
            <a:r>
              <a:rPr lang="en-US" altLang="en-US" sz="2800" dirty="0"/>
              <a:t> &gt; 12</a:t>
            </a:r>
          </a:p>
        </p:txBody>
      </p:sp>
      <p:sp>
        <p:nvSpPr>
          <p:cNvPr id="6155" name="Line 11"/>
          <p:cNvSpPr>
            <a:spLocks noChangeShapeType="1"/>
          </p:cNvSpPr>
          <p:nvPr/>
        </p:nvSpPr>
        <p:spPr bwMode="auto">
          <a:xfrm>
            <a:off x="5486400" y="5638800"/>
            <a:ext cx="609600" cy="3810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6" name="Rectangle 12"/>
          <p:cNvSpPr>
            <a:spLocks noChangeArrowheads="1"/>
          </p:cNvSpPr>
          <p:nvPr/>
        </p:nvSpPr>
        <p:spPr bwMode="auto">
          <a:xfrm flipH="1">
            <a:off x="5108576" y="5257800"/>
            <a:ext cx="53181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57" name="Rectangle 13"/>
          <p:cNvSpPr>
            <a:spLocks noChangeArrowheads="1"/>
          </p:cNvSpPr>
          <p:nvPr/>
        </p:nvSpPr>
        <p:spPr bwMode="auto">
          <a:xfrm>
            <a:off x="8382001" y="36576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58" name="Freeform 14"/>
          <p:cNvSpPr>
            <a:spLocks/>
          </p:cNvSpPr>
          <p:nvPr/>
        </p:nvSpPr>
        <p:spPr bwMode="auto">
          <a:xfrm>
            <a:off x="6248400" y="5943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Rectangle 15"/>
          <p:cNvSpPr>
            <a:spLocks noChangeArrowheads="1"/>
          </p:cNvSpPr>
          <p:nvPr/>
        </p:nvSpPr>
        <p:spPr bwMode="auto">
          <a:xfrm>
            <a:off x="8458200" y="1828800"/>
            <a:ext cx="2057400" cy="643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b="1"/>
              <a:t>     </a:t>
            </a:r>
            <a:r>
              <a:rPr lang="en-US" altLang="en-US" sz="2000" b="1"/>
              <a:t>Represents</a:t>
            </a:r>
          </a:p>
          <a:p>
            <a:pPr eaLnBrk="0" hangingPunct="0">
              <a:lnSpc>
                <a:spcPct val="30000"/>
              </a:lnSpc>
              <a:spcBef>
                <a:spcPct val="50000"/>
              </a:spcBef>
            </a:pPr>
            <a:r>
              <a:rPr lang="en-US" altLang="en-US" sz="2000" b="1"/>
              <a:t>    critical value</a:t>
            </a:r>
          </a:p>
        </p:txBody>
      </p:sp>
      <p:sp>
        <p:nvSpPr>
          <p:cNvPr id="6160" name="Freeform 16"/>
          <p:cNvSpPr>
            <a:spLocks/>
          </p:cNvSpPr>
          <p:nvPr/>
        </p:nvSpPr>
        <p:spPr bwMode="auto">
          <a:xfrm>
            <a:off x="8458200" y="1752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Rectangle 17"/>
          <p:cNvSpPr>
            <a:spLocks noChangeArrowheads="1"/>
          </p:cNvSpPr>
          <p:nvPr/>
        </p:nvSpPr>
        <p:spPr bwMode="auto">
          <a:xfrm>
            <a:off x="3810000" y="60198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Lower-tail test</a:t>
            </a:r>
          </a:p>
        </p:txBody>
      </p:sp>
      <p:sp>
        <p:nvSpPr>
          <p:cNvPr id="6162" name="Line 18"/>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64" name="Freeform 20"/>
          <p:cNvSpPr>
            <a:spLocks/>
          </p:cNvSpPr>
          <p:nvPr/>
        </p:nvSpPr>
        <p:spPr bwMode="auto">
          <a:xfrm flipH="1">
            <a:off x="7620001" y="4114801"/>
            <a:ext cx="91916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 name="Freeform 21"/>
          <p:cNvSpPr>
            <a:spLocks/>
          </p:cNvSpPr>
          <p:nvPr/>
        </p:nvSpPr>
        <p:spPr bwMode="auto">
          <a:xfrm>
            <a:off x="5562600" y="3581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 name="Freeform 22"/>
          <p:cNvSpPr>
            <a:spLocks/>
          </p:cNvSpPr>
          <p:nvPr/>
        </p:nvSpPr>
        <p:spPr bwMode="auto">
          <a:xfrm>
            <a:off x="7010400" y="3581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Line 23"/>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8" name="Rectangle 24"/>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6169" name="Freeform 25"/>
          <p:cNvSpPr>
            <a:spLocks/>
          </p:cNvSpPr>
          <p:nvPr/>
        </p:nvSpPr>
        <p:spPr bwMode="auto">
          <a:xfrm>
            <a:off x="7467600" y="44196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Line 26"/>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71" name="Line 27"/>
          <p:cNvSpPr>
            <a:spLocks noChangeShapeType="1"/>
          </p:cNvSpPr>
          <p:nvPr/>
        </p:nvSpPr>
        <p:spPr bwMode="auto">
          <a:xfrm flipH="1">
            <a:off x="7848600" y="4038600"/>
            <a:ext cx="609600" cy="3810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72" name="Rectangle 28"/>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Upper-tail test</a:t>
            </a:r>
          </a:p>
        </p:txBody>
      </p:sp>
      <p:sp>
        <p:nvSpPr>
          <p:cNvPr id="6173" name="Rectangle 29"/>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Two-tail test</a:t>
            </a:r>
          </a:p>
        </p:txBody>
      </p:sp>
      <p:sp>
        <p:nvSpPr>
          <p:cNvPr id="6174" name="Rectangle 30"/>
          <p:cNvSpPr>
            <a:spLocks noChangeArrowheads="1"/>
          </p:cNvSpPr>
          <p:nvPr/>
        </p:nvSpPr>
        <p:spPr bwMode="auto">
          <a:xfrm>
            <a:off x="8763000" y="3810000"/>
            <a:ext cx="1524000" cy="1003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Rejection region is shaded</a:t>
            </a:r>
          </a:p>
        </p:txBody>
      </p:sp>
      <p:sp>
        <p:nvSpPr>
          <p:cNvPr id="6175" name="Freeform 31"/>
          <p:cNvSpPr>
            <a:spLocks/>
          </p:cNvSpPr>
          <p:nvPr/>
        </p:nvSpPr>
        <p:spPr bwMode="auto">
          <a:xfrm>
            <a:off x="7772400" y="2828925"/>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 name="Rectangle 32"/>
          <p:cNvSpPr>
            <a:spLocks noChangeArrowheads="1"/>
          </p:cNvSpPr>
          <p:nvPr/>
        </p:nvSpPr>
        <p:spPr bwMode="auto">
          <a:xfrm>
            <a:off x="7696201" y="2133601"/>
            <a:ext cx="6905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a:t> /2</a:t>
            </a:r>
          </a:p>
        </p:txBody>
      </p:sp>
      <p:sp>
        <p:nvSpPr>
          <p:cNvPr id="6177" name="Freeform 33"/>
          <p:cNvSpPr>
            <a:spLocks/>
          </p:cNvSpPr>
          <p:nvPr/>
        </p:nvSpPr>
        <p:spPr bwMode="auto">
          <a:xfrm>
            <a:off x="5486401" y="28194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8" name="Freeform 34"/>
          <p:cNvSpPr>
            <a:spLocks/>
          </p:cNvSpPr>
          <p:nvPr/>
        </p:nvSpPr>
        <p:spPr bwMode="auto">
          <a:xfrm>
            <a:off x="5562600" y="21336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9" name="Freeform 35"/>
          <p:cNvSpPr>
            <a:spLocks/>
          </p:cNvSpPr>
          <p:nvPr/>
        </p:nvSpPr>
        <p:spPr bwMode="auto">
          <a:xfrm>
            <a:off x="7010400" y="21336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0" name="Line 36"/>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1" name="Rectangle 37"/>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6182" name="Freeform 38"/>
          <p:cNvSpPr>
            <a:spLocks/>
          </p:cNvSpPr>
          <p:nvPr/>
        </p:nvSpPr>
        <p:spPr bwMode="auto">
          <a:xfrm>
            <a:off x="6096000" y="2971800"/>
            <a:ext cx="306388"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3" name="Line 39"/>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184" name="Freeform 40"/>
          <p:cNvSpPr>
            <a:spLocks/>
          </p:cNvSpPr>
          <p:nvPr/>
        </p:nvSpPr>
        <p:spPr bwMode="auto">
          <a:xfrm>
            <a:off x="7618414" y="2971800"/>
            <a:ext cx="306387" cy="306388"/>
          </a:xfrm>
          <a:custGeom>
            <a:avLst/>
            <a:gdLst>
              <a:gd name="T0" fmla="*/ 192 w 193"/>
              <a:gd name="T1" fmla="*/ 96 h 193"/>
              <a:gd name="T2" fmla="*/ 113 w 193"/>
              <a:gd name="T3" fmla="*/ 79 h 193"/>
              <a:gd name="T4" fmla="*/ 96 w 193"/>
              <a:gd name="T5" fmla="*/ 0 h 193"/>
              <a:gd name="T6" fmla="*/ 79 w 193"/>
              <a:gd name="T7" fmla="*/ 79 h 193"/>
              <a:gd name="T8" fmla="*/ 0 w 193"/>
              <a:gd name="T9" fmla="*/ 96 h 193"/>
              <a:gd name="T10" fmla="*/ 79 w 193"/>
              <a:gd name="T11" fmla="*/ 113 h 193"/>
              <a:gd name="T12" fmla="*/ 96 w 193"/>
              <a:gd name="T13" fmla="*/ 192 h 193"/>
              <a:gd name="T14" fmla="*/ 113 w 193"/>
              <a:gd name="T15" fmla="*/ 113 h 193"/>
              <a:gd name="T16" fmla="*/ 192 w 193"/>
              <a:gd name="T17" fmla="*/ 9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92" y="96"/>
                </a:moveTo>
                <a:lnTo>
                  <a:pt x="113" y="79"/>
                </a:lnTo>
                <a:lnTo>
                  <a:pt x="96" y="0"/>
                </a:lnTo>
                <a:lnTo>
                  <a:pt x="79" y="79"/>
                </a:lnTo>
                <a:lnTo>
                  <a:pt x="0" y="96"/>
                </a:lnTo>
                <a:lnTo>
                  <a:pt x="79" y="113"/>
                </a:lnTo>
                <a:lnTo>
                  <a:pt x="96" y="192"/>
                </a:lnTo>
                <a:lnTo>
                  <a:pt x="113" y="113"/>
                </a:lnTo>
                <a:lnTo>
                  <a:pt x="192" y="96"/>
                </a:lnTo>
              </a:path>
            </a:pathLst>
          </a:custGeom>
          <a:solidFill>
            <a:srgbClr val="F8F800"/>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5" name="Rectangle 41"/>
          <p:cNvSpPr>
            <a:spLocks noChangeArrowheads="1"/>
          </p:cNvSpPr>
          <p:nvPr/>
        </p:nvSpPr>
        <p:spPr bwMode="auto">
          <a:xfrm>
            <a:off x="7543801" y="2057400"/>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86" name="Rectangle 42"/>
          <p:cNvSpPr>
            <a:spLocks noChangeArrowheads="1"/>
          </p:cNvSpPr>
          <p:nvPr/>
        </p:nvSpPr>
        <p:spPr bwMode="auto">
          <a:xfrm>
            <a:off x="5481638" y="2212976"/>
            <a:ext cx="69056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a:t> /2</a:t>
            </a:r>
          </a:p>
        </p:txBody>
      </p:sp>
      <p:sp>
        <p:nvSpPr>
          <p:cNvPr id="6187" name="Rectangle 43"/>
          <p:cNvSpPr>
            <a:spLocks noChangeArrowheads="1"/>
          </p:cNvSpPr>
          <p:nvPr/>
        </p:nvSpPr>
        <p:spPr bwMode="auto">
          <a:xfrm>
            <a:off x="5334001" y="2136775"/>
            <a:ext cx="3857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800" b="1" i="1"/>
              <a:t>a</a:t>
            </a:r>
          </a:p>
        </p:txBody>
      </p:sp>
      <p:sp>
        <p:nvSpPr>
          <p:cNvPr id="6188" name="Line 44"/>
          <p:cNvSpPr>
            <a:spLocks noChangeShapeType="1"/>
          </p:cNvSpPr>
          <p:nvPr/>
        </p:nvSpPr>
        <p:spPr bwMode="auto">
          <a:xfrm>
            <a:off x="5791200" y="2667000"/>
            <a:ext cx="381000" cy="30480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89" name="Line 45"/>
          <p:cNvSpPr>
            <a:spLocks noChangeShapeType="1"/>
          </p:cNvSpPr>
          <p:nvPr/>
        </p:nvSpPr>
        <p:spPr bwMode="auto">
          <a:xfrm flipH="1">
            <a:off x="7696200" y="2362200"/>
            <a:ext cx="990600" cy="838200"/>
          </a:xfrm>
          <a:prstGeom prst="line">
            <a:avLst/>
          </a:prstGeom>
          <a:noFill/>
          <a:ln w="28575">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0" name="Rectangle 46"/>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 12    H</a:t>
            </a:r>
            <a:r>
              <a:rPr lang="en-US" altLang="en-US" sz="2800" baseline="-25000"/>
              <a:t>1</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a:t>
            </a:r>
          </a:p>
        </p:txBody>
      </p:sp>
      <p:sp>
        <p:nvSpPr>
          <p:cNvPr id="6191" name="Rectangle 47"/>
          <p:cNvSpPr>
            <a:spLocks noGrp="1" noChangeArrowheads="1"/>
          </p:cNvSpPr>
          <p:nvPr>
            <p:ph type="body" idx="1"/>
          </p:nvPr>
        </p:nvSpPr>
        <p:spPr>
          <a:xfrm>
            <a:off x="2211388" y="457200"/>
            <a:ext cx="8456612" cy="5943600"/>
          </a:xfrm>
          <a:noFill/>
          <a:ln/>
        </p:spPr>
        <p:txBody>
          <a:bodyPr/>
          <a:lstStyle/>
          <a:p>
            <a:pPr>
              <a:spcBef>
                <a:spcPct val="0"/>
              </a:spcBef>
              <a:buFontTx/>
              <a:buNone/>
            </a:pPr>
            <a:endParaRPr lang="en-US" altLang="en-US" sz="2400">
              <a:latin typeface="Arial" panose="020B0604020202020204" pitchFamily="34" charset="0"/>
            </a:endParaRPr>
          </a:p>
          <a:p>
            <a:pPr>
              <a:spcBef>
                <a:spcPct val="0"/>
              </a:spcBef>
              <a:buFontTx/>
              <a:buNone/>
            </a:pPr>
            <a:r>
              <a:rPr lang="en-US" altLang="en-US" sz="2400">
                <a:solidFill>
                  <a:srgbClr val="800000"/>
                </a:solidFill>
              </a:rPr>
              <a:t>Rejection Region or Critical Value Approach:</a:t>
            </a:r>
          </a:p>
          <a:p>
            <a:pPr>
              <a:spcBef>
                <a:spcPct val="0"/>
              </a:spcBef>
              <a:buFontTx/>
              <a:buNone/>
            </a:pPr>
            <a:r>
              <a:rPr lang="en-US" altLang="en-US" sz="2400"/>
              <a:t>Level of significance =</a:t>
            </a:r>
            <a:r>
              <a:rPr lang="en-US" altLang="en-US" sz="2400">
                <a:latin typeface="Arial" panose="020B0604020202020204" pitchFamily="34" charset="0"/>
              </a:rPr>
              <a:t> </a:t>
            </a:r>
            <a:r>
              <a:rPr lang="en-US" altLang="en-US" sz="2800" b="1" i="1">
                <a:latin typeface="Symbol" panose="05050102010706020507" pitchFamily="18" charset="2"/>
              </a:rPr>
              <a:t>a</a:t>
            </a:r>
          </a:p>
        </p:txBody>
      </p:sp>
      <p:sp>
        <p:nvSpPr>
          <p:cNvPr id="6192" name="Rectangle 48"/>
          <p:cNvSpPr>
            <a:spLocks noChangeArrowheads="1"/>
          </p:cNvSpPr>
          <p:nvPr/>
        </p:nvSpPr>
        <p:spPr bwMode="auto">
          <a:xfrm>
            <a:off x="5943600" y="1447801"/>
            <a:ext cx="2495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sz="2000" b="1"/>
              <a:t>Non-rejection region </a:t>
            </a:r>
          </a:p>
        </p:txBody>
      </p:sp>
      <p:sp>
        <p:nvSpPr>
          <p:cNvPr id="6193" name="Line 49"/>
          <p:cNvSpPr>
            <a:spLocks noChangeShapeType="1"/>
          </p:cNvSpPr>
          <p:nvPr/>
        </p:nvSpPr>
        <p:spPr bwMode="auto">
          <a:xfrm>
            <a:off x="6477000" y="1752600"/>
            <a:ext cx="2286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56616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2209800" y="381000"/>
            <a:ext cx="7772400" cy="6172200"/>
          </a:xfrm>
        </p:spPr>
        <p:txBody>
          <a:bodyPr/>
          <a:lstStyle/>
          <a:p>
            <a:r>
              <a:rPr lang="en-US" altLang="en-US">
                <a:solidFill>
                  <a:srgbClr val="800000"/>
                </a:solidFill>
              </a:rPr>
              <a:t>P-Value Approach –</a:t>
            </a:r>
          </a:p>
          <a:p>
            <a:pPr lvl="2"/>
            <a:r>
              <a:rPr lang="en-US" altLang="en-US" sz="2000">
                <a:solidFill>
                  <a:srgbClr val="660033"/>
                </a:solidFill>
              </a:rPr>
              <a:t>P-value=Max. Probability of (Type I Error), calculated from the sample.</a:t>
            </a:r>
          </a:p>
          <a:p>
            <a:r>
              <a:rPr lang="en-US" altLang="en-US" sz="2400"/>
              <a:t>Given the sample information what is the size of blue are?</a:t>
            </a:r>
          </a:p>
        </p:txBody>
      </p:sp>
      <p:sp>
        <p:nvSpPr>
          <p:cNvPr id="36868" name="Freeform 4"/>
          <p:cNvSpPr>
            <a:spLocks/>
          </p:cNvSpPr>
          <p:nvPr/>
        </p:nvSpPr>
        <p:spPr bwMode="auto">
          <a:xfrm>
            <a:off x="5486401" y="5638801"/>
            <a:ext cx="91281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Freeform 5"/>
          <p:cNvSpPr>
            <a:spLocks/>
          </p:cNvSpPr>
          <p:nvPr/>
        </p:nvSpPr>
        <p:spPr bwMode="auto">
          <a:xfrm>
            <a:off x="5562600" y="5105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Freeform 6"/>
          <p:cNvSpPr>
            <a:spLocks/>
          </p:cNvSpPr>
          <p:nvPr/>
        </p:nvSpPr>
        <p:spPr bwMode="auto">
          <a:xfrm>
            <a:off x="7010400" y="5105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 name="Rectangle 7"/>
          <p:cNvSpPr>
            <a:spLocks noChangeArrowheads="1"/>
          </p:cNvSpPr>
          <p:nvPr/>
        </p:nvSpPr>
        <p:spPr bwMode="auto">
          <a:xfrm>
            <a:off x="2278064" y="4991100"/>
            <a:ext cx="2065337"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sz="2800">
                <a:cs typeface="Arial" panose="020B0604020202020204" pitchFamily="34" charset="0"/>
              </a:rPr>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sz="2800">
                <a:cs typeface="Arial" panose="020B0604020202020204" pitchFamily="34" charset="0"/>
              </a:rPr>
              <a:t>μ</a:t>
            </a:r>
            <a:r>
              <a:rPr lang="en-US" altLang="en-US" sz="2800"/>
              <a:t> &lt; 12</a:t>
            </a:r>
          </a:p>
        </p:txBody>
      </p:sp>
      <p:sp>
        <p:nvSpPr>
          <p:cNvPr id="36872" name="Line 8"/>
          <p:cNvSpPr>
            <a:spLocks noChangeShapeType="1"/>
          </p:cNvSpPr>
          <p:nvPr/>
        </p:nvSpPr>
        <p:spPr bwMode="auto">
          <a:xfrm>
            <a:off x="5486400" y="6096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3" name="Rectangle 9"/>
          <p:cNvSpPr>
            <a:spLocks noChangeArrowheads="1"/>
          </p:cNvSpPr>
          <p:nvPr/>
        </p:nvSpPr>
        <p:spPr bwMode="auto">
          <a:xfrm>
            <a:off x="2286001" y="3581400"/>
            <a:ext cx="21447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  H</a:t>
            </a:r>
            <a:r>
              <a:rPr lang="en-US" altLang="en-US" sz="2800" baseline="-25000"/>
              <a:t>1</a:t>
            </a:r>
            <a:r>
              <a:rPr lang="en-US" altLang="en-US" sz="2800"/>
              <a:t>: </a:t>
            </a:r>
            <a:r>
              <a:rPr lang="el-GR" altLang="en-US"/>
              <a:t>μ</a:t>
            </a:r>
            <a:r>
              <a:rPr lang="en-US" altLang="en-US" sz="2800"/>
              <a:t> &gt; 12</a:t>
            </a:r>
          </a:p>
        </p:txBody>
      </p:sp>
      <p:sp>
        <p:nvSpPr>
          <p:cNvPr id="36879" name="Line 15"/>
          <p:cNvSpPr>
            <a:spLocks noChangeShapeType="1"/>
          </p:cNvSpPr>
          <p:nvPr/>
        </p:nvSpPr>
        <p:spPr bwMode="auto">
          <a:xfrm>
            <a:off x="7010400" y="5105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80" name="Freeform 16"/>
          <p:cNvSpPr>
            <a:spLocks/>
          </p:cNvSpPr>
          <p:nvPr/>
        </p:nvSpPr>
        <p:spPr bwMode="auto">
          <a:xfrm flipH="1">
            <a:off x="7620001" y="4114801"/>
            <a:ext cx="919163" cy="455613"/>
          </a:xfrm>
          <a:custGeom>
            <a:avLst/>
            <a:gdLst>
              <a:gd name="T0" fmla="*/ 0 w 574"/>
              <a:gd name="T1" fmla="*/ 282 h 287"/>
              <a:gd name="T2" fmla="*/ 48 w 574"/>
              <a:gd name="T3" fmla="*/ 240 h 287"/>
              <a:gd name="T4" fmla="*/ 246 w 574"/>
              <a:gd name="T5" fmla="*/ 207 h 287"/>
              <a:gd name="T6" fmla="*/ 345 w 574"/>
              <a:gd name="T7" fmla="*/ 174 h 287"/>
              <a:gd name="T8" fmla="*/ 456 w 574"/>
              <a:gd name="T9" fmla="*/ 105 h 287"/>
              <a:gd name="T10" fmla="*/ 574 w 574"/>
              <a:gd name="T11" fmla="*/ 0 h 287"/>
              <a:gd name="T12" fmla="*/ 574 w 574"/>
              <a:gd name="T13" fmla="*/ 287 h 287"/>
              <a:gd name="T14" fmla="*/ 0 w 574"/>
              <a:gd name="T15" fmla="*/ 287 h 287"/>
              <a:gd name="T16" fmla="*/ 0 w 574"/>
              <a:gd name="T17" fmla="*/ 28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4" h="287">
                <a:moveTo>
                  <a:pt x="0" y="282"/>
                </a:moveTo>
                <a:lnTo>
                  <a:pt x="48" y="240"/>
                </a:lnTo>
                <a:lnTo>
                  <a:pt x="246" y="207"/>
                </a:lnTo>
                <a:lnTo>
                  <a:pt x="345" y="174"/>
                </a:lnTo>
                <a:lnTo>
                  <a:pt x="456" y="105"/>
                </a:lnTo>
                <a:lnTo>
                  <a:pt x="574" y="0"/>
                </a:lnTo>
                <a:lnTo>
                  <a:pt x="574" y="287"/>
                </a:lnTo>
                <a:lnTo>
                  <a:pt x="0" y="287"/>
                </a:lnTo>
                <a:lnTo>
                  <a:pt x="0" y="282"/>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1" name="Freeform 17"/>
          <p:cNvSpPr>
            <a:spLocks/>
          </p:cNvSpPr>
          <p:nvPr/>
        </p:nvSpPr>
        <p:spPr bwMode="auto">
          <a:xfrm>
            <a:off x="5562600" y="35814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2" name="Freeform 18"/>
          <p:cNvSpPr>
            <a:spLocks/>
          </p:cNvSpPr>
          <p:nvPr/>
        </p:nvSpPr>
        <p:spPr bwMode="auto">
          <a:xfrm>
            <a:off x="7010400" y="35814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Line 19"/>
          <p:cNvSpPr>
            <a:spLocks noChangeShapeType="1"/>
          </p:cNvSpPr>
          <p:nvPr/>
        </p:nvSpPr>
        <p:spPr bwMode="auto">
          <a:xfrm>
            <a:off x="5486400" y="45720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4" name="Rectangle 20"/>
          <p:cNvSpPr>
            <a:spLocks noChangeArrowheads="1"/>
          </p:cNvSpPr>
          <p:nvPr/>
        </p:nvSpPr>
        <p:spPr bwMode="auto">
          <a:xfrm>
            <a:off x="6858000" y="44958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6886" name="Line 22"/>
          <p:cNvSpPr>
            <a:spLocks noChangeShapeType="1"/>
          </p:cNvSpPr>
          <p:nvPr/>
        </p:nvSpPr>
        <p:spPr bwMode="auto">
          <a:xfrm>
            <a:off x="7010400" y="35814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88" name="Rectangle 24"/>
          <p:cNvSpPr>
            <a:spLocks noChangeArrowheads="1"/>
          </p:cNvSpPr>
          <p:nvPr/>
        </p:nvSpPr>
        <p:spPr bwMode="auto">
          <a:xfrm>
            <a:off x="3810000" y="4572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Upper-tail test</a:t>
            </a:r>
          </a:p>
        </p:txBody>
      </p:sp>
      <p:sp>
        <p:nvSpPr>
          <p:cNvPr id="36889" name="Rectangle 25"/>
          <p:cNvSpPr>
            <a:spLocks noChangeArrowheads="1"/>
          </p:cNvSpPr>
          <p:nvPr/>
        </p:nvSpPr>
        <p:spPr bwMode="auto">
          <a:xfrm>
            <a:off x="3810000" y="3048001"/>
            <a:ext cx="1524000" cy="333375"/>
          </a:xfrm>
          <a:prstGeom prst="rect">
            <a:avLst/>
          </a:prstGeom>
          <a:noFill/>
          <a:ln>
            <a:noFill/>
          </a:ln>
          <a:effectLst/>
          <a:extLst>
            <a:ext uri="{909E8E84-426E-40DD-AFC4-6F175D3DCCD1}">
              <a14:hiddenFill xmlns:a14="http://schemas.microsoft.com/office/drawing/2010/main">
                <a:solidFill>
                  <a:srgbClr val="C3DB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eaLnBrk="0" hangingPunct="0">
              <a:spcBef>
                <a:spcPct val="50000"/>
              </a:spcBef>
            </a:pPr>
            <a:r>
              <a:rPr lang="en-US" altLang="en-US" sz="1600"/>
              <a:t>Two-tail test</a:t>
            </a:r>
          </a:p>
        </p:txBody>
      </p:sp>
      <p:sp>
        <p:nvSpPr>
          <p:cNvPr id="36891" name="Freeform 27"/>
          <p:cNvSpPr>
            <a:spLocks/>
          </p:cNvSpPr>
          <p:nvPr/>
        </p:nvSpPr>
        <p:spPr bwMode="auto">
          <a:xfrm>
            <a:off x="7772400" y="2828925"/>
            <a:ext cx="762000" cy="304800"/>
          </a:xfrm>
          <a:custGeom>
            <a:avLst/>
            <a:gdLst>
              <a:gd name="T0" fmla="*/ 480 w 480"/>
              <a:gd name="T1" fmla="*/ 180 h 192"/>
              <a:gd name="T2" fmla="*/ 432 w 480"/>
              <a:gd name="T3" fmla="*/ 138 h 192"/>
              <a:gd name="T4" fmla="*/ 233 w 480"/>
              <a:gd name="T5" fmla="*/ 105 h 192"/>
              <a:gd name="T6" fmla="*/ 134 w 480"/>
              <a:gd name="T7" fmla="*/ 72 h 192"/>
              <a:gd name="T8" fmla="*/ 22 w 480"/>
              <a:gd name="T9" fmla="*/ 3 h 192"/>
              <a:gd name="T10" fmla="*/ 0 w 480"/>
              <a:gd name="T11" fmla="*/ 0 h 192"/>
              <a:gd name="T12" fmla="*/ 12 w 480"/>
              <a:gd name="T13" fmla="*/ 192 h 192"/>
              <a:gd name="T14" fmla="*/ 480 w 480"/>
              <a:gd name="T15" fmla="*/ 185 h 192"/>
              <a:gd name="T16" fmla="*/ 480 w 480"/>
              <a:gd name="T1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0" h="192">
                <a:moveTo>
                  <a:pt x="480" y="180"/>
                </a:moveTo>
                <a:lnTo>
                  <a:pt x="432" y="138"/>
                </a:lnTo>
                <a:lnTo>
                  <a:pt x="233" y="105"/>
                </a:lnTo>
                <a:lnTo>
                  <a:pt x="134" y="72"/>
                </a:lnTo>
                <a:lnTo>
                  <a:pt x="22" y="3"/>
                </a:lnTo>
                <a:lnTo>
                  <a:pt x="0" y="0"/>
                </a:lnTo>
                <a:lnTo>
                  <a:pt x="12" y="192"/>
                </a:lnTo>
                <a:lnTo>
                  <a:pt x="480" y="185"/>
                </a:lnTo>
                <a:lnTo>
                  <a:pt x="480" y="180"/>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3" name="Freeform 29"/>
          <p:cNvSpPr>
            <a:spLocks/>
          </p:cNvSpPr>
          <p:nvPr/>
        </p:nvSpPr>
        <p:spPr bwMode="auto">
          <a:xfrm>
            <a:off x="5486401" y="2819401"/>
            <a:ext cx="754063" cy="303213"/>
          </a:xfrm>
          <a:custGeom>
            <a:avLst/>
            <a:gdLst>
              <a:gd name="T0" fmla="*/ 0 w 474"/>
              <a:gd name="T1" fmla="*/ 186 h 191"/>
              <a:gd name="T2" fmla="*/ 48 w 474"/>
              <a:gd name="T3" fmla="*/ 144 h 191"/>
              <a:gd name="T4" fmla="*/ 246 w 474"/>
              <a:gd name="T5" fmla="*/ 111 h 191"/>
              <a:gd name="T6" fmla="*/ 345 w 474"/>
              <a:gd name="T7" fmla="*/ 78 h 191"/>
              <a:gd name="T8" fmla="*/ 456 w 474"/>
              <a:gd name="T9" fmla="*/ 9 h 191"/>
              <a:gd name="T10" fmla="*/ 474 w 474"/>
              <a:gd name="T11" fmla="*/ 0 h 191"/>
              <a:gd name="T12" fmla="*/ 468 w 474"/>
              <a:gd name="T13" fmla="*/ 186 h 191"/>
              <a:gd name="T14" fmla="*/ 0 w 474"/>
              <a:gd name="T15" fmla="*/ 191 h 191"/>
              <a:gd name="T16" fmla="*/ 0 w 474"/>
              <a:gd name="T17" fmla="*/ 186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191">
                <a:moveTo>
                  <a:pt x="0" y="186"/>
                </a:moveTo>
                <a:lnTo>
                  <a:pt x="48" y="144"/>
                </a:lnTo>
                <a:lnTo>
                  <a:pt x="246" y="111"/>
                </a:lnTo>
                <a:lnTo>
                  <a:pt x="345" y="78"/>
                </a:lnTo>
                <a:lnTo>
                  <a:pt x="456" y="9"/>
                </a:lnTo>
                <a:lnTo>
                  <a:pt x="474" y="0"/>
                </a:lnTo>
                <a:lnTo>
                  <a:pt x="468" y="186"/>
                </a:lnTo>
                <a:lnTo>
                  <a:pt x="0" y="191"/>
                </a:lnTo>
                <a:lnTo>
                  <a:pt x="0" y="186"/>
                </a:lnTo>
              </a:path>
            </a:pathLst>
          </a:custGeom>
          <a:solidFill>
            <a:srgbClr val="C3DBFF"/>
          </a:solidFill>
          <a:ln>
            <a:noFill/>
          </a:ln>
          <a:effectLst/>
          <a:extLst>
            <a:ext uri="{91240B29-F687-4F45-9708-019B960494DF}">
              <a14:hiddenLine xmlns:a14="http://schemas.microsoft.com/office/drawing/2010/main" w="12700" cap="rnd" cmpd="sng">
                <a:solidFill>
                  <a:srgbClr val="66FFFF"/>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4" name="Freeform 30"/>
          <p:cNvSpPr>
            <a:spLocks/>
          </p:cNvSpPr>
          <p:nvPr/>
        </p:nvSpPr>
        <p:spPr bwMode="auto">
          <a:xfrm>
            <a:off x="5562600" y="2133600"/>
            <a:ext cx="1447800" cy="914400"/>
          </a:xfrm>
          <a:custGeom>
            <a:avLst/>
            <a:gdLst>
              <a:gd name="T0" fmla="*/ 0 w 600"/>
              <a:gd name="T1" fmla="*/ 575 h 576"/>
              <a:gd name="T2" fmla="*/ 63 w 600"/>
              <a:gd name="T3" fmla="*/ 570 h 576"/>
              <a:gd name="T4" fmla="*/ 95 w 600"/>
              <a:gd name="T5" fmla="*/ 562 h 576"/>
              <a:gd name="T6" fmla="*/ 127 w 600"/>
              <a:gd name="T7" fmla="*/ 553 h 576"/>
              <a:gd name="T8" fmla="*/ 158 w 600"/>
              <a:gd name="T9" fmla="*/ 540 h 576"/>
              <a:gd name="T10" fmla="*/ 190 w 600"/>
              <a:gd name="T11" fmla="*/ 521 h 576"/>
              <a:gd name="T12" fmla="*/ 222 w 600"/>
              <a:gd name="T13" fmla="*/ 498 h 576"/>
              <a:gd name="T14" fmla="*/ 284 w 600"/>
              <a:gd name="T15" fmla="*/ 432 h 576"/>
              <a:gd name="T16" fmla="*/ 347 w 600"/>
              <a:gd name="T17" fmla="*/ 338 h 576"/>
              <a:gd name="T18" fmla="*/ 410 w 600"/>
              <a:gd name="T19" fmla="*/ 224 h 576"/>
              <a:gd name="T20" fmla="*/ 441 w 600"/>
              <a:gd name="T21" fmla="*/ 167 h 576"/>
              <a:gd name="T22" fmla="*/ 473 w 600"/>
              <a:gd name="T23" fmla="*/ 114 h 576"/>
              <a:gd name="T24" fmla="*/ 505 w 600"/>
              <a:gd name="T25" fmla="*/ 67 h 576"/>
              <a:gd name="T26" fmla="*/ 535 w 600"/>
              <a:gd name="T27" fmla="*/ 31 h 576"/>
              <a:gd name="T28" fmla="*/ 567 w 600"/>
              <a:gd name="T29" fmla="*/ 8 h 576"/>
              <a:gd name="T30" fmla="*/ 599 w 600"/>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0" h="576">
                <a:moveTo>
                  <a:pt x="0" y="575"/>
                </a:moveTo>
                <a:lnTo>
                  <a:pt x="63" y="570"/>
                </a:lnTo>
                <a:lnTo>
                  <a:pt x="95" y="562"/>
                </a:lnTo>
                <a:lnTo>
                  <a:pt x="127" y="553"/>
                </a:lnTo>
                <a:lnTo>
                  <a:pt x="158" y="540"/>
                </a:lnTo>
                <a:lnTo>
                  <a:pt x="190" y="521"/>
                </a:lnTo>
                <a:lnTo>
                  <a:pt x="222" y="498"/>
                </a:lnTo>
                <a:lnTo>
                  <a:pt x="284" y="432"/>
                </a:lnTo>
                <a:lnTo>
                  <a:pt x="347" y="338"/>
                </a:lnTo>
                <a:lnTo>
                  <a:pt x="410" y="224"/>
                </a:lnTo>
                <a:lnTo>
                  <a:pt x="441" y="167"/>
                </a:lnTo>
                <a:lnTo>
                  <a:pt x="473" y="114"/>
                </a:lnTo>
                <a:lnTo>
                  <a:pt x="505" y="67"/>
                </a:lnTo>
                <a:lnTo>
                  <a:pt x="535" y="31"/>
                </a:lnTo>
                <a:lnTo>
                  <a:pt x="567" y="8"/>
                </a:lnTo>
                <a:lnTo>
                  <a:pt x="599"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5" name="Freeform 31"/>
          <p:cNvSpPr>
            <a:spLocks/>
          </p:cNvSpPr>
          <p:nvPr/>
        </p:nvSpPr>
        <p:spPr bwMode="auto">
          <a:xfrm>
            <a:off x="7010400" y="2133600"/>
            <a:ext cx="1447800" cy="914400"/>
          </a:xfrm>
          <a:custGeom>
            <a:avLst/>
            <a:gdLst>
              <a:gd name="T0" fmla="*/ 575 w 576"/>
              <a:gd name="T1" fmla="*/ 575 h 576"/>
              <a:gd name="T2" fmla="*/ 515 w 576"/>
              <a:gd name="T3" fmla="*/ 570 h 576"/>
              <a:gd name="T4" fmla="*/ 484 w 576"/>
              <a:gd name="T5" fmla="*/ 562 h 576"/>
              <a:gd name="T6" fmla="*/ 455 w 576"/>
              <a:gd name="T7" fmla="*/ 553 h 576"/>
              <a:gd name="T8" fmla="*/ 424 w 576"/>
              <a:gd name="T9" fmla="*/ 540 h 576"/>
              <a:gd name="T10" fmla="*/ 393 w 576"/>
              <a:gd name="T11" fmla="*/ 521 h 576"/>
              <a:gd name="T12" fmla="*/ 364 w 576"/>
              <a:gd name="T13" fmla="*/ 498 h 576"/>
              <a:gd name="T14" fmla="*/ 303 w 576"/>
              <a:gd name="T15" fmla="*/ 432 h 576"/>
              <a:gd name="T16" fmla="*/ 242 w 576"/>
              <a:gd name="T17" fmla="*/ 338 h 576"/>
              <a:gd name="T18" fmla="*/ 182 w 576"/>
              <a:gd name="T19" fmla="*/ 224 h 576"/>
              <a:gd name="T20" fmla="*/ 151 w 576"/>
              <a:gd name="T21" fmla="*/ 167 h 576"/>
              <a:gd name="T22" fmla="*/ 120 w 576"/>
              <a:gd name="T23" fmla="*/ 114 h 576"/>
              <a:gd name="T24" fmla="*/ 91 w 576"/>
              <a:gd name="T25" fmla="*/ 67 h 576"/>
              <a:gd name="T26" fmla="*/ 60 w 576"/>
              <a:gd name="T27" fmla="*/ 31 h 576"/>
              <a:gd name="T28" fmla="*/ 30 w 576"/>
              <a:gd name="T29" fmla="*/ 8 h 576"/>
              <a:gd name="T30" fmla="*/ 0 w 576"/>
              <a:gd name="T31"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76" h="576">
                <a:moveTo>
                  <a:pt x="575" y="575"/>
                </a:moveTo>
                <a:lnTo>
                  <a:pt x="515" y="570"/>
                </a:lnTo>
                <a:lnTo>
                  <a:pt x="484" y="562"/>
                </a:lnTo>
                <a:lnTo>
                  <a:pt x="455" y="553"/>
                </a:lnTo>
                <a:lnTo>
                  <a:pt x="424" y="540"/>
                </a:lnTo>
                <a:lnTo>
                  <a:pt x="393" y="521"/>
                </a:lnTo>
                <a:lnTo>
                  <a:pt x="364" y="498"/>
                </a:lnTo>
                <a:lnTo>
                  <a:pt x="303" y="432"/>
                </a:lnTo>
                <a:lnTo>
                  <a:pt x="242" y="338"/>
                </a:lnTo>
                <a:lnTo>
                  <a:pt x="182" y="224"/>
                </a:lnTo>
                <a:lnTo>
                  <a:pt x="151" y="167"/>
                </a:lnTo>
                <a:lnTo>
                  <a:pt x="120" y="114"/>
                </a:lnTo>
                <a:lnTo>
                  <a:pt x="91" y="67"/>
                </a:lnTo>
                <a:lnTo>
                  <a:pt x="60" y="31"/>
                </a:lnTo>
                <a:lnTo>
                  <a:pt x="30" y="8"/>
                </a:lnTo>
                <a:lnTo>
                  <a:pt x="0" y="0"/>
                </a:lnTo>
              </a:path>
            </a:pathLst>
          </a:custGeom>
          <a:noFill/>
          <a:ln w="50800" cap="rnd" cmpd="sng">
            <a:solidFill>
              <a:srgbClr val="FF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6" name="Line 32"/>
          <p:cNvSpPr>
            <a:spLocks noChangeShapeType="1"/>
          </p:cNvSpPr>
          <p:nvPr/>
        </p:nvSpPr>
        <p:spPr bwMode="auto">
          <a:xfrm>
            <a:off x="5486400" y="3124200"/>
            <a:ext cx="304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7" name="Rectangle 33"/>
          <p:cNvSpPr>
            <a:spLocks noChangeArrowheads="1"/>
          </p:cNvSpPr>
          <p:nvPr/>
        </p:nvSpPr>
        <p:spPr bwMode="auto">
          <a:xfrm>
            <a:off x="6858000" y="3048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
        <p:nvSpPr>
          <p:cNvPr id="36899" name="Line 35"/>
          <p:cNvSpPr>
            <a:spLocks noChangeShapeType="1"/>
          </p:cNvSpPr>
          <p:nvPr/>
        </p:nvSpPr>
        <p:spPr bwMode="auto">
          <a:xfrm>
            <a:off x="7010400" y="2133600"/>
            <a:ext cx="0" cy="990600"/>
          </a:xfrm>
          <a:prstGeom prst="line">
            <a:avLst/>
          </a:prstGeom>
          <a:noFill/>
          <a:ln w="9525" cap="rnd">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906" name="Rectangle 42"/>
          <p:cNvSpPr>
            <a:spLocks noChangeArrowheads="1"/>
          </p:cNvSpPr>
          <p:nvPr/>
        </p:nvSpPr>
        <p:spPr bwMode="auto">
          <a:xfrm>
            <a:off x="2286001" y="2209800"/>
            <a:ext cx="1916113"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lnSpc>
                <a:spcPct val="110000"/>
              </a:lnSpc>
              <a:spcBef>
                <a:spcPct val="50000"/>
              </a:spcBef>
            </a:pPr>
            <a:r>
              <a:rPr lang="en-US" altLang="en-US" sz="2800"/>
              <a:t>H</a:t>
            </a:r>
            <a:r>
              <a:rPr lang="en-US" altLang="en-US" sz="2800" baseline="-25000"/>
              <a:t>0</a:t>
            </a:r>
            <a:r>
              <a:rPr lang="en-US" altLang="en-US" sz="2800"/>
              <a:t>: </a:t>
            </a:r>
            <a:r>
              <a:rPr lang="el-GR" altLang="en-US"/>
              <a:t>μ</a:t>
            </a:r>
            <a:r>
              <a:rPr lang="en-US" altLang="en-US" sz="2800"/>
              <a:t> = 12    H</a:t>
            </a:r>
            <a:r>
              <a:rPr lang="en-US" altLang="en-US" sz="2800" baseline="-25000"/>
              <a:t>1</a:t>
            </a:r>
            <a:r>
              <a:rPr lang="en-US" altLang="en-US" sz="2800"/>
              <a:t>: </a:t>
            </a:r>
            <a:r>
              <a:rPr lang="el-GR" altLang="en-US"/>
              <a:t>μ</a:t>
            </a:r>
            <a:r>
              <a:rPr lang="en-US" altLang="en-US" sz="2800"/>
              <a:t> </a:t>
            </a:r>
            <a:r>
              <a:rPr lang="en-US" altLang="en-US" sz="2800">
                <a:cs typeface="Arial" panose="020B0604020202020204" pitchFamily="34" charset="0"/>
              </a:rPr>
              <a:t>≠</a:t>
            </a:r>
            <a:r>
              <a:rPr lang="en-US" altLang="en-US" sz="2800"/>
              <a:t> 12</a:t>
            </a:r>
          </a:p>
        </p:txBody>
      </p:sp>
      <p:sp>
        <p:nvSpPr>
          <p:cNvPr id="36909" name="Rectangle 45"/>
          <p:cNvSpPr>
            <a:spLocks noChangeArrowheads="1"/>
          </p:cNvSpPr>
          <p:nvPr/>
        </p:nvSpPr>
        <p:spPr bwMode="auto">
          <a:xfrm>
            <a:off x="6858000" y="6096000"/>
            <a:ext cx="3048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eaLnBrk="0" hangingPunct="0">
              <a:spcBef>
                <a:spcPct val="50000"/>
              </a:spcBef>
            </a:pPr>
            <a:r>
              <a:rPr lang="en-US" altLang="en-US" sz="2000" b="1"/>
              <a:t>0</a:t>
            </a:r>
          </a:p>
        </p:txBody>
      </p:sp>
    </p:spTree>
    <p:extLst>
      <p:ext uri="{BB962C8B-B14F-4D97-AF65-F5344CB8AC3E}">
        <p14:creationId xmlns:p14="http://schemas.microsoft.com/office/powerpoint/2010/main" val="4008505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831109" y="706582"/>
            <a:ext cx="8966200" cy="5638800"/>
          </a:xfrm>
        </p:spPr>
        <p:txBody>
          <a:bodyPr/>
          <a:lstStyle/>
          <a:p>
            <a:pPr marL="0" indent="0">
              <a:buNone/>
            </a:pPr>
            <a:r>
              <a:rPr lang="en-US" altLang="en-US" b="1" dirty="0"/>
              <a:t>	P-Value approach to Hypothesis Testing:</a:t>
            </a:r>
          </a:p>
          <a:p>
            <a:pPr marL="609600" indent="-609600">
              <a:buFontTx/>
              <a:buAutoNum type="arabicPeriod"/>
            </a:pPr>
            <a:r>
              <a:rPr lang="en-US" altLang="en-US" sz="2400" dirty="0"/>
              <a:t>The rejection region approach allows you to examine evidence but restrict you to not more than a certain probability (say </a:t>
            </a:r>
            <a:r>
              <a:rPr lang="en-US" altLang="en-US" sz="2400" b="1" dirty="0">
                <a:sym typeface="Symbol" panose="05050102010706020507" pitchFamily="18" charset="2"/>
              </a:rPr>
              <a:t></a:t>
            </a:r>
            <a:r>
              <a:rPr lang="en-US" altLang="en-US" sz="2400" dirty="0"/>
              <a:t> = 5%) of rejecting a true H</a:t>
            </a:r>
            <a:r>
              <a:rPr lang="en-US" altLang="en-US" sz="2400" baseline="-25000" dirty="0"/>
              <a:t>0</a:t>
            </a:r>
            <a:r>
              <a:rPr lang="en-US" altLang="en-US" sz="2400" dirty="0"/>
              <a:t> by mistake.</a:t>
            </a:r>
          </a:p>
          <a:p>
            <a:pPr marL="609600" indent="-609600">
              <a:buFontTx/>
              <a:buAutoNum type="arabicPeriod"/>
            </a:pPr>
            <a:r>
              <a:rPr lang="en-US" altLang="en-US" sz="2400" dirty="0"/>
              <a:t>The P-value approach allows you to use the information from the sample and then calculate  the </a:t>
            </a:r>
            <a:r>
              <a:rPr lang="en-US" altLang="en-US" sz="2400" dirty="0">
                <a:solidFill>
                  <a:srgbClr val="800000"/>
                </a:solidFill>
              </a:rPr>
              <a:t>maximum probability of rejecting a true H</a:t>
            </a:r>
            <a:r>
              <a:rPr lang="en-US" altLang="en-US" sz="2400" baseline="-25000" dirty="0">
                <a:solidFill>
                  <a:srgbClr val="800000"/>
                </a:solidFill>
              </a:rPr>
              <a:t>0</a:t>
            </a:r>
            <a:r>
              <a:rPr lang="en-US" altLang="en-US" sz="2400" dirty="0">
                <a:solidFill>
                  <a:srgbClr val="800000"/>
                </a:solidFill>
              </a:rPr>
              <a:t> by mistake</a:t>
            </a:r>
            <a:r>
              <a:rPr lang="en-US" altLang="en-US" sz="2400" dirty="0"/>
              <a:t>.</a:t>
            </a:r>
          </a:p>
          <a:p>
            <a:pPr marL="609600" indent="-609600">
              <a:buFontTx/>
              <a:buAutoNum type="arabicPeriod"/>
            </a:pPr>
            <a:r>
              <a:rPr lang="en-US" altLang="en-US" sz="2400" dirty="0"/>
              <a:t>Another way of looking at P-value is the probability of observing a sample information of “A=11.5” when the true population parameter is “12=B”.  The P-value is the </a:t>
            </a:r>
            <a:r>
              <a:rPr lang="en-US" altLang="en-US" sz="2400" dirty="0">
                <a:solidFill>
                  <a:srgbClr val="800000"/>
                </a:solidFill>
              </a:rPr>
              <a:t>maximum probability</a:t>
            </a:r>
            <a:r>
              <a:rPr lang="en-US" altLang="en-US" sz="2400" dirty="0"/>
              <a:t> of such mistake taking place. </a:t>
            </a:r>
          </a:p>
          <a:p>
            <a:pPr marL="609600" indent="-609600">
              <a:buFontTx/>
              <a:buAutoNum type="arabicPeriod"/>
            </a:pPr>
            <a:endParaRPr lang="en-US" altLang="en-US" sz="2400" dirty="0"/>
          </a:p>
        </p:txBody>
      </p:sp>
    </p:spTree>
    <p:extLst>
      <p:ext uri="{BB962C8B-B14F-4D97-AF65-F5344CB8AC3E}">
        <p14:creationId xmlns:p14="http://schemas.microsoft.com/office/powerpoint/2010/main" val="427681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2209800" y="609600"/>
            <a:ext cx="9123218" cy="5486400"/>
          </a:xfrm>
        </p:spPr>
        <p:txBody>
          <a:bodyPr/>
          <a:lstStyle/>
          <a:p>
            <a:pPr marL="609600" indent="-609600">
              <a:buFontTx/>
              <a:buAutoNum type="arabicPeriod" startAt="4"/>
            </a:pPr>
            <a:r>
              <a:rPr lang="en-US" altLang="en-US" sz="2800" dirty="0"/>
              <a:t>That is to say that P-value is the smallest value of  </a:t>
            </a:r>
            <a:r>
              <a:rPr lang="en-US" altLang="en-US" sz="2800" b="1" dirty="0">
                <a:sym typeface="Symbol" panose="05050102010706020507" pitchFamily="18" charset="2"/>
              </a:rPr>
              <a:t></a:t>
            </a:r>
            <a:r>
              <a:rPr lang="en-US" altLang="en-US" sz="2800" dirty="0"/>
              <a:t>  for which H</a:t>
            </a:r>
            <a:r>
              <a:rPr lang="en-US" altLang="en-US" sz="2800" baseline="-25000" dirty="0"/>
              <a:t>0</a:t>
            </a:r>
            <a:r>
              <a:rPr lang="en-US" altLang="en-US" sz="2800" dirty="0"/>
              <a:t> can be rejected based on the sample information</a:t>
            </a:r>
            <a:r>
              <a:rPr lang="en-US" altLang="en-US" sz="4000" dirty="0"/>
              <a:t> </a:t>
            </a:r>
          </a:p>
          <a:p>
            <a:pPr marL="609600" indent="-609600">
              <a:buFontTx/>
              <a:buAutoNum type="arabicPeriod" startAt="4"/>
            </a:pPr>
            <a:r>
              <a:rPr lang="en-US" altLang="en-US" sz="2800" dirty="0"/>
              <a:t>Convert Sample Statistic (e.g.,  sample mean) to Test Statistic (e.g., Z statistic ) </a:t>
            </a:r>
          </a:p>
          <a:p>
            <a:pPr marL="609600" indent="-609600">
              <a:buFontTx/>
              <a:buAutoNum type="arabicPeriod" startAt="4"/>
            </a:pPr>
            <a:r>
              <a:rPr lang="en-US" altLang="en-US" sz="2800" dirty="0"/>
              <a:t>Obtain the </a:t>
            </a:r>
            <a:r>
              <a:rPr lang="en-US" altLang="en-US" sz="2800" dirty="0">
                <a:solidFill>
                  <a:srgbClr val="800000"/>
                </a:solidFill>
              </a:rPr>
              <a:t>p-value</a:t>
            </a:r>
            <a:r>
              <a:rPr lang="en-US" altLang="en-US" sz="2800" dirty="0"/>
              <a:t> from a table or computer</a:t>
            </a:r>
          </a:p>
          <a:p>
            <a:pPr marL="609600" indent="-609600">
              <a:buFontTx/>
              <a:buAutoNum type="arabicPeriod" startAt="4"/>
            </a:pPr>
            <a:r>
              <a:rPr lang="en-US" altLang="en-US" sz="2800" dirty="0"/>
              <a:t>Compare the </a:t>
            </a:r>
            <a:r>
              <a:rPr lang="en-US" altLang="en-US" sz="2800" dirty="0">
                <a:solidFill>
                  <a:srgbClr val="800000"/>
                </a:solidFill>
              </a:rPr>
              <a:t>p-value</a:t>
            </a:r>
            <a:r>
              <a:rPr lang="en-US" altLang="en-US" sz="2800" dirty="0"/>
              <a:t> with  </a:t>
            </a:r>
            <a:r>
              <a:rPr lang="en-US" altLang="en-US" sz="2800" dirty="0">
                <a:solidFill>
                  <a:srgbClr val="800000"/>
                </a:solidFill>
                <a:sym typeface="Symbol" panose="05050102010706020507" pitchFamily="18" charset="2"/>
              </a:rPr>
              <a:t></a:t>
            </a:r>
          </a:p>
          <a:p>
            <a:pPr marL="1257300" lvl="1" indent="-533400">
              <a:spcBef>
                <a:spcPct val="60000"/>
              </a:spcBef>
            </a:pPr>
            <a:r>
              <a:rPr lang="en-US" altLang="en-US" dirty="0"/>
              <a:t>If   p-value  </a:t>
            </a:r>
            <a:r>
              <a:rPr lang="en-US" altLang="en-US" dirty="0">
                <a:sym typeface="Symbol" panose="05050102010706020507" pitchFamily="18" charset="2"/>
              </a:rPr>
              <a:t>&lt;   </a:t>
            </a:r>
            <a:r>
              <a:rPr lang="en-US" altLang="en-US" dirty="0"/>
              <a:t>,  reject H</a:t>
            </a:r>
            <a:r>
              <a:rPr lang="en-US" altLang="en-US" baseline="-25000" dirty="0"/>
              <a:t>0</a:t>
            </a:r>
            <a:endParaRPr lang="en-US" altLang="en-US" dirty="0"/>
          </a:p>
          <a:p>
            <a:pPr marL="1257300" lvl="1" indent="-533400">
              <a:spcBef>
                <a:spcPct val="60000"/>
              </a:spcBef>
            </a:pPr>
            <a:r>
              <a:rPr lang="en-US" altLang="en-US" dirty="0"/>
              <a:t>If   p-value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  do not reject H</a:t>
            </a:r>
            <a:r>
              <a:rPr lang="en-US" altLang="en-US" baseline="-25000" dirty="0"/>
              <a:t>0</a:t>
            </a:r>
            <a:r>
              <a:rPr lang="en-US" altLang="en-US" dirty="0"/>
              <a:t> </a:t>
            </a:r>
          </a:p>
        </p:txBody>
      </p:sp>
    </p:spTree>
    <p:extLst>
      <p:ext uri="{BB962C8B-B14F-4D97-AF65-F5344CB8AC3E}">
        <p14:creationId xmlns:p14="http://schemas.microsoft.com/office/powerpoint/2010/main" val="1877868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Test of Hypothesis for the Mean</a:t>
            </a:r>
          </a:p>
        </p:txBody>
      </p:sp>
      <p:sp>
        <p:nvSpPr>
          <p:cNvPr id="13329" name="Text Box 17"/>
          <p:cNvSpPr txBox="1">
            <a:spLocks noChangeArrowheads="1"/>
          </p:cNvSpPr>
          <p:nvPr/>
        </p:nvSpPr>
        <p:spPr bwMode="auto">
          <a:xfrm>
            <a:off x="6172200" y="266700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Arial" panose="020B0604020202020204" pitchFamily="34" charset="0"/>
              </a:rPr>
              <a:t>The test statistic is:</a:t>
            </a:r>
          </a:p>
        </p:txBody>
      </p:sp>
      <p:graphicFrame>
        <p:nvGraphicFramePr>
          <p:cNvPr id="13330" name="Object 18">
            <a:hlinkClick r:id="" action="ppaction://ole?verb=0"/>
          </p:cNvPr>
          <p:cNvGraphicFramePr>
            <a:graphicFrameLocks/>
          </p:cNvGraphicFramePr>
          <p:nvPr/>
        </p:nvGraphicFramePr>
        <p:xfrm>
          <a:off x="6781800" y="3200401"/>
          <a:ext cx="1981200" cy="1541463"/>
        </p:xfrm>
        <a:graphic>
          <a:graphicData uri="http://schemas.openxmlformats.org/presentationml/2006/ole">
            <mc:AlternateContent xmlns:mc="http://schemas.openxmlformats.org/markup-compatibility/2006">
              <mc:Choice xmlns:v="urn:schemas-microsoft-com:vml" Requires="v">
                <p:oleObj spid="_x0000_s1032" name="Equation" r:id="rId3" imgW="888840" imgH="647640" progId="Equation.3">
                  <p:embed/>
                </p:oleObj>
              </mc:Choice>
              <mc:Fallback>
                <p:oleObj name="Equation" r:id="rId3" imgW="888840" imgH="647640" progId="Equation.3">
                  <p:embed/>
                  <p:pic>
                    <p:nvPicPr>
                      <p:cNvPr id="13330" name="Object 18">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200401"/>
                        <a:ext cx="1981200" cy="154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32" name="Line 20"/>
          <p:cNvSpPr>
            <a:spLocks noChangeShapeType="1"/>
          </p:cNvSpPr>
          <p:nvPr/>
        </p:nvSpPr>
        <p:spPr bwMode="auto">
          <a:xfrm>
            <a:off x="6096000" y="16764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6" name="Line 24"/>
          <p:cNvSpPr>
            <a:spLocks noChangeShapeType="1"/>
          </p:cNvSpPr>
          <p:nvPr/>
        </p:nvSpPr>
        <p:spPr bwMode="auto">
          <a:xfrm>
            <a:off x="4343400" y="1905000"/>
            <a:ext cx="3429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7" name="Line 25"/>
          <p:cNvSpPr>
            <a:spLocks noChangeShapeType="1"/>
          </p:cNvSpPr>
          <p:nvPr/>
        </p:nvSpPr>
        <p:spPr bwMode="auto">
          <a:xfrm>
            <a:off x="4343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8" name="Line 26"/>
          <p:cNvSpPr>
            <a:spLocks noChangeShapeType="1"/>
          </p:cNvSpPr>
          <p:nvPr/>
        </p:nvSpPr>
        <p:spPr bwMode="auto">
          <a:xfrm>
            <a:off x="7772400" y="1905000"/>
            <a:ext cx="1588" cy="22860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39" name="Rectangle 27"/>
          <p:cNvSpPr>
            <a:spLocks noChangeArrowheads="1"/>
          </p:cNvSpPr>
          <p:nvPr/>
        </p:nvSpPr>
        <p:spPr bwMode="auto">
          <a:xfrm>
            <a:off x="6781801" y="2133601"/>
            <a:ext cx="1444307" cy="366767"/>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l-GR" altLang="en-US" b="1">
                <a:latin typeface="Arial" panose="020B0604020202020204" pitchFamily="34" charset="0"/>
                <a:sym typeface="Symbol" panose="05050102010706020507" pitchFamily="18" charset="2"/>
              </a:rPr>
              <a:t>σ</a:t>
            </a:r>
            <a:r>
              <a:rPr lang="en-US" altLang="en-US" b="1">
                <a:latin typeface="Arial" panose="020B0604020202020204" pitchFamily="34" charset="0"/>
                <a:sym typeface="Symbol" panose="05050102010706020507" pitchFamily="18" charset="2"/>
              </a:rPr>
              <a:t> Unknown</a:t>
            </a:r>
          </a:p>
        </p:txBody>
      </p:sp>
      <p:sp>
        <p:nvSpPr>
          <p:cNvPr id="13340" name="Rectangle 28"/>
          <p:cNvSpPr>
            <a:spLocks noGrp="1" noChangeArrowheads="1"/>
          </p:cNvSpPr>
          <p:nvPr>
            <p:ph type="body" idx="1"/>
          </p:nvPr>
        </p:nvSpPr>
        <p:spPr>
          <a:xfrm>
            <a:off x="2209800" y="1676400"/>
            <a:ext cx="7772400" cy="4419600"/>
          </a:xfrm>
          <a:noFill/>
          <a:ln/>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Lst>
        </p:spPr>
        <p:txBody>
          <a:bodyPr/>
          <a:lstStyle/>
          <a:p>
            <a:pPr eaLnBrk="0" hangingPunct="0">
              <a:spcBef>
                <a:spcPct val="0"/>
              </a:spcBef>
              <a:buFontTx/>
              <a:buNone/>
            </a:pPr>
            <a:r>
              <a:rPr lang="en-US" altLang="en-US" sz="2400" b="1">
                <a:latin typeface="Arial" panose="020B0604020202020204" pitchFamily="34" charset="0"/>
                <a:sym typeface="Symbol" panose="05050102010706020507" pitchFamily="18" charset="2"/>
              </a:rPr>
              <a:t> </a:t>
            </a:r>
          </a:p>
        </p:txBody>
      </p:sp>
      <p:sp>
        <p:nvSpPr>
          <p:cNvPr id="13341" name="Rectangle 29"/>
          <p:cNvSpPr>
            <a:spLocks noChangeArrowheads="1"/>
          </p:cNvSpPr>
          <p:nvPr/>
        </p:nvSpPr>
        <p:spPr bwMode="auto">
          <a:xfrm>
            <a:off x="3429001" y="2133600"/>
            <a:ext cx="11384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l-GR" altLang="en-US" b="1">
                <a:latin typeface="Arial" panose="020B0604020202020204" pitchFamily="34" charset="0"/>
                <a:sym typeface="Symbol" panose="05050102010706020507" pitchFamily="18" charset="2"/>
              </a:rPr>
              <a:t>σ</a:t>
            </a:r>
            <a:r>
              <a:rPr lang="en-US" altLang="en-US" b="1">
                <a:latin typeface="Arial" panose="020B0604020202020204" pitchFamily="34" charset="0"/>
                <a:sym typeface="Symbol" panose="05050102010706020507" pitchFamily="18" charset="2"/>
              </a:rPr>
              <a:t> known</a:t>
            </a:r>
          </a:p>
        </p:txBody>
      </p:sp>
      <p:sp>
        <p:nvSpPr>
          <p:cNvPr id="13342" name="Rectangle 30"/>
          <p:cNvSpPr>
            <a:spLocks noChangeArrowheads="1"/>
          </p:cNvSpPr>
          <p:nvPr/>
        </p:nvSpPr>
        <p:spPr bwMode="auto">
          <a:xfrm>
            <a:off x="2819400" y="2667000"/>
            <a:ext cx="2146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a:latin typeface="Arial" panose="020B0604020202020204" pitchFamily="34" charset="0"/>
              </a:rPr>
              <a:t>The test statistic is:</a:t>
            </a:r>
          </a:p>
        </p:txBody>
      </p:sp>
      <p:graphicFrame>
        <p:nvGraphicFramePr>
          <p:cNvPr id="13343" name="Object 31">
            <a:hlinkClick r:id="" action="ppaction://ole?verb=0"/>
          </p:cNvPr>
          <p:cNvGraphicFramePr>
            <a:graphicFrameLocks/>
          </p:cNvGraphicFramePr>
          <p:nvPr/>
        </p:nvGraphicFramePr>
        <p:xfrm>
          <a:off x="3276601" y="3276601"/>
          <a:ext cx="1878013" cy="1541463"/>
        </p:xfrm>
        <a:graphic>
          <a:graphicData uri="http://schemas.openxmlformats.org/presentationml/2006/ole">
            <mc:AlternateContent xmlns:mc="http://schemas.openxmlformats.org/markup-compatibility/2006">
              <mc:Choice xmlns:v="urn:schemas-microsoft-com:vml" Requires="v">
                <p:oleObj spid="_x0000_s1033" name="Equation" r:id="rId5" imgW="799920" imgH="647640" progId="Equation.DSMT4">
                  <p:embed/>
                </p:oleObj>
              </mc:Choice>
              <mc:Fallback>
                <p:oleObj name="Equation" r:id="rId5" imgW="799920" imgH="647640" progId="Equation.DSMT4">
                  <p:embed/>
                  <p:pic>
                    <p:nvPicPr>
                      <p:cNvPr id="13343" name="Object 31">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3276601"/>
                        <a:ext cx="1878013" cy="1541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24669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1747</Words>
  <Application>Microsoft Office PowerPoint</Application>
  <PresentationFormat>Widescreen</PresentationFormat>
  <Paragraphs>242</Paragraphs>
  <Slides>47</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6" baseType="lpstr">
      <vt:lpstr>Arial</vt:lpstr>
      <vt:lpstr>Calibri</vt:lpstr>
      <vt:lpstr>Calibri Light</vt:lpstr>
      <vt:lpstr>Cambria Math</vt:lpstr>
      <vt:lpstr>Symbol</vt:lpstr>
      <vt:lpstr>Times New Roman</vt:lpstr>
      <vt:lpstr>Wingdings</vt:lpstr>
      <vt:lpstr>Office Theme</vt:lpstr>
      <vt:lpstr>Equation</vt:lpstr>
      <vt:lpstr>Hypothesis Testing</vt:lpstr>
      <vt:lpstr>Hypothesis Testing</vt:lpstr>
      <vt:lpstr>Hypothesis Testing</vt:lpstr>
      <vt:lpstr>PowerPoint Presentation</vt:lpstr>
      <vt:lpstr>PowerPoint Presentation</vt:lpstr>
      <vt:lpstr>PowerPoint Presentation</vt:lpstr>
      <vt:lpstr>PowerPoint Presentation</vt:lpstr>
      <vt:lpstr>PowerPoint Presentation</vt:lpstr>
      <vt:lpstr>Test of Hypothesis for the Mean</vt:lpstr>
      <vt:lpstr>Steps to Hypothesis Testing</vt:lpstr>
      <vt:lpstr>PowerPoint Presentation</vt:lpstr>
      <vt:lpstr>When do we use a two-tail test? when do we use a one-tail test?</vt:lpstr>
      <vt:lpstr>PowerPoint Presentation</vt:lpstr>
      <vt:lpstr>Example: Ages of MBA students</vt:lpstr>
      <vt:lpstr>Example: MBA Ages</vt:lpstr>
      <vt:lpstr>Example: MBA Ages</vt:lpstr>
      <vt:lpstr>PowerPoint Presentation</vt:lpstr>
      <vt:lpstr>PowerPoint Presentation</vt:lpstr>
      <vt:lpstr>PowerPoint Presentation</vt:lpstr>
      <vt:lpstr>PowerPoint Presentation</vt:lpstr>
      <vt:lpstr>Example: Average Weight of a Loaf of Bread</vt:lpstr>
      <vt:lpstr>Example: Average Weight of a Loaf of Bread</vt:lpstr>
      <vt:lpstr>PowerPoint Presentation</vt:lpstr>
      <vt:lpstr>What the p-value is not</vt:lpstr>
      <vt:lpstr>Type I and Type II errors</vt:lpstr>
      <vt:lpstr>Type I and II Errors:</vt:lpstr>
      <vt:lpstr>PowerPoint Presentation</vt:lpstr>
      <vt:lpstr>PowerPoint Presentation</vt:lpstr>
      <vt:lpstr>What are the chances of a Type I error?</vt:lpstr>
      <vt:lpstr>What are the chances of a Type II error?</vt:lpstr>
      <vt:lpstr>Picking the Null Hypothesis</vt:lpstr>
      <vt:lpstr>Example: Bridge Cable</vt:lpstr>
      <vt:lpstr>Example: Bridge Cable</vt:lpstr>
      <vt:lpstr>Confidence Intervals</vt:lpstr>
      <vt:lpstr>How good is an estimate?</vt:lpstr>
      <vt:lpstr>Confidence Intervals</vt:lpstr>
      <vt:lpstr>Margin of Error </vt:lpstr>
      <vt:lpstr>Confidence Intervals for Averages</vt:lpstr>
      <vt:lpstr>Example: Average Income Tacoma</vt:lpstr>
      <vt:lpstr>Example: Average Income Tacoma</vt:lpstr>
      <vt:lpstr>PowerPoint Presentation</vt:lpstr>
      <vt:lpstr>PowerPoint Presentation</vt:lpstr>
      <vt:lpstr>PowerPoint Presentation</vt:lpstr>
      <vt:lpstr>PowerPoint Presentation</vt:lpstr>
      <vt:lpstr>Example: Tacoma Average Income</vt:lpstr>
      <vt:lpstr>Example: Tacoma Average Income</vt:lpstr>
      <vt:lpstr>What affects the width of the confidence interval?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Margo Bergman</dc:creator>
  <cp:lastModifiedBy>Margo Bergman</cp:lastModifiedBy>
  <cp:revision>4</cp:revision>
  <dcterms:created xsi:type="dcterms:W3CDTF">2016-02-21T04:09:59Z</dcterms:created>
  <dcterms:modified xsi:type="dcterms:W3CDTF">2016-08-05T18:29:37Z</dcterms:modified>
</cp:coreProperties>
</file>