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4"/>
  </p:notesMasterIdLst>
  <p:sldIdLst>
    <p:sldId id="256" r:id="rId5"/>
    <p:sldId id="25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4660"/>
  </p:normalViewPr>
  <p:slideViewPr>
    <p:cSldViewPr snapToGrid="0">
      <p:cViewPr varScale="1">
        <p:scale>
          <a:sx n="93" d="100"/>
          <a:sy n="93" d="100"/>
        </p:scale>
        <p:origin x="92" y="22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35D9DA-1202-4CEC-A637-C15D8551E93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D0D66FD-DF29-4FA3-A0E3-CAFA9FFC8A37}">
      <dgm:prSet/>
      <dgm:spPr/>
      <dgm:t>
        <a:bodyPr/>
        <a:lstStyle/>
        <a:p>
          <a:r>
            <a:rPr lang="en-US"/>
            <a:t>Removing extreme data points (outliers)</a:t>
          </a:r>
        </a:p>
      </dgm:t>
    </dgm:pt>
    <dgm:pt modelId="{E74771F8-4509-436F-B10A-F67401123525}" type="parTrans" cxnId="{68B14311-8D68-4CE6-BE8F-18A75D93000B}">
      <dgm:prSet/>
      <dgm:spPr/>
      <dgm:t>
        <a:bodyPr/>
        <a:lstStyle/>
        <a:p>
          <a:endParaRPr lang="en-US"/>
        </a:p>
      </dgm:t>
    </dgm:pt>
    <dgm:pt modelId="{A6101918-6074-4D14-BA96-82D229BFB184}" type="sibTrans" cxnId="{68B14311-8D68-4CE6-BE8F-18A75D93000B}">
      <dgm:prSet/>
      <dgm:spPr/>
      <dgm:t>
        <a:bodyPr/>
        <a:lstStyle/>
        <a:p>
          <a:endParaRPr lang="en-US"/>
        </a:p>
      </dgm:t>
    </dgm:pt>
    <dgm:pt modelId="{9D6C2BE3-C79B-43C9-BF1F-2B49B6BA76F2}">
      <dgm:prSet/>
      <dgm:spPr/>
      <dgm:t>
        <a:bodyPr/>
        <a:lstStyle/>
        <a:p>
          <a:r>
            <a:rPr lang="en-US"/>
            <a:t>Removing missing data</a:t>
          </a:r>
        </a:p>
      </dgm:t>
    </dgm:pt>
    <dgm:pt modelId="{79AEA1CF-FB66-4734-880B-2F0D35022A5B}" type="parTrans" cxnId="{AD801690-8CE0-481B-80AB-762337341DB7}">
      <dgm:prSet/>
      <dgm:spPr/>
      <dgm:t>
        <a:bodyPr/>
        <a:lstStyle/>
        <a:p>
          <a:endParaRPr lang="en-US"/>
        </a:p>
      </dgm:t>
    </dgm:pt>
    <dgm:pt modelId="{218B3E6F-9DFA-4FB0-8E6C-4AE1EE9799FC}" type="sibTrans" cxnId="{AD801690-8CE0-481B-80AB-762337341DB7}">
      <dgm:prSet/>
      <dgm:spPr/>
      <dgm:t>
        <a:bodyPr/>
        <a:lstStyle/>
        <a:p>
          <a:endParaRPr lang="en-US"/>
        </a:p>
      </dgm:t>
    </dgm:pt>
    <dgm:pt modelId="{6D971A40-4B9C-424D-A057-5950A158397C}">
      <dgm:prSet/>
      <dgm:spPr/>
      <dgm:t>
        <a:bodyPr/>
        <a:lstStyle/>
        <a:p>
          <a:r>
            <a:rPr lang="en-US"/>
            <a:t>Transforming the data</a:t>
          </a:r>
        </a:p>
      </dgm:t>
    </dgm:pt>
    <dgm:pt modelId="{00115A47-FB63-45C1-9688-18BD6D4C3EC4}" type="parTrans" cxnId="{A96F5E7D-7208-4BBF-9920-B6D696C380FB}">
      <dgm:prSet/>
      <dgm:spPr/>
      <dgm:t>
        <a:bodyPr/>
        <a:lstStyle/>
        <a:p>
          <a:endParaRPr lang="en-US"/>
        </a:p>
      </dgm:t>
    </dgm:pt>
    <dgm:pt modelId="{87F5B93A-DCEF-415C-8E28-9DF88307B33B}" type="sibTrans" cxnId="{A96F5E7D-7208-4BBF-9920-B6D696C380FB}">
      <dgm:prSet/>
      <dgm:spPr/>
      <dgm:t>
        <a:bodyPr/>
        <a:lstStyle/>
        <a:p>
          <a:endParaRPr lang="en-US"/>
        </a:p>
      </dgm:t>
    </dgm:pt>
    <dgm:pt modelId="{1EC5183A-F18A-43A8-98B9-AAC8D46D04E9}" type="pres">
      <dgm:prSet presAssocID="{E235D9DA-1202-4CEC-A637-C15D8551E93D}" presName="root" presStyleCnt="0">
        <dgm:presLayoutVars>
          <dgm:dir/>
          <dgm:resizeHandles val="exact"/>
        </dgm:presLayoutVars>
      </dgm:prSet>
      <dgm:spPr/>
    </dgm:pt>
    <dgm:pt modelId="{98FA1D29-D7E2-4A74-91E5-039E40C66C65}" type="pres">
      <dgm:prSet presAssocID="{6D0D66FD-DF29-4FA3-A0E3-CAFA9FFC8A37}" presName="compNode" presStyleCnt="0"/>
      <dgm:spPr/>
    </dgm:pt>
    <dgm:pt modelId="{996063A4-95AC-41EE-87C5-1F33CB66DF21}" type="pres">
      <dgm:prSet presAssocID="{6D0D66FD-DF29-4FA3-A0E3-CAFA9FFC8A37}" presName="bgRect" presStyleLbl="bgShp" presStyleIdx="0" presStyleCnt="3"/>
      <dgm:spPr/>
    </dgm:pt>
    <dgm:pt modelId="{0D5AB606-F84C-4D03-8F6A-6556021D850E}" type="pres">
      <dgm:prSet presAssocID="{6D0D66FD-DF29-4FA3-A0E3-CAFA9FFC8A3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
        </a:ext>
      </dgm:extLst>
    </dgm:pt>
    <dgm:pt modelId="{6489610C-A0B0-461B-8921-55B059DE0696}" type="pres">
      <dgm:prSet presAssocID="{6D0D66FD-DF29-4FA3-A0E3-CAFA9FFC8A37}" presName="spaceRect" presStyleCnt="0"/>
      <dgm:spPr/>
    </dgm:pt>
    <dgm:pt modelId="{853FE771-75FA-452D-A56A-18ABCB832199}" type="pres">
      <dgm:prSet presAssocID="{6D0D66FD-DF29-4FA3-A0E3-CAFA9FFC8A37}" presName="parTx" presStyleLbl="revTx" presStyleIdx="0" presStyleCnt="3">
        <dgm:presLayoutVars>
          <dgm:chMax val="0"/>
          <dgm:chPref val="0"/>
        </dgm:presLayoutVars>
      </dgm:prSet>
      <dgm:spPr/>
    </dgm:pt>
    <dgm:pt modelId="{3B01CBFD-A185-44F9-8936-E8D90A77FC27}" type="pres">
      <dgm:prSet presAssocID="{A6101918-6074-4D14-BA96-82D229BFB184}" presName="sibTrans" presStyleCnt="0"/>
      <dgm:spPr/>
    </dgm:pt>
    <dgm:pt modelId="{DF23A9E4-91F1-4E8F-8D3E-DFD02608F389}" type="pres">
      <dgm:prSet presAssocID="{9D6C2BE3-C79B-43C9-BF1F-2B49B6BA76F2}" presName="compNode" presStyleCnt="0"/>
      <dgm:spPr/>
    </dgm:pt>
    <dgm:pt modelId="{7A28D967-1693-4F1E-80A8-810B297893E6}" type="pres">
      <dgm:prSet presAssocID="{9D6C2BE3-C79B-43C9-BF1F-2B49B6BA76F2}" presName="bgRect" presStyleLbl="bgShp" presStyleIdx="1" presStyleCnt="3"/>
      <dgm:spPr/>
    </dgm:pt>
    <dgm:pt modelId="{1B808AC8-AF15-4C02-9D1C-9F25B4200BA3}" type="pres">
      <dgm:prSet presAssocID="{9D6C2BE3-C79B-43C9-BF1F-2B49B6BA76F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C0D2985E-B425-49EA-ADD3-6F129FB8F1FD}" type="pres">
      <dgm:prSet presAssocID="{9D6C2BE3-C79B-43C9-BF1F-2B49B6BA76F2}" presName="spaceRect" presStyleCnt="0"/>
      <dgm:spPr/>
    </dgm:pt>
    <dgm:pt modelId="{6E4E1305-235D-4E4B-B8AB-1AA472AC4455}" type="pres">
      <dgm:prSet presAssocID="{9D6C2BE3-C79B-43C9-BF1F-2B49B6BA76F2}" presName="parTx" presStyleLbl="revTx" presStyleIdx="1" presStyleCnt="3">
        <dgm:presLayoutVars>
          <dgm:chMax val="0"/>
          <dgm:chPref val="0"/>
        </dgm:presLayoutVars>
      </dgm:prSet>
      <dgm:spPr/>
    </dgm:pt>
    <dgm:pt modelId="{9BEE02C9-F4F1-4171-8DD6-3E6AD8898B79}" type="pres">
      <dgm:prSet presAssocID="{218B3E6F-9DFA-4FB0-8E6C-4AE1EE9799FC}" presName="sibTrans" presStyleCnt="0"/>
      <dgm:spPr/>
    </dgm:pt>
    <dgm:pt modelId="{B3BFC2D8-0D00-4BA3-B9D2-BE900992C821}" type="pres">
      <dgm:prSet presAssocID="{6D971A40-4B9C-424D-A057-5950A158397C}" presName="compNode" presStyleCnt="0"/>
      <dgm:spPr/>
    </dgm:pt>
    <dgm:pt modelId="{190088E0-82D9-4E91-BA60-0B243BAB7FF3}" type="pres">
      <dgm:prSet presAssocID="{6D971A40-4B9C-424D-A057-5950A158397C}" presName="bgRect" presStyleLbl="bgShp" presStyleIdx="2" presStyleCnt="3"/>
      <dgm:spPr/>
    </dgm:pt>
    <dgm:pt modelId="{2EC35FF6-D466-4719-A792-02C1A46BA5B0}" type="pres">
      <dgm:prSet presAssocID="{6D971A40-4B9C-424D-A057-5950A158397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38CF70AC-41FE-404D-B17D-4AC586FA701C}" type="pres">
      <dgm:prSet presAssocID="{6D971A40-4B9C-424D-A057-5950A158397C}" presName="spaceRect" presStyleCnt="0"/>
      <dgm:spPr/>
    </dgm:pt>
    <dgm:pt modelId="{1BA609AF-4995-4065-AB0D-6848FE8B21D2}" type="pres">
      <dgm:prSet presAssocID="{6D971A40-4B9C-424D-A057-5950A158397C}" presName="parTx" presStyleLbl="revTx" presStyleIdx="2" presStyleCnt="3">
        <dgm:presLayoutVars>
          <dgm:chMax val="0"/>
          <dgm:chPref val="0"/>
        </dgm:presLayoutVars>
      </dgm:prSet>
      <dgm:spPr/>
    </dgm:pt>
  </dgm:ptLst>
  <dgm:cxnLst>
    <dgm:cxn modelId="{68B14311-8D68-4CE6-BE8F-18A75D93000B}" srcId="{E235D9DA-1202-4CEC-A637-C15D8551E93D}" destId="{6D0D66FD-DF29-4FA3-A0E3-CAFA9FFC8A37}" srcOrd="0" destOrd="0" parTransId="{E74771F8-4509-436F-B10A-F67401123525}" sibTransId="{A6101918-6074-4D14-BA96-82D229BFB184}"/>
    <dgm:cxn modelId="{A96F5E7D-7208-4BBF-9920-B6D696C380FB}" srcId="{E235D9DA-1202-4CEC-A637-C15D8551E93D}" destId="{6D971A40-4B9C-424D-A057-5950A158397C}" srcOrd="2" destOrd="0" parTransId="{00115A47-FB63-45C1-9688-18BD6D4C3EC4}" sibTransId="{87F5B93A-DCEF-415C-8E28-9DF88307B33B}"/>
    <dgm:cxn modelId="{AD801690-8CE0-481B-80AB-762337341DB7}" srcId="{E235D9DA-1202-4CEC-A637-C15D8551E93D}" destId="{9D6C2BE3-C79B-43C9-BF1F-2B49B6BA76F2}" srcOrd="1" destOrd="0" parTransId="{79AEA1CF-FB66-4734-880B-2F0D35022A5B}" sibTransId="{218B3E6F-9DFA-4FB0-8E6C-4AE1EE9799FC}"/>
    <dgm:cxn modelId="{CE794E9D-DB76-47FB-BAA4-95FC824EF3BB}" type="presOf" srcId="{E235D9DA-1202-4CEC-A637-C15D8551E93D}" destId="{1EC5183A-F18A-43A8-98B9-AAC8D46D04E9}" srcOrd="0" destOrd="0" presId="urn:microsoft.com/office/officeart/2018/2/layout/IconVerticalSolidList"/>
    <dgm:cxn modelId="{378AFCDA-EAE6-482D-AF10-0AD8401BFFE1}" type="presOf" srcId="{9D6C2BE3-C79B-43C9-BF1F-2B49B6BA76F2}" destId="{6E4E1305-235D-4E4B-B8AB-1AA472AC4455}" srcOrd="0" destOrd="0" presId="urn:microsoft.com/office/officeart/2018/2/layout/IconVerticalSolidList"/>
    <dgm:cxn modelId="{E39046DE-A982-4157-9028-E64E9A977762}" type="presOf" srcId="{6D0D66FD-DF29-4FA3-A0E3-CAFA9FFC8A37}" destId="{853FE771-75FA-452D-A56A-18ABCB832199}" srcOrd="0" destOrd="0" presId="urn:microsoft.com/office/officeart/2018/2/layout/IconVerticalSolidList"/>
    <dgm:cxn modelId="{F407FDFB-588F-40CD-A93C-58F4413AE71E}" type="presOf" srcId="{6D971A40-4B9C-424D-A057-5950A158397C}" destId="{1BA609AF-4995-4065-AB0D-6848FE8B21D2}" srcOrd="0" destOrd="0" presId="urn:microsoft.com/office/officeart/2018/2/layout/IconVerticalSolidList"/>
    <dgm:cxn modelId="{987EB871-26BE-46AC-AF06-2474E806A753}" type="presParOf" srcId="{1EC5183A-F18A-43A8-98B9-AAC8D46D04E9}" destId="{98FA1D29-D7E2-4A74-91E5-039E40C66C65}" srcOrd="0" destOrd="0" presId="urn:microsoft.com/office/officeart/2018/2/layout/IconVerticalSolidList"/>
    <dgm:cxn modelId="{E13DBE58-F3D3-45BC-860C-5D217E59110B}" type="presParOf" srcId="{98FA1D29-D7E2-4A74-91E5-039E40C66C65}" destId="{996063A4-95AC-41EE-87C5-1F33CB66DF21}" srcOrd="0" destOrd="0" presId="urn:microsoft.com/office/officeart/2018/2/layout/IconVerticalSolidList"/>
    <dgm:cxn modelId="{85A02598-D5EC-42ED-B786-36855A671961}" type="presParOf" srcId="{98FA1D29-D7E2-4A74-91E5-039E40C66C65}" destId="{0D5AB606-F84C-4D03-8F6A-6556021D850E}" srcOrd="1" destOrd="0" presId="urn:microsoft.com/office/officeart/2018/2/layout/IconVerticalSolidList"/>
    <dgm:cxn modelId="{2934412B-08D6-4E55-ABFB-BA707A8FF3DE}" type="presParOf" srcId="{98FA1D29-D7E2-4A74-91E5-039E40C66C65}" destId="{6489610C-A0B0-461B-8921-55B059DE0696}" srcOrd="2" destOrd="0" presId="urn:microsoft.com/office/officeart/2018/2/layout/IconVerticalSolidList"/>
    <dgm:cxn modelId="{649233CA-5AA7-47D6-9AE9-C13E52A08F8B}" type="presParOf" srcId="{98FA1D29-D7E2-4A74-91E5-039E40C66C65}" destId="{853FE771-75FA-452D-A56A-18ABCB832199}" srcOrd="3" destOrd="0" presId="urn:microsoft.com/office/officeart/2018/2/layout/IconVerticalSolidList"/>
    <dgm:cxn modelId="{97DD78D5-6D46-4E84-8EC1-A6CD82776932}" type="presParOf" srcId="{1EC5183A-F18A-43A8-98B9-AAC8D46D04E9}" destId="{3B01CBFD-A185-44F9-8936-E8D90A77FC27}" srcOrd="1" destOrd="0" presId="urn:microsoft.com/office/officeart/2018/2/layout/IconVerticalSolidList"/>
    <dgm:cxn modelId="{702A1856-9F9E-4289-B2A0-E3D2EE706C51}" type="presParOf" srcId="{1EC5183A-F18A-43A8-98B9-AAC8D46D04E9}" destId="{DF23A9E4-91F1-4E8F-8D3E-DFD02608F389}" srcOrd="2" destOrd="0" presId="urn:microsoft.com/office/officeart/2018/2/layout/IconVerticalSolidList"/>
    <dgm:cxn modelId="{C7A17144-22C5-4069-8828-77086E378DBA}" type="presParOf" srcId="{DF23A9E4-91F1-4E8F-8D3E-DFD02608F389}" destId="{7A28D967-1693-4F1E-80A8-810B297893E6}" srcOrd="0" destOrd="0" presId="urn:microsoft.com/office/officeart/2018/2/layout/IconVerticalSolidList"/>
    <dgm:cxn modelId="{58D2CCEC-CCF1-4BE7-AE65-D25D3A00050C}" type="presParOf" srcId="{DF23A9E4-91F1-4E8F-8D3E-DFD02608F389}" destId="{1B808AC8-AF15-4C02-9D1C-9F25B4200BA3}" srcOrd="1" destOrd="0" presId="urn:microsoft.com/office/officeart/2018/2/layout/IconVerticalSolidList"/>
    <dgm:cxn modelId="{BEE8773D-9485-43C6-ADBF-A6B8996F831D}" type="presParOf" srcId="{DF23A9E4-91F1-4E8F-8D3E-DFD02608F389}" destId="{C0D2985E-B425-49EA-ADD3-6F129FB8F1FD}" srcOrd="2" destOrd="0" presId="urn:microsoft.com/office/officeart/2018/2/layout/IconVerticalSolidList"/>
    <dgm:cxn modelId="{00B9D2CB-2E96-4B53-870B-B20CE7CB850F}" type="presParOf" srcId="{DF23A9E4-91F1-4E8F-8D3E-DFD02608F389}" destId="{6E4E1305-235D-4E4B-B8AB-1AA472AC4455}" srcOrd="3" destOrd="0" presId="urn:microsoft.com/office/officeart/2018/2/layout/IconVerticalSolidList"/>
    <dgm:cxn modelId="{9164A0AF-B4A9-4143-97B8-331D5FB60843}" type="presParOf" srcId="{1EC5183A-F18A-43A8-98B9-AAC8D46D04E9}" destId="{9BEE02C9-F4F1-4171-8DD6-3E6AD8898B79}" srcOrd="3" destOrd="0" presId="urn:microsoft.com/office/officeart/2018/2/layout/IconVerticalSolidList"/>
    <dgm:cxn modelId="{1F00E265-FF3B-48FF-AAB9-5E2B11BC621D}" type="presParOf" srcId="{1EC5183A-F18A-43A8-98B9-AAC8D46D04E9}" destId="{B3BFC2D8-0D00-4BA3-B9D2-BE900992C821}" srcOrd="4" destOrd="0" presId="urn:microsoft.com/office/officeart/2018/2/layout/IconVerticalSolidList"/>
    <dgm:cxn modelId="{07F7AAF3-B86D-4C7E-BF31-76F8A1E8184E}" type="presParOf" srcId="{B3BFC2D8-0D00-4BA3-B9D2-BE900992C821}" destId="{190088E0-82D9-4E91-BA60-0B243BAB7FF3}" srcOrd="0" destOrd="0" presId="urn:microsoft.com/office/officeart/2018/2/layout/IconVerticalSolidList"/>
    <dgm:cxn modelId="{D4ADE0C6-519E-4C0D-8BB8-B0CBF9E94440}" type="presParOf" srcId="{B3BFC2D8-0D00-4BA3-B9D2-BE900992C821}" destId="{2EC35FF6-D466-4719-A792-02C1A46BA5B0}" srcOrd="1" destOrd="0" presId="urn:microsoft.com/office/officeart/2018/2/layout/IconVerticalSolidList"/>
    <dgm:cxn modelId="{B1653015-F0CD-4234-AC13-6D4A0C69B687}" type="presParOf" srcId="{B3BFC2D8-0D00-4BA3-B9D2-BE900992C821}" destId="{38CF70AC-41FE-404D-B17D-4AC586FA701C}" srcOrd="2" destOrd="0" presId="urn:microsoft.com/office/officeart/2018/2/layout/IconVerticalSolidList"/>
    <dgm:cxn modelId="{9E76CB75-94B8-487A-8066-7507269EB6AB}" type="presParOf" srcId="{B3BFC2D8-0D00-4BA3-B9D2-BE900992C821}" destId="{1BA609AF-4995-4065-AB0D-6848FE8B21D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063A4-95AC-41EE-87C5-1F33CB66DF21}">
      <dsp:nvSpPr>
        <dsp:cNvPr id="0" name=""/>
        <dsp:cNvSpPr/>
      </dsp:nvSpPr>
      <dsp:spPr>
        <a:xfrm>
          <a:off x="0" y="600"/>
          <a:ext cx="5641974" cy="1405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5AB606-F84C-4D03-8F6A-6556021D850E}">
      <dsp:nvSpPr>
        <dsp:cNvPr id="0" name=""/>
        <dsp:cNvSpPr/>
      </dsp:nvSpPr>
      <dsp:spPr>
        <a:xfrm>
          <a:off x="425232" y="316889"/>
          <a:ext cx="773150" cy="7731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3FE771-75FA-452D-A56A-18ABCB832199}">
      <dsp:nvSpPr>
        <dsp:cNvPr id="0" name=""/>
        <dsp:cNvSpPr/>
      </dsp:nvSpPr>
      <dsp:spPr>
        <a:xfrm>
          <a:off x="1623616" y="600"/>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1111250">
            <a:lnSpc>
              <a:spcPct val="90000"/>
            </a:lnSpc>
            <a:spcBef>
              <a:spcPct val="0"/>
            </a:spcBef>
            <a:spcAft>
              <a:spcPct val="35000"/>
            </a:spcAft>
            <a:buNone/>
          </a:pPr>
          <a:r>
            <a:rPr lang="en-US" sz="2500" kern="1200"/>
            <a:t>Removing extreme data points (outliers)</a:t>
          </a:r>
        </a:p>
      </dsp:txBody>
      <dsp:txXfrm>
        <a:off x="1623616" y="600"/>
        <a:ext cx="4018358" cy="1405728"/>
      </dsp:txXfrm>
    </dsp:sp>
    <dsp:sp modelId="{7A28D967-1693-4F1E-80A8-810B297893E6}">
      <dsp:nvSpPr>
        <dsp:cNvPr id="0" name=""/>
        <dsp:cNvSpPr/>
      </dsp:nvSpPr>
      <dsp:spPr>
        <a:xfrm>
          <a:off x="0" y="1757760"/>
          <a:ext cx="5641974" cy="1405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808AC8-AF15-4C02-9D1C-9F25B4200BA3}">
      <dsp:nvSpPr>
        <dsp:cNvPr id="0" name=""/>
        <dsp:cNvSpPr/>
      </dsp:nvSpPr>
      <dsp:spPr>
        <a:xfrm>
          <a:off x="425232" y="2074049"/>
          <a:ext cx="773150" cy="7731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4E1305-235D-4E4B-B8AB-1AA472AC4455}">
      <dsp:nvSpPr>
        <dsp:cNvPr id="0" name=""/>
        <dsp:cNvSpPr/>
      </dsp:nvSpPr>
      <dsp:spPr>
        <a:xfrm>
          <a:off x="1623616" y="1757760"/>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1111250">
            <a:lnSpc>
              <a:spcPct val="90000"/>
            </a:lnSpc>
            <a:spcBef>
              <a:spcPct val="0"/>
            </a:spcBef>
            <a:spcAft>
              <a:spcPct val="35000"/>
            </a:spcAft>
            <a:buNone/>
          </a:pPr>
          <a:r>
            <a:rPr lang="en-US" sz="2500" kern="1200"/>
            <a:t>Removing missing data</a:t>
          </a:r>
        </a:p>
      </dsp:txBody>
      <dsp:txXfrm>
        <a:off x="1623616" y="1757760"/>
        <a:ext cx="4018358" cy="1405728"/>
      </dsp:txXfrm>
    </dsp:sp>
    <dsp:sp modelId="{190088E0-82D9-4E91-BA60-0B243BAB7FF3}">
      <dsp:nvSpPr>
        <dsp:cNvPr id="0" name=""/>
        <dsp:cNvSpPr/>
      </dsp:nvSpPr>
      <dsp:spPr>
        <a:xfrm>
          <a:off x="0" y="3514921"/>
          <a:ext cx="5641974" cy="1405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C35FF6-D466-4719-A792-02C1A46BA5B0}">
      <dsp:nvSpPr>
        <dsp:cNvPr id="0" name=""/>
        <dsp:cNvSpPr/>
      </dsp:nvSpPr>
      <dsp:spPr>
        <a:xfrm>
          <a:off x="425232" y="3831209"/>
          <a:ext cx="773150" cy="7731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A609AF-4995-4065-AB0D-6848FE8B21D2}">
      <dsp:nvSpPr>
        <dsp:cNvPr id="0" name=""/>
        <dsp:cNvSpPr/>
      </dsp:nvSpPr>
      <dsp:spPr>
        <a:xfrm>
          <a:off x="1623616" y="3514921"/>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1111250">
            <a:lnSpc>
              <a:spcPct val="90000"/>
            </a:lnSpc>
            <a:spcBef>
              <a:spcPct val="0"/>
            </a:spcBef>
            <a:spcAft>
              <a:spcPct val="35000"/>
            </a:spcAft>
            <a:buNone/>
          </a:pPr>
          <a:r>
            <a:rPr lang="en-US" sz="2500" kern="1200"/>
            <a:t>Transforming the data</a:t>
          </a:r>
        </a:p>
      </dsp:txBody>
      <dsp:txXfrm>
        <a:off x="1623616" y="3514921"/>
        <a:ext cx="4018358" cy="140572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10/6/2020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10/6/2020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10/6/2020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10/6/2020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10/6/2020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10/6/2020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10/6/2020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10/6/2020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Multiple Regression</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endParaRPr lang="en-US" dirty="0">
              <a:solidFill>
                <a:srgbClr val="FFFFFF"/>
              </a:solidFill>
            </a:endParaRP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8027C7-0AAB-4B0B-B54D-9ECB4ED7F210}"/>
              </a:ext>
            </a:extLst>
          </p:cNvPr>
          <p:cNvSpPr>
            <a:spLocks noGrp="1"/>
          </p:cNvSpPr>
          <p:nvPr>
            <p:ph type="title"/>
          </p:nvPr>
        </p:nvSpPr>
        <p:spPr>
          <a:xfrm>
            <a:off x="643468" y="643467"/>
            <a:ext cx="3415612" cy="5571066"/>
          </a:xfrm>
        </p:spPr>
        <p:txBody>
          <a:bodyPr>
            <a:normAutofit/>
          </a:bodyPr>
          <a:lstStyle/>
          <a:p>
            <a:r>
              <a:rPr lang="en-US">
                <a:solidFill>
                  <a:srgbClr val="FFFFFF"/>
                </a:solidFill>
              </a:rPr>
              <a:t>Types of Data Cleaning</a:t>
            </a:r>
          </a:p>
        </p:txBody>
      </p:sp>
      <p:graphicFrame>
        <p:nvGraphicFramePr>
          <p:cNvPr id="7" name="Content Placeholder 4">
            <a:extLst>
              <a:ext uri="{FF2B5EF4-FFF2-40B4-BE49-F238E27FC236}">
                <a16:creationId xmlns:a16="http://schemas.microsoft.com/office/drawing/2014/main" id="{9DDDE559-B04D-45F5-A50F-3F5A816D6EA3}"/>
              </a:ext>
            </a:extLst>
          </p:cNvPr>
          <p:cNvGraphicFramePr>
            <a:graphicFrameLocks noGrp="1"/>
          </p:cNvGraphicFramePr>
          <p:nvPr>
            <p:ph idx="1"/>
            <p:extLst>
              <p:ext uri="{D42A27DB-BD31-4B8C-83A1-F6EECF244321}">
                <p14:modId xmlns:p14="http://schemas.microsoft.com/office/powerpoint/2010/main" val="1849076132"/>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3766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F9CDB-E8F8-4BB4-B091-25BE782D9910}"/>
              </a:ext>
            </a:extLst>
          </p:cNvPr>
          <p:cNvSpPr>
            <a:spLocks noGrp="1"/>
          </p:cNvSpPr>
          <p:nvPr>
            <p:ph type="title"/>
          </p:nvPr>
        </p:nvSpPr>
        <p:spPr/>
        <p:txBody>
          <a:bodyPr/>
          <a:lstStyle/>
          <a:p>
            <a:r>
              <a:rPr lang="en-US" dirty="0" err="1"/>
              <a:t>OUtliers</a:t>
            </a:r>
            <a:endParaRPr lang="en-US" dirty="0"/>
          </a:p>
        </p:txBody>
      </p:sp>
      <p:pic>
        <p:nvPicPr>
          <p:cNvPr id="234" name="Content Placeholder 233">
            <a:extLst>
              <a:ext uri="{FF2B5EF4-FFF2-40B4-BE49-F238E27FC236}">
                <a16:creationId xmlns:a16="http://schemas.microsoft.com/office/drawing/2014/main" id="{51D92EFF-06B4-448E-92BC-B4DA7B9747BA}"/>
              </a:ext>
            </a:extLst>
          </p:cNvPr>
          <p:cNvPicPr>
            <a:picLocks noGrp="1" noChangeAspect="1"/>
          </p:cNvPicPr>
          <p:nvPr>
            <p:ph idx="1"/>
          </p:nvPr>
        </p:nvPicPr>
        <p:blipFill>
          <a:blip r:embed="rId2"/>
          <a:stretch>
            <a:fillRect/>
          </a:stretch>
        </p:blipFill>
        <p:spPr>
          <a:xfrm>
            <a:off x="1904817" y="2286000"/>
            <a:ext cx="7958503" cy="4022725"/>
          </a:xfrm>
          <a:prstGeom prst="rect">
            <a:avLst/>
          </a:prstGeom>
        </p:spPr>
      </p:pic>
    </p:spTree>
    <p:extLst>
      <p:ext uri="{BB962C8B-B14F-4D97-AF65-F5344CB8AC3E}">
        <p14:creationId xmlns:p14="http://schemas.microsoft.com/office/powerpoint/2010/main" val="1083800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14614-8DC4-4074-92E9-8A00991E002B}"/>
              </a:ext>
            </a:extLst>
          </p:cNvPr>
          <p:cNvSpPr>
            <a:spLocks noGrp="1"/>
          </p:cNvSpPr>
          <p:nvPr>
            <p:ph type="title"/>
          </p:nvPr>
        </p:nvSpPr>
        <p:spPr/>
        <p:txBody>
          <a:bodyPr/>
          <a:lstStyle/>
          <a:p>
            <a:r>
              <a:rPr lang="en-US" dirty="0" err="1"/>
              <a:t>OUtliers</a:t>
            </a:r>
            <a:endParaRPr lang="en-US" dirty="0"/>
          </a:p>
        </p:txBody>
      </p:sp>
      <p:pic>
        <p:nvPicPr>
          <p:cNvPr id="4" name="Content Placeholder 3">
            <a:extLst>
              <a:ext uri="{FF2B5EF4-FFF2-40B4-BE49-F238E27FC236}">
                <a16:creationId xmlns:a16="http://schemas.microsoft.com/office/drawing/2014/main" id="{F1200CBE-D28A-4CD5-BFA9-B2CD95A80BF1}"/>
              </a:ext>
            </a:extLst>
          </p:cNvPr>
          <p:cNvPicPr>
            <a:picLocks noGrp="1" noChangeAspect="1"/>
          </p:cNvPicPr>
          <p:nvPr>
            <p:ph idx="1"/>
          </p:nvPr>
        </p:nvPicPr>
        <p:blipFill>
          <a:blip r:embed="rId2"/>
          <a:stretch>
            <a:fillRect/>
          </a:stretch>
        </p:blipFill>
        <p:spPr>
          <a:xfrm>
            <a:off x="2114465" y="2286000"/>
            <a:ext cx="7539207" cy="4022725"/>
          </a:xfrm>
          <a:prstGeom prst="rect">
            <a:avLst/>
          </a:prstGeom>
        </p:spPr>
      </p:pic>
    </p:spTree>
    <p:extLst>
      <p:ext uri="{BB962C8B-B14F-4D97-AF65-F5344CB8AC3E}">
        <p14:creationId xmlns:p14="http://schemas.microsoft.com/office/powerpoint/2010/main" val="834315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4F2A-0984-455D-9BD6-BF18BF84AD24}"/>
              </a:ext>
            </a:extLst>
          </p:cNvPr>
          <p:cNvSpPr>
            <a:spLocks noGrp="1"/>
          </p:cNvSpPr>
          <p:nvPr>
            <p:ph type="title"/>
          </p:nvPr>
        </p:nvSpPr>
        <p:spPr/>
        <p:txBody>
          <a:bodyPr/>
          <a:lstStyle/>
          <a:p>
            <a:r>
              <a:rPr lang="en-US" dirty="0"/>
              <a:t>Data Transformation – Pre Log</a:t>
            </a:r>
          </a:p>
        </p:txBody>
      </p:sp>
      <p:pic>
        <p:nvPicPr>
          <p:cNvPr id="4" name="Content Placeholder 3" descr="Histograms of area and populations of world countries">
            <a:extLst>
              <a:ext uri="{FF2B5EF4-FFF2-40B4-BE49-F238E27FC236}">
                <a16:creationId xmlns:a16="http://schemas.microsoft.com/office/drawing/2014/main" id="{E303C926-A7D7-4580-97B1-CBAE39E93EF2}"/>
              </a:ext>
            </a:extLst>
          </p:cNvPr>
          <p:cNvPicPr>
            <a:picLocks noGrp="1"/>
          </p:cNvPicPr>
          <p:nvPr>
            <p:ph idx="1"/>
          </p:nvPr>
        </p:nvPicPr>
        <p:blipFill>
          <a:blip r:embed="rId2"/>
          <a:stretch>
            <a:fillRect/>
          </a:stretch>
        </p:blipFill>
        <p:spPr>
          <a:xfrm>
            <a:off x="3295300" y="2286000"/>
            <a:ext cx="5177537" cy="4022725"/>
          </a:xfrm>
          <a:prstGeom prst="rect">
            <a:avLst/>
          </a:prstGeom>
        </p:spPr>
      </p:pic>
    </p:spTree>
    <p:extLst>
      <p:ext uri="{BB962C8B-B14F-4D97-AF65-F5344CB8AC3E}">
        <p14:creationId xmlns:p14="http://schemas.microsoft.com/office/powerpoint/2010/main" val="800187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848D7-65AA-4AB8-96EE-D5E6321ADE85}"/>
              </a:ext>
            </a:extLst>
          </p:cNvPr>
          <p:cNvSpPr>
            <a:spLocks noGrp="1"/>
          </p:cNvSpPr>
          <p:nvPr>
            <p:ph type="title"/>
          </p:nvPr>
        </p:nvSpPr>
        <p:spPr/>
        <p:txBody>
          <a:bodyPr/>
          <a:lstStyle/>
          <a:p>
            <a:r>
              <a:rPr lang="en-US" dirty="0"/>
              <a:t>Data Transformation – Post Log</a:t>
            </a:r>
          </a:p>
        </p:txBody>
      </p:sp>
      <p:pic>
        <p:nvPicPr>
          <p:cNvPr id="4" name="Content Placeholder 3" descr="Histograms of area and populations of world countries, after logging">
            <a:extLst>
              <a:ext uri="{FF2B5EF4-FFF2-40B4-BE49-F238E27FC236}">
                <a16:creationId xmlns:a16="http://schemas.microsoft.com/office/drawing/2014/main" id="{52DDE1EB-5D03-4737-B31A-DFC452B83DFB}"/>
              </a:ext>
            </a:extLst>
          </p:cNvPr>
          <p:cNvPicPr>
            <a:picLocks noGrp="1"/>
          </p:cNvPicPr>
          <p:nvPr>
            <p:ph idx="1"/>
          </p:nvPr>
        </p:nvPicPr>
        <p:blipFill>
          <a:blip r:embed="rId2"/>
          <a:stretch>
            <a:fillRect/>
          </a:stretch>
        </p:blipFill>
        <p:spPr>
          <a:xfrm>
            <a:off x="3212372" y="2286000"/>
            <a:ext cx="5343393" cy="4022725"/>
          </a:xfrm>
          <a:prstGeom prst="rect">
            <a:avLst/>
          </a:prstGeom>
        </p:spPr>
      </p:pic>
    </p:spTree>
    <p:extLst>
      <p:ext uri="{BB962C8B-B14F-4D97-AF65-F5344CB8AC3E}">
        <p14:creationId xmlns:p14="http://schemas.microsoft.com/office/powerpoint/2010/main" val="2228609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8CDB1-A92A-43E4-9649-F453A3F00B90}"/>
              </a:ext>
            </a:extLst>
          </p:cNvPr>
          <p:cNvSpPr>
            <a:spLocks noGrp="1"/>
          </p:cNvSpPr>
          <p:nvPr>
            <p:ph type="title"/>
          </p:nvPr>
        </p:nvSpPr>
        <p:spPr>
          <a:xfrm>
            <a:off x="1024128" y="585216"/>
            <a:ext cx="9720072" cy="1499616"/>
          </a:xfrm>
        </p:spPr>
        <p:txBody>
          <a:bodyPr/>
          <a:lstStyle/>
          <a:p>
            <a:r>
              <a:rPr lang="en-US" dirty="0"/>
              <a:t>Anscombe’s Quartet</a:t>
            </a:r>
          </a:p>
        </p:txBody>
      </p:sp>
      <p:pic>
        <p:nvPicPr>
          <p:cNvPr id="4" name="Content Placeholder 3">
            <a:extLst>
              <a:ext uri="{FF2B5EF4-FFF2-40B4-BE49-F238E27FC236}">
                <a16:creationId xmlns:a16="http://schemas.microsoft.com/office/drawing/2014/main" id="{E401E40B-CEAE-42BD-84E5-1E4558AEC1A5}"/>
              </a:ext>
            </a:extLst>
          </p:cNvPr>
          <p:cNvPicPr>
            <a:picLocks noGrp="1" noChangeAspect="1"/>
          </p:cNvPicPr>
          <p:nvPr>
            <p:ph idx="1"/>
          </p:nvPr>
        </p:nvPicPr>
        <p:blipFill>
          <a:blip r:embed="rId2"/>
          <a:stretch>
            <a:fillRect/>
          </a:stretch>
        </p:blipFill>
        <p:spPr>
          <a:xfrm>
            <a:off x="1085850" y="1717188"/>
            <a:ext cx="9720262" cy="2592516"/>
          </a:xfrm>
          <a:prstGeom prst="rect">
            <a:avLst/>
          </a:prstGeom>
        </p:spPr>
      </p:pic>
      <p:pic>
        <p:nvPicPr>
          <p:cNvPr id="5" name="Picture 4">
            <a:extLst>
              <a:ext uri="{FF2B5EF4-FFF2-40B4-BE49-F238E27FC236}">
                <a16:creationId xmlns:a16="http://schemas.microsoft.com/office/drawing/2014/main" id="{A070F3CB-AC13-4091-9C2B-88651EE64D86}"/>
              </a:ext>
            </a:extLst>
          </p:cNvPr>
          <p:cNvPicPr>
            <a:picLocks noChangeAspect="1"/>
          </p:cNvPicPr>
          <p:nvPr/>
        </p:nvPicPr>
        <p:blipFill>
          <a:blip r:embed="rId3"/>
          <a:stretch>
            <a:fillRect/>
          </a:stretch>
        </p:blipFill>
        <p:spPr>
          <a:xfrm>
            <a:off x="1193800" y="4329970"/>
            <a:ext cx="9264650" cy="1331489"/>
          </a:xfrm>
          <a:prstGeom prst="rect">
            <a:avLst/>
          </a:prstGeom>
        </p:spPr>
      </p:pic>
      <p:sp>
        <p:nvSpPr>
          <p:cNvPr id="6" name="Rectangle 5">
            <a:extLst>
              <a:ext uri="{FF2B5EF4-FFF2-40B4-BE49-F238E27FC236}">
                <a16:creationId xmlns:a16="http://schemas.microsoft.com/office/drawing/2014/main" id="{A9366DF1-CA66-4725-9EB0-142743CD5689}"/>
              </a:ext>
            </a:extLst>
          </p:cNvPr>
          <p:cNvSpPr/>
          <p:nvPr/>
        </p:nvSpPr>
        <p:spPr>
          <a:xfrm>
            <a:off x="4767512" y="6133584"/>
            <a:ext cx="2233304" cy="369332"/>
          </a:xfrm>
          <a:prstGeom prst="rect">
            <a:avLst/>
          </a:prstGeom>
        </p:spPr>
        <p:txBody>
          <a:bodyPr wrap="none">
            <a:spAutoFit/>
          </a:bodyPr>
          <a:lstStyle/>
          <a:p>
            <a:pPr marL="76200" marR="0" algn="ctr">
              <a:spcBef>
                <a:spcPts val="745"/>
              </a:spcBef>
              <a:spcAft>
                <a:spcPts val="0"/>
              </a:spcAft>
            </a:pPr>
            <a:r>
              <a:rPr lang="en-US" dirty="0">
                <a:latin typeface="Book Antiqua" panose="02040602050305030304" pitchFamily="18" charset="0"/>
                <a:ea typeface="PMingLiU" panose="02020500000000000000" pitchFamily="18" charset="-120"/>
                <a:cs typeface="PMingLiU" panose="02020500000000000000" pitchFamily="18" charset="-120"/>
              </a:rPr>
              <a:t>Y = 3.001 + .5001X1</a:t>
            </a:r>
          </a:p>
        </p:txBody>
      </p:sp>
    </p:spTree>
    <p:extLst>
      <p:ext uri="{BB962C8B-B14F-4D97-AF65-F5344CB8AC3E}">
        <p14:creationId xmlns:p14="http://schemas.microsoft.com/office/powerpoint/2010/main" val="3048836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8B6D-846C-4043-89BB-9B05A8FF88B2}"/>
              </a:ext>
            </a:extLst>
          </p:cNvPr>
          <p:cNvSpPr>
            <a:spLocks noGrp="1"/>
          </p:cNvSpPr>
          <p:nvPr>
            <p:ph type="title"/>
          </p:nvPr>
        </p:nvSpPr>
        <p:spPr>
          <a:xfrm>
            <a:off x="1024128" y="585216"/>
            <a:ext cx="10043922" cy="1499616"/>
          </a:xfrm>
        </p:spPr>
        <p:txBody>
          <a:bodyPr>
            <a:normAutofit/>
          </a:bodyPr>
          <a:lstStyle/>
          <a:p>
            <a:r>
              <a:rPr lang="en-US" dirty="0"/>
              <a:t>Anscombe’s Quartet</a:t>
            </a:r>
          </a:p>
        </p:txBody>
      </p:sp>
      <p:pic>
        <p:nvPicPr>
          <p:cNvPr id="6" name="Picture 5" descr="scatterplot 3">
            <a:extLst>
              <a:ext uri="{FF2B5EF4-FFF2-40B4-BE49-F238E27FC236}">
                <a16:creationId xmlns:a16="http://schemas.microsoft.com/office/drawing/2014/main" id="{DB01377A-B4E1-4955-8317-92B19DCFFD36}"/>
              </a:ext>
            </a:extLst>
          </p:cNvPr>
          <p:cNvPicPr/>
          <p:nvPr/>
        </p:nvPicPr>
        <p:blipFill>
          <a:blip r:embed="rId2"/>
          <a:stretch>
            <a:fillRect/>
          </a:stretch>
        </p:blipFill>
        <p:spPr>
          <a:xfrm>
            <a:off x="1201271" y="2340082"/>
            <a:ext cx="2285397" cy="1822604"/>
          </a:xfrm>
          <a:prstGeom prst="rect">
            <a:avLst/>
          </a:prstGeom>
        </p:spPr>
      </p:pic>
      <p:pic>
        <p:nvPicPr>
          <p:cNvPr id="7" name="Picture 6" descr="scatterplot 4">
            <a:extLst>
              <a:ext uri="{FF2B5EF4-FFF2-40B4-BE49-F238E27FC236}">
                <a16:creationId xmlns:a16="http://schemas.microsoft.com/office/drawing/2014/main" id="{6EB82BEE-1ED1-4F88-B3AD-296F02FE10C8}"/>
              </a:ext>
            </a:extLst>
          </p:cNvPr>
          <p:cNvPicPr/>
          <p:nvPr/>
        </p:nvPicPr>
        <p:blipFill>
          <a:blip r:embed="rId3"/>
          <a:stretch>
            <a:fillRect/>
          </a:stretch>
        </p:blipFill>
        <p:spPr>
          <a:xfrm>
            <a:off x="3645843" y="2339407"/>
            <a:ext cx="2287090" cy="1823954"/>
          </a:xfrm>
          <a:prstGeom prst="rect">
            <a:avLst/>
          </a:prstGeom>
        </p:spPr>
      </p:pic>
      <p:pic>
        <p:nvPicPr>
          <p:cNvPr id="5" name="Picture 4" descr="scatterplot 2">
            <a:extLst>
              <a:ext uri="{FF2B5EF4-FFF2-40B4-BE49-F238E27FC236}">
                <a16:creationId xmlns:a16="http://schemas.microsoft.com/office/drawing/2014/main" id="{6A4A2EC0-9F44-4766-BE10-10D0DD7B3DD6}"/>
              </a:ext>
            </a:extLst>
          </p:cNvPr>
          <p:cNvPicPr/>
          <p:nvPr/>
        </p:nvPicPr>
        <p:blipFill>
          <a:blip r:embed="rId4"/>
          <a:stretch>
            <a:fillRect/>
          </a:stretch>
        </p:blipFill>
        <p:spPr>
          <a:xfrm>
            <a:off x="1201271" y="4432197"/>
            <a:ext cx="2285397" cy="1822604"/>
          </a:xfrm>
          <a:prstGeom prst="rect">
            <a:avLst/>
          </a:prstGeom>
        </p:spPr>
      </p:pic>
      <p:pic>
        <p:nvPicPr>
          <p:cNvPr id="4" name="Content Placeholder 3" descr="scatterplot 1">
            <a:extLst>
              <a:ext uri="{FF2B5EF4-FFF2-40B4-BE49-F238E27FC236}">
                <a16:creationId xmlns:a16="http://schemas.microsoft.com/office/drawing/2014/main" id="{4DFBFC42-B4C6-4601-8DE9-57E71474D186}"/>
              </a:ext>
            </a:extLst>
          </p:cNvPr>
          <p:cNvPicPr>
            <a:picLocks/>
          </p:cNvPicPr>
          <p:nvPr/>
        </p:nvPicPr>
        <p:blipFill>
          <a:blip r:embed="rId5"/>
          <a:stretch>
            <a:fillRect/>
          </a:stretch>
        </p:blipFill>
        <p:spPr>
          <a:xfrm>
            <a:off x="3645843" y="4431522"/>
            <a:ext cx="2287089" cy="1823953"/>
          </a:xfrm>
          <a:prstGeom prst="rect">
            <a:avLst/>
          </a:prstGeom>
        </p:spPr>
      </p:pic>
      <p:sp>
        <p:nvSpPr>
          <p:cNvPr id="11" name="Content Placeholder 10">
            <a:extLst>
              <a:ext uri="{FF2B5EF4-FFF2-40B4-BE49-F238E27FC236}">
                <a16:creationId xmlns:a16="http://schemas.microsoft.com/office/drawing/2014/main" id="{54F94695-0BCB-4EF5-8F4D-E2497A7BEBB3}"/>
              </a:ext>
            </a:extLst>
          </p:cNvPr>
          <p:cNvSpPr>
            <a:spLocks noGrp="1"/>
          </p:cNvSpPr>
          <p:nvPr>
            <p:ph idx="1"/>
          </p:nvPr>
        </p:nvSpPr>
        <p:spPr>
          <a:xfrm>
            <a:off x="6252973" y="2286000"/>
            <a:ext cx="4815077" cy="4023360"/>
          </a:xfrm>
        </p:spPr>
        <p:txBody>
          <a:bodyPr>
            <a:normAutofit/>
          </a:bodyPr>
          <a:lstStyle/>
          <a:p>
            <a:r>
              <a:rPr lang="en-US" sz="2800" dirty="0"/>
              <a:t>Anscombe created his data sets to demonstrate that the numerical results of a linear regression should always be considered along with a scatterplot of the data. </a:t>
            </a:r>
          </a:p>
          <a:p>
            <a:endParaRPr lang="en-US" sz="2000" dirty="0"/>
          </a:p>
        </p:txBody>
      </p:sp>
    </p:spTree>
    <p:extLst>
      <p:ext uri="{BB962C8B-B14F-4D97-AF65-F5344CB8AC3E}">
        <p14:creationId xmlns:p14="http://schemas.microsoft.com/office/powerpoint/2010/main" val="2600844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1F2C7-925D-4404-AF8D-8BC5E418B14E}"/>
              </a:ext>
            </a:extLst>
          </p:cNvPr>
          <p:cNvSpPr>
            <a:spLocks noGrp="1"/>
          </p:cNvSpPr>
          <p:nvPr>
            <p:ph type="title"/>
          </p:nvPr>
        </p:nvSpPr>
        <p:spPr/>
        <p:txBody>
          <a:bodyPr/>
          <a:lstStyle/>
          <a:p>
            <a:r>
              <a:rPr lang="en-US" dirty="0"/>
              <a:t>Regression Modeling</a:t>
            </a:r>
          </a:p>
        </p:txBody>
      </p:sp>
      <p:sp>
        <p:nvSpPr>
          <p:cNvPr id="3" name="Content Placeholder 2">
            <a:extLst>
              <a:ext uri="{FF2B5EF4-FFF2-40B4-BE49-F238E27FC236}">
                <a16:creationId xmlns:a16="http://schemas.microsoft.com/office/drawing/2014/main" id="{855A292D-3D6F-418B-9BE0-40C38A5577C9}"/>
              </a:ext>
            </a:extLst>
          </p:cNvPr>
          <p:cNvSpPr>
            <a:spLocks noGrp="1"/>
          </p:cNvSpPr>
          <p:nvPr>
            <p:ph idx="1"/>
          </p:nvPr>
        </p:nvSpPr>
        <p:spPr/>
        <p:txBody>
          <a:bodyPr>
            <a:normAutofit fontScale="77500" lnSpcReduction="20000"/>
          </a:bodyPr>
          <a:lstStyle/>
          <a:p>
            <a:pPr lvl="0"/>
            <a:r>
              <a:rPr lang="en-US" i="1" dirty="0"/>
              <a:t>Hypothesize the form of the model</a:t>
            </a:r>
            <a:r>
              <a:rPr lang="en-US" dirty="0"/>
              <a:t>. It is a linear model or nonlinear? Using graphical tools, like a scatterplot, can help with this. With multiple explanatory variables, this can get complicated, so while the graphical representation is still an important step, you might want to assume a linear model, until the data shows otherwise. </a:t>
            </a:r>
          </a:p>
          <a:p>
            <a:pPr lvl="0"/>
            <a:r>
              <a:rPr lang="en-US" i="1" dirty="0"/>
              <a:t>Collect the sample data</a:t>
            </a:r>
            <a:r>
              <a:rPr lang="en-US" dirty="0"/>
              <a:t>. While people usually collect the data, and then hypothesize the model, collecting the data after laying out your conceptual model can help to ensure that you don’t leave out important explanatory variables. It can also ensure that you are as unbiased as possible in your data collection.  More commonly, however, the data is already available, and so you skip this step. </a:t>
            </a:r>
          </a:p>
          <a:p>
            <a:pPr lvl="0"/>
            <a:r>
              <a:rPr lang="en-US" i="1" dirty="0"/>
              <a:t>Use the sample data to estimate the parameters in the model</a:t>
            </a:r>
            <a:r>
              <a:rPr lang="en-US" dirty="0"/>
              <a:t>. This is also known as “performing regression analysis”. The exact details of this step are dependent on the type of regression you are using. </a:t>
            </a:r>
          </a:p>
          <a:p>
            <a:pPr lvl="0"/>
            <a:r>
              <a:rPr lang="en-US" i="1" dirty="0"/>
              <a:t>Statistically check the fit and accuracy of the model</a:t>
            </a:r>
            <a:r>
              <a:rPr lang="en-US" dirty="0"/>
              <a:t>. This is where post-regression analysis is used, including hypothesis testing on coefficients, models, and checking goodness of fit. </a:t>
            </a:r>
          </a:p>
          <a:p>
            <a:pPr lvl="0"/>
            <a:r>
              <a:rPr lang="en-US" i="1" dirty="0"/>
              <a:t>Use the model to make predictions</a:t>
            </a:r>
            <a:r>
              <a:rPr lang="en-US" dirty="0"/>
              <a:t>. A common method is to build a model using a subset of data, and then predict using the remainder of the data. This allows you to be more confident in your predictive results. </a:t>
            </a:r>
          </a:p>
          <a:p>
            <a:endParaRPr lang="en-US" dirty="0"/>
          </a:p>
        </p:txBody>
      </p:sp>
    </p:spTree>
    <p:extLst>
      <p:ext uri="{BB962C8B-B14F-4D97-AF65-F5344CB8AC3E}">
        <p14:creationId xmlns:p14="http://schemas.microsoft.com/office/powerpoint/2010/main" val="1855486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C2A2D-51EB-4660-ACF6-79CE416CF033}"/>
              </a:ext>
            </a:extLst>
          </p:cNvPr>
          <p:cNvSpPr>
            <a:spLocks noGrp="1"/>
          </p:cNvSpPr>
          <p:nvPr>
            <p:ph type="title"/>
          </p:nvPr>
        </p:nvSpPr>
        <p:spPr/>
        <p:txBody>
          <a:bodyPr/>
          <a:lstStyle/>
          <a:p>
            <a:r>
              <a:rPr lang="en-US" dirty="0"/>
              <a:t>Graphical </a:t>
            </a:r>
            <a:r>
              <a:rPr lang="en-US" dirty="0" err="1"/>
              <a:t>TOols</a:t>
            </a:r>
            <a:endParaRPr lang="en-US" dirty="0"/>
          </a:p>
        </p:txBody>
      </p:sp>
      <p:sp>
        <p:nvSpPr>
          <p:cNvPr id="3" name="Content Placeholder 2">
            <a:extLst>
              <a:ext uri="{FF2B5EF4-FFF2-40B4-BE49-F238E27FC236}">
                <a16:creationId xmlns:a16="http://schemas.microsoft.com/office/drawing/2014/main" id="{4CF15BDE-2815-4DDC-ADE2-6F29705848D7}"/>
              </a:ext>
            </a:extLst>
          </p:cNvPr>
          <p:cNvSpPr>
            <a:spLocks noGrp="1"/>
          </p:cNvSpPr>
          <p:nvPr>
            <p:ph idx="1"/>
          </p:nvPr>
        </p:nvSpPr>
        <p:spPr>
          <a:xfrm>
            <a:off x="1024128" y="1705510"/>
            <a:ext cx="9720073" cy="4982966"/>
          </a:xfrm>
        </p:spPr>
        <p:txBody>
          <a:bodyPr>
            <a:normAutofit/>
          </a:bodyPr>
          <a:lstStyle/>
          <a:p>
            <a:r>
              <a:rPr lang="en-US" dirty="0"/>
              <a:t>Scatterplots - Scatterplots show many points plotted in the Cartesian plane</a:t>
            </a:r>
          </a:p>
          <a:p>
            <a:r>
              <a:rPr lang="en-US" dirty="0"/>
              <a:t>Boxplots – A method of graphically depicting groups of numerical data through their quartiles</a:t>
            </a:r>
          </a:p>
          <a:p>
            <a:r>
              <a:rPr lang="en-US" dirty="0"/>
              <a:t>Possibilities  for whiskers: </a:t>
            </a:r>
          </a:p>
          <a:p>
            <a:pPr lvl="1"/>
            <a:r>
              <a:rPr lang="en-US" dirty="0"/>
              <a:t>the minimum and maximum of all of the data</a:t>
            </a:r>
          </a:p>
          <a:p>
            <a:pPr lvl="1"/>
            <a:r>
              <a:rPr lang="en-US" dirty="0"/>
              <a:t>the lowest datum still within 1.5 IQR of the lower quartile, and the highest datum still within 1.5 IQR of the upper quartile (often called the Tukey boxplot)</a:t>
            </a:r>
          </a:p>
          <a:p>
            <a:pPr lvl="1"/>
            <a:r>
              <a:rPr lang="en-US" dirty="0"/>
              <a:t>one standard deviation above and below the mean of the data</a:t>
            </a:r>
          </a:p>
          <a:p>
            <a:pPr lvl="1"/>
            <a:r>
              <a:rPr lang="en-US" dirty="0"/>
              <a:t>the 9th percentile and the 91st percentile</a:t>
            </a:r>
          </a:p>
          <a:p>
            <a:pPr lvl="1"/>
            <a:r>
              <a:rPr lang="en-US" dirty="0"/>
              <a:t>the 2nd percentile and the 98th percentile.</a:t>
            </a:r>
          </a:p>
          <a:p>
            <a:r>
              <a:rPr lang="en-US" dirty="0"/>
              <a:t>QQ Plots - graphical technique for determining if two data sets come from populations with a common distribution</a:t>
            </a:r>
          </a:p>
          <a:p>
            <a:r>
              <a:rPr lang="en-US" dirty="0"/>
              <a:t>Histogram - estimate of the probability distribution of a continuous variable</a:t>
            </a:r>
          </a:p>
          <a:p>
            <a:endParaRPr lang="en-US" dirty="0"/>
          </a:p>
          <a:p>
            <a:endParaRPr lang="en-US" dirty="0"/>
          </a:p>
        </p:txBody>
      </p:sp>
    </p:spTree>
    <p:extLst>
      <p:ext uri="{BB962C8B-B14F-4D97-AF65-F5344CB8AC3E}">
        <p14:creationId xmlns:p14="http://schemas.microsoft.com/office/powerpoint/2010/main" val="2578670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A513-533B-4FF5-A6AA-DF48A3904529}"/>
              </a:ext>
            </a:extLst>
          </p:cNvPr>
          <p:cNvSpPr>
            <a:spLocks noGrp="1"/>
          </p:cNvSpPr>
          <p:nvPr>
            <p:ph type="title"/>
          </p:nvPr>
        </p:nvSpPr>
        <p:spPr/>
        <p:txBody>
          <a:bodyPr/>
          <a:lstStyle/>
          <a:p>
            <a:r>
              <a:rPr lang="en-US" dirty="0"/>
              <a:t>Summary Statistics</a:t>
            </a:r>
          </a:p>
        </p:txBody>
      </p:sp>
      <p:sp>
        <p:nvSpPr>
          <p:cNvPr id="3" name="Content Placeholder 2">
            <a:extLst>
              <a:ext uri="{FF2B5EF4-FFF2-40B4-BE49-F238E27FC236}">
                <a16:creationId xmlns:a16="http://schemas.microsoft.com/office/drawing/2014/main" id="{5609F1C4-47D4-4B7C-9C3A-FA1B1A28BC16}"/>
              </a:ext>
            </a:extLst>
          </p:cNvPr>
          <p:cNvSpPr>
            <a:spLocks noGrp="1"/>
          </p:cNvSpPr>
          <p:nvPr>
            <p:ph idx="1"/>
          </p:nvPr>
        </p:nvSpPr>
        <p:spPr/>
        <p:txBody>
          <a:bodyPr>
            <a:normAutofit lnSpcReduction="10000"/>
          </a:bodyPr>
          <a:lstStyle/>
          <a:p>
            <a:r>
              <a:rPr lang="en-US" dirty="0"/>
              <a:t>Minimum</a:t>
            </a:r>
          </a:p>
          <a:p>
            <a:r>
              <a:rPr lang="en-US" dirty="0"/>
              <a:t>1</a:t>
            </a:r>
            <a:r>
              <a:rPr lang="en-US" baseline="30000" dirty="0"/>
              <a:t>st</a:t>
            </a:r>
            <a:r>
              <a:rPr lang="en-US" dirty="0"/>
              <a:t> quartile</a:t>
            </a:r>
          </a:p>
          <a:p>
            <a:r>
              <a:rPr lang="en-US" dirty="0"/>
              <a:t>Median</a:t>
            </a:r>
          </a:p>
          <a:p>
            <a:r>
              <a:rPr lang="en-US" dirty="0"/>
              <a:t>Mean</a:t>
            </a:r>
          </a:p>
          <a:p>
            <a:r>
              <a:rPr lang="en-US" dirty="0"/>
              <a:t>3</a:t>
            </a:r>
            <a:r>
              <a:rPr lang="en-US" baseline="30000" dirty="0"/>
              <a:t>rd</a:t>
            </a:r>
            <a:r>
              <a:rPr lang="en-US" dirty="0"/>
              <a:t> quartile</a:t>
            </a:r>
          </a:p>
          <a:p>
            <a:r>
              <a:rPr lang="en-US" dirty="0"/>
              <a:t>Maximum</a:t>
            </a:r>
          </a:p>
          <a:p>
            <a:r>
              <a:rPr lang="en-US" dirty="0"/>
              <a:t>Variance</a:t>
            </a:r>
          </a:p>
          <a:p>
            <a:r>
              <a:rPr lang="en-US" dirty="0"/>
              <a:t>Standard Deviation</a:t>
            </a:r>
          </a:p>
          <a:p>
            <a:r>
              <a:rPr lang="en-US" dirty="0"/>
              <a:t>Correlation Coefficient Matrix</a:t>
            </a:r>
          </a:p>
          <a:p>
            <a:endParaRPr lang="en-US" dirty="0"/>
          </a:p>
          <a:p>
            <a:endParaRPr lang="en-US" dirty="0"/>
          </a:p>
        </p:txBody>
      </p:sp>
    </p:spTree>
    <p:extLst>
      <p:ext uri="{BB962C8B-B14F-4D97-AF65-F5344CB8AC3E}">
        <p14:creationId xmlns:p14="http://schemas.microsoft.com/office/powerpoint/2010/main" val="2086736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290D-B8BA-4FBA-930D-E48466C138EB}"/>
              </a:ext>
            </a:extLst>
          </p:cNvPr>
          <p:cNvSpPr>
            <a:spLocks noGrp="1"/>
          </p:cNvSpPr>
          <p:nvPr>
            <p:ph type="title"/>
          </p:nvPr>
        </p:nvSpPr>
        <p:spPr/>
        <p:txBody>
          <a:bodyPr/>
          <a:lstStyle/>
          <a:p>
            <a:r>
              <a:rPr lang="en-US" b="1" dirty="0"/>
              <a:t>Generalized Linear Model</a:t>
            </a:r>
            <a:endParaRPr lang="en-US" dirty="0"/>
          </a:p>
        </p:txBody>
      </p:sp>
      <p:sp>
        <p:nvSpPr>
          <p:cNvPr id="3" name="Text Placeholder 2">
            <a:extLst>
              <a:ext uri="{FF2B5EF4-FFF2-40B4-BE49-F238E27FC236}">
                <a16:creationId xmlns:a16="http://schemas.microsoft.com/office/drawing/2014/main" id="{02A43459-601C-485D-9841-F79FC1F7401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52100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CDB1AE-6BEF-4D02-919F-11534A046A5A}"/>
              </a:ext>
            </a:extLst>
          </p:cNvPr>
          <p:cNvSpPr>
            <a:spLocks noGrp="1"/>
          </p:cNvSpPr>
          <p:nvPr>
            <p:ph type="title"/>
          </p:nvPr>
        </p:nvSpPr>
        <p:spPr/>
        <p:txBody>
          <a:bodyPr/>
          <a:lstStyle/>
          <a:p>
            <a:r>
              <a:rPr lang="en-US" dirty="0"/>
              <a:t>Model Testing</a:t>
            </a:r>
          </a:p>
        </p:txBody>
      </p:sp>
      <p:sp>
        <p:nvSpPr>
          <p:cNvPr id="5" name="Text Placeholder 4">
            <a:extLst>
              <a:ext uri="{FF2B5EF4-FFF2-40B4-BE49-F238E27FC236}">
                <a16:creationId xmlns:a16="http://schemas.microsoft.com/office/drawing/2014/main" id="{A6001608-7FBB-43DC-93E4-10F6CFABB52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0208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9784F6-5640-4788-835C-3F2AFB93F5C8}"/>
              </a:ext>
            </a:extLst>
          </p:cNvPr>
          <p:cNvSpPr>
            <a:spLocks noGrp="1"/>
          </p:cNvSpPr>
          <p:nvPr>
            <p:ph type="title"/>
          </p:nvPr>
        </p:nvSpPr>
        <p:spPr/>
        <p:txBody>
          <a:bodyPr/>
          <a:lstStyle/>
          <a:p>
            <a:r>
              <a:rPr lang="en-US" dirty="0"/>
              <a:t>R</a:t>
            </a:r>
            <a:r>
              <a:rPr lang="en-US" baseline="30000" dirty="0"/>
              <a:t>2</a:t>
            </a:r>
            <a:endParaRPr lang="en-US" dirty="0"/>
          </a:p>
        </p:txBody>
      </p:sp>
      <p:sp>
        <p:nvSpPr>
          <p:cNvPr id="5" name="Content Placeholder 4">
            <a:extLst>
              <a:ext uri="{FF2B5EF4-FFF2-40B4-BE49-F238E27FC236}">
                <a16:creationId xmlns:a16="http://schemas.microsoft.com/office/drawing/2014/main" id="{2851862E-DB81-412F-87B3-66DA62263298}"/>
              </a:ext>
            </a:extLst>
          </p:cNvPr>
          <p:cNvSpPr>
            <a:spLocks noGrp="1"/>
          </p:cNvSpPr>
          <p:nvPr>
            <p:ph idx="1"/>
          </p:nvPr>
        </p:nvSpPr>
        <p:spPr/>
        <p:txBody>
          <a:bodyPr/>
          <a:lstStyle/>
          <a:p>
            <a:r>
              <a:rPr lang="en-US" dirty="0"/>
              <a:t>Coefficient of determination. </a:t>
            </a:r>
          </a:p>
          <a:p>
            <a:r>
              <a:rPr lang="en-US" dirty="0"/>
              <a:t>Gives an overall picture of how much of the variance in the dependent variable is related to inclusion of the explanatory variables in the model.  </a:t>
            </a:r>
          </a:p>
          <a:p>
            <a:r>
              <a:rPr lang="en-US" dirty="0"/>
              <a:t>An </a:t>
            </a:r>
            <a:r>
              <a:rPr lang="en-US" i="1" dirty="0"/>
              <a:t>R</a:t>
            </a:r>
            <a:r>
              <a:rPr lang="en-US" baseline="30000" dirty="0"/>
              <a:t>2</a:t>
            </a:r>
            <a:r>
              <a:rPr lang="en-US" dirty="0"/>
              <a:t> of 1 means all of the variance is predicted by the variables you include, while an </a:t>
            </a:r>
            <a:r>
              <a:rPr lang="en-US" i="1" dirty="0"/>
              <a:t>R</a:t>
            </a:r>
            <a:r>
              <a:rPr lang="en-US" baseline="30000" dirty="0"/>
              <a:t>2</a:t>
            </a:r>
            <a:r>
              <a:rPr lang="en-US" dirty="0"/>
              <a:t> of 0 implies none of the variables, including the constant, predict the dependent variable. </a:t>
            </a:r>
          </a:p>
          <a:p>
            <a:r>
              <a:rPr lang="en-US" dirty="0"/>
              <a:t>You will rarely see one of these extremes, but it is good to know what they stand for. In OLS regression.</a:t>
            </a:r>
          </a:p>
          <a:p>
            <a:r>
              <a:rPr lang="en-US" dirty="0"/>
              <a:t> </a:t>
            </a:r>
            <a:r>
              <a:rPr lang="en-US" i="1" dirty="0"/>
              <a:t>R</a:t>
            </a:r>
            <a:r>
              <a:rPr lang="en-US" baseline="30000" dirty="0"/>
              <a:t>2</a:t>
            </a:r>
            <a:r>
              <a:rPr lang="en-US" dirty="0"/>
              <a:t> is also called the “goodness of fit”. </a:t>
            </a:r>
          </a:p>
        </p:txBody>
      </p:sp>
    </p:spTree>
    <p:extLst>
      <p:ext uri="{BB962C8B-B14F-4D97-AF65-F5344CB8AC3E}">
        <p14:creationId xmlns:p14="http://schemas.microsoft.com/office/powerpoint/2010/main" val="2554277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9784F6-5640-4788-835C-3F2AFB93F5C8}"/>
              </a:ext>
            </a:extLst>
          </p:cNvPr>
          <p:cNvSpPr>
            <a:spLocks noGrp="1"/>
          </p:cNvSpPr>
          <p:nvPr>
            <p:ph type="title"/>
          </p:nvPr>
        </p:nvSpPr>
        <p:spPr/>
        <p:txBody>
          <a:bodyPr/>
          <a:lstStyle/>
          <a:p>
            <a:r>
              <a:rPr lang="en-US" dirty="0"/>
              <a:t>Adjusted R</a:t>
            </a:r>
            <a:r>
              <a:rPr lang="en-US" baseline="30000" dirty="0"/>
              <a:t>2</a:t>
            </a:r>
            <a:endParaRPr lang="en-US" dirty="0"/>
          </a:p>
        </p:txBody>
      </p:sp>
      <p:sp>
        <p:nvSpPr>
          <p:cNvPr id="5" name="Content Placeholder 4">
            <a:extLst>
              <a:ext uri="{FF2B5EF4-FFF2-40B4-BE49-F238E27FC236}">
                <a16:creationId xmlns:a16="http://schemas.microsoft.com/office/drawing/2014/main" id="{2851862E-DB81-412F-87B3-66DA62263298}"/>
              </a:ext>
            </a:extLst>
          </p:cNvPr>
          <p:cNvSpPr>
            <a:spLocks noGrp="1"/>
          </p:cNvSpPr>
          <p:nvPr>
            <p:ph idx="1"/>
          </p:nvPr>
        </p:nvSpPr>
        <p:spPr/>
        <p:txBody>
          <a:bodyPr>
            <a:normAutofit/>
          </a:bodyPr>
          <a:lstStyle/>
          <a:p>
            <a:r>
              <a:rPr lang="en-US" i="1" dirty="0"/>
              <a:t>Adjusted R</a:t>
            </a:r>
            <a:r>
              <a:rPr lang="en-US" dirty="0"/>
              <a:t>2 </a:t>
            </a:r>
            <a:r>
              <a:rPr lang="en-US" i="1" dirty="0"/>
              <a:t>should always be used for a multiple regression and for comparing various types of regression. </a:t>
            </a:r>
            <a:endParaRPr lang="en-US" dirty="0"/>
          </a:p>
          <a:p>
            <a:r>
              <a:rPr lang="en-US" dirty="0"/>
              <a:t> </a:t>
            </a:r>
          </a:p>
        </p:txBody>
      </p:sp>
    </p:spTree>
    <p:extLst>
      <p:ext uri="{BB962C8B-B14F-4D97-AF65-F5344CB8AC3E}">
        <p14:creationId xmlns:p14="http://schemas.microsoft.com/office/powerpoint/2010/main" val="3600099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096E3-6DE7-46C8-AA70-3B659F2AD176}"/>
              </a:ext>
            </a:extLst>
          </p:cNvPr>
          <p:cNvSpPr>
            <a:spLocks noGrp="1"/>
          </p:cNvSpPr>
          <p:nvPr>
            <p:ph type="title"/>
          </p:nvPr>
        </p:nvSpPr>
        <p:spPr>
          <a:xfrm>
            <a:off x="1024129" y="585216"/>
            <a:ext cx="3779085" cy="1499616"/>
          </a:xfrm>
        </p:spPr>
        <p:txBody>
          <a:bodyPr>
            <a:normAutofit/>
          </a:bodyPr>
          <a:lstStyle/>
          <a:p>
            <a:r>
              <a:rPr lang="en-US">
                <a:solidFill>
                  <a:srgbClr val="FFFFFF"/>
                </a:solidFill>
              </a:rPr>
              <a:t>T-test</a:t>
            </a: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872FA47-19C8-43DE-9A04-080397FB6E8B}"/>
              </a:ext>
            </a:extLst>
          </p:cNvPr>
          <p:cNvSpPr>
            <a:spLocks noGrp="1"/>
          </p:cNvSpPr>
          <p:nvPr>
            <p:ph idx="1"/>
          </p:nvPr>
        </p:nvSpPr>
        <p:spPr>
          <a:xfrm>
            <a:off x="1024129" y="2286000"/>
            <a:ext cx="3791711" cy="3931920"/>
          </a:xfrm>
        </p:spPr>
        <p:txBody>
          <a:bodyPr>
            <a:normAutofit/>
          </a:bodyPr>
          <a:lstStyle/>
          <a:p>
            <a:r>
              <a:rPr lang="en-US">
                <a:solidFill>
                  <a:srgbClr val="FFFFFF"/>
                </a:solidFill>
              </a:rPr>
              <a:t>H</a:t>
            </a:r>
            <a:r>
              <a:rPr lang="en-US" baseline="-25000">
                <a:solidFill>
                  <a:srgbClr val="FFFFFF"/>
                </a:solidFill>
              </a:rPr>
              <a:t>0</a:t>
            </a:r>
            <a:r>
              <a:rPr lang="en-US">
                <a:solidFill>
                  <a:srgbClr val="FFFFFF"/>
                </a:solidFill>
              </a:rPr>
              <a:t>: β</a:t>
            </a:r>
            <a:r>
              <a:rPr lang="en-US" baseline="-25000">
                <a:solidFill>
                  <a:srgbClr val="FFFFFF"/>
                </a:solidFill>
              </a:rPr>
              <a:t>x</a:t>
            </a:r>
            <a:r>
              <a:rPr lang="en-US">
                <a:solidFill>
                  <a:srgbClr val="FFFFFF"/>
                </a:solidFill>
              </a:rPr>
              <a:t> = 0</a:t>
            </a:r>
          </a:p>
          <a:p>
            <a:r>
              <a:rPr lang="en-US">
                <a:solidFill>
                  <a:srgbClr val="FFFFFF"/>
                </a:solidFill>
              </a:rPr>
              <a:t>H</a:t>
            </a:r>
            <a:r>
              <a:rPr lang="en-US" baseline="-25000">
                <a:solidFill>
                  <a:srgbClr val="FFFFFF"/>
                </a:solidFill>
              </a:rPr>
              <a:t>A</a:t>
            </a:r>
            <a:r>
              <a:rPr lang="en-US">
                <a:solidFill>
                  <a:srgbClr val="FFFFFF"/>
                </a:solidFill>
              </a:rPr>
              <a:t>: β</a:t>
            </a:r>
            <a:r>
              <a:rPr lang="en-US" baseline="-25000">
                <a:solidFill>
                  <a:srgbClr val="FFFFFF"/>
                </a:solidFill>
              </a:rPr>
              <a:t>x</a:t>
            </a:r>
            <a:r>
              <a:rPr lang="en-US">
                <a:solidFill>
                  <a:srgbClr val="FFFFFF"/>
                </a:solidFill>
              </a:rPr>
              <a:t> ≠ 0</a:t>
            </a:r>
          </a:p>
          <a:p>
            <a:endParaRPr lang="en-US">
              <a:solidFill>
                <a:srgbClr val="FFFFFF"/>
              </a:solidFill>
            </a:endParaRPr>
          </a:p>
          <a:p>
            <a:endParaRPr lang="en-US">
              <a:solidFill>
                <a:srgbClr val="FFFFFF"/>
              </a:solidFill>
            </a:endParaRPr>
          </a:p>
        </p:txBody>
      </p:sp>
      <p:pic>
        <p:nvPicPr>
          <p:cNvPr id="4" name="Picture 3" descr="A white sign with black text&#10;&#10;Description automatically generated">
            <a:extLst>
              <a:ext uri="{FF2B5EF4-FFF2-40B4-BE49-F238E27FC236}">
                <a16:creationId xmlns:a16="http://schemas.microsoft.com/office/drawing/2014/main" id="{0F8E0E0F-7D68-4BA2-A4D3-D6F074128C6A}"/>
              </a:ext>
            </a:extLst>
          </p:cNvPr>
          <p:cNvPicPr/>
          <p:nvPr/>
        </p:nvPicPr>
        <p:blipFill>
          <a:blip r:embed="rId2"/>
          <a:stretch>
            <a:fillRect/>
          </a:stretch>
        </p:blipFill>
        <p:spPr>
          <a:xfrm>
            <a:off x="6096000" y="2603792"/>
            <a:ext cx="5455921" cy="1650416"/>
          </a:xfrm>
          <a:prstGeom prst="rect">
            <a:avLst/>
          </a:prstGeom>
        </p:spPr>
      </p:pic>
    </p:spTree>
    <p:extLst>
      <p:ext uri="{BB962C8B-B14F-4D97-AF65-F5344CB8AC3E}">
        <p14:creationId xmlns:p14="http://schemas.microsoft.com/office/powerpoint/2010/main" val="1467777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B361A-E453-47F0-A40F-BA656BC70B90}"/>
              </a:ext>
            </a:extLst>
          </p:cNvPr>
          <p:cNvSpPr>
            <a:spLocks noGrp="1"/>
          </p:cNvSpPr>
          <p:nvPr>
            <p:ph type="title"/>
          </p:nvPr>
        </p:nvSpPr>
        <p:spPr/>
        <p:txBody>
          <a:bodyPr/>
          <a:lstStyle/>
          <a:p>
            <a:r>
              <a:rPr lang="en-US" dirty="0"/>
              <a:t>F-test</a:t>
            </a:r>
          </a:p>
        </p:txBody>
      </p:sp>
      <p:sp>
        <p:nvSpPr>
          <p:cNvPr id="3" name="Content Placeholder 2">
            <a:extLst>
              <a:ext uri="{FF2B5EF4-FFF2-40B4-BE49-F238E27FC236}">
                <a16:creationId xmlns:a16="http://schemas.microsoft.com/office/drawing/2014/main" id="{25E0994D-16EA-4F6A-B8AC-D184CC6B9398}"/>
              </a:ext>
            </a:extLst>
          </p:cNvPr>
          <p:cNvSpPr>
            <a:spLocks noGrp="1"/>
          </p:cNvSpPr>
          <p:nvPr>
            <p:ph idx="1"/>
          </p:nvPr>
        </p:nvSpPr>
        <p:spPr/>
        <p:txBody>
          <a:bodyPr/>
          <a:lstStyle/>
          <a:p>
            <a:r>
              <a:rPr lang="en-US" dirty="0"/>
              <a:t>H</a:t>
            </a:r>
            <a:r>
              <a:rPr lang="en-US" baseline="-25000" dirty="0"/>
              <a:t>0</a:t>
            </a:r>
            <a:r>
              <a:rPr lang="en-US" dirty="0"/>
              <a:t>: β</a:t>
            </a:r>
            <a:r>
              <a:rPr lang="en-US" baseline="-25000" dirty="0"/>
              <a:t>1</a:t>
            </a:r>
            <a:r>
              <a:rPr lang="en-US" dirty="0"/>
              <a:t> = β</a:t>
            </a:r>
            <a:r>
              <a:rPr lang="en-US" baseline="-25000" dirty="0"/>
              <a:t>2</a:t>
            </a:r>
            <a:r>
              <a:rPr lang="en-US" dirty="0"/>
              <a:t>= β</a:t>
            </a:r>
            <a:r>
              <a:rPr lang="en-US" baseline="-25000" dirty="0"/>
              <a:t>3</a:t>
            </a:r>
            <a:r>
              <a:rPr lang="en-US" dirty="0"/>
              <a:t> =… =β</a:t>
            </a:r>
            <a:r>
              <a:rPr lang="en-US" baseline="-25000" dirty="0"/>
              <a:t>n</a:t>
            </a:r>
            <a:r>
              <a:rPr lang="en-US" dirty="0"/>
              <a:t>=0</a:t>
            </a:r>
          </a:p>
          <a:p>
            <a:r>
              <a:rPr lang="en-US" dirty="0"/>
              <a:t>H</a:t>
            </a:r>
            <a:r>
              <a:rPr lang="en-US" baseline="-25000" dirty="0"/>
              <a:t>A</a:t>
            </a:r>
            <a:r>
              <a:rPr lang="en-US" dirty="0"/>
              <a:t>: At least one β</a:t>
            </a:r>
            <a:r>
              <a:rPr lang="en-US" baseline="-25000" dirty="0"/>
              <a:t>j</a:t>
            </a:r>
            <a:r>
              <a:rPr lang="en-US" dirty="0"/>
              <a:t> ≠ 0</a:t>
            </a:r>
          </a:p>
          <a:p>
            <a:endParaRPr lang="en-US" dirty="0"/>
          </a:p>
        </p:txBody>
      </p:sp>
    </p:spTree>
    <p:extLst>
      <p:ext uri="{BB962C8B-B14F-4D97-AF65-F5344CB8AC3E}">
        <p14:creationId xmlns:p14="http://schemas.microsoft.com/office/powerpoint/2010/main" val="2184555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CFA57-5FA4-4957-B613-4D758F08B7FD}"/>
              </a:ext>
            </a:extLst>
          </p:cNvPr>
          <p:cNvSpPr>
            <a:spLocks noGrp="1"/>
          </p:cNvSpPr>
          <p:nvPr>
            <p:ph type="title"/>
          </p:nvPr>
        </p:nvSpPr>
        <p:spPr>
          <a:xfrm>
            <a:off x="1024129" y="585216"/>
            <a:ext cx="3779085" cy="1499616"/>
          </a:xfrm>
        </p:spPr>
        <p:txBody>
          <a:bodyPr>
            <a:normAutofit fontScale="90000"/>
          </a:bodyPr>
          <a:lstStyle/>
          <a:p>
            <a:r>
              <a:rPr lang="en-US" dirty="0">
                <a:solidFill>
                  <a:srgbClr val="FFFFFF"/>
                </a:solidFill>
              </a:rPr>
              <a:t>Residual Plots</a:t>
            </a:r>
            <a:br>
              <a:rPr lang="en-US" dirty="0">
                <a:solidFill>
                  <a:srgbClr val="FFFFFF"/>
                </a:solidFill>
              </a:rPr>
            </a:br>
            <a:r>
              <a:rPr lang="en-US" dirty="0" err="1">
                <a:solidFill>
                  <a:srgbClr val="FFFFFF"/>
                </a:solidFill>
              </a:rPr>
              <a:t>Resdiual</a:t>
            </a:r>
            <a:r>
              <a:rPr lang="en-US" dirty="0">
                <a:solidFill>
                  <a:srgbClr val="FFFFFF"/>
                </a:solidFill>
              </a:rPr>
              <a:t> vs Fitted</a:t>
            </a:r>
          </a:p>
        </p:txBody>
      </p:sp>
      <p:cxnSp>
        <p:nvCxnSpPr>
          <p:cNvPr id="13" name="Straight Connector 12">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C28FA675-1D32-44F4-9064-E14B7962E275}"/>
              </a:ext>
            </a:extLst>
          </p:cNvPr>
          <p:cNvSpPr>
            <a:spLocks noGrp="1"/>
          </p:cNvSpPr>
          <p:nvPr>
            <p:ph idx="1"/>
          </p:nvPr>
        </p:nvSpPr>
        <p:spPr>
          <a:xfrm>
            <a:off x="1024129" y="2286000"/>
            <a:ext cx="3791711" cy="3931920"/>
          </a:xfrm>
        </p:spPr>
        <p:txBody>
          <a:bodyPr>
            <a:normAutofit fontScale="77500" lnSpcReduction="20000"/>
          </a:bodyPr>
          <a:lstStyle/>
          <a:p>
            <a:r>
              <a:rPr lang="en-US" dirty="0"/>
              <a:t>The first plot shows error Residuals vs Fitted values.</a:t>
            </a:r>
          </a:p>
          <a:p>
            <a:r>
              <a:rPr lang="en-US" dirty="0"/>
              <a:t>The dotted line at y=0 indicates our fit line.</a:t>
            </a:r>
          </a:p>
          <a:p>
            <a:r>
              <a:rPr lang="en-US" dirty="0"/>
              <a:t>Any point on fit line obviously has zero residual. Points above have positive residuals and points below have negative residuals.</a:t>
            </a:r>
          </a:p>
          <a:p>
            <a:r>
              <a:rPr lang="en-US" dirty="0"/>
              <a:t>The red line is the smoothed high order polynomial curve to give us an idea of pattern of residual movement.</a:t>
            </a:r>
          </a:p>
          <a:p>
            <a:r>
              <a:rPr lang="en-US" dirty="0"/>
              <a:t>In our case we can see that our residuals have curved pattern. This could mean that we may get a better model is we try a  model with a quadratic term included. We will explore this point further by actually trying this to see if it helps.</a:t>
            </a:r>
          </a:p>
          <a:p>
            <a:endParaRPr lang="en-US" dirty="0">
              <a:solidFill>
                <a:srgbClr val="FFFFFF"/>
              </a:solidFill>
            </a:endParaRPr>
          </a:p>
        </p:txBody>
      </p:sp>
      <p:pic>
        <p:nvPicPr>
          <p:cNvPr id="4" name="Content Placeholder 3" descr="Residual plots">
            <a:extLst>
              <a:ext uri="{FF2B5EF4-FFF2-40B4-BE49-F238E27FC236}">
                <a16:creationId xmlns:a16="http://schemas.microsoft.com/office/drawing/2014/main" id="{A94C6ECD-EB0C-428E-B918-AE406043B433}"/>
              </a:ext>
            </a:extLst>
          </p:cNvPr>
          <p:cNvPicPr>
            <a:picLocks/>
          </p:cNvPicPr>
          <p:nvPr/>
        </p:nvPicPr>
        <p:blipFill>
          <a:blip r:embed="rId2"/>
          <a:stretch>
            <a:fillRect/>
          </a:stretch>
        </p:blipFill>
        <p:spPr>
          <a:xfrm>
            <a:off x="6096000" y="1253451"/>
            <a:ext cx="5455921" cy="4351097"/>
          </a:xfrm>
          <a:prstGeom prst="rect">
            <a:avLst/>
          </a:prstGeom>
        </p:spPr>
      </p:pic>
    </p:spTree>
    <p:extLst>
      <p:ext uri="{BB962C8B-B14F-4D97-AF65-F5344CB8AC3E}">
        <p14:creationId xmlns:p14="http://schemas.microsoft.com/office/powerpoint/2010/main" val="229172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99A73-E068-426F-8116-3FAB0D2D2010}"/>
              </a:ext>
            </a:extLst>
          </p:cNvPr>
          <p:cNvSpPr>
            <a:spLocks noGrp="1"/>
          </p:cNvSpPr>
          <p:nvPr>
            <p:ph type="title"/>
          </p:nvPr>
        </p:nvSpPr>
        <p:spPr>
          <a:xfrm>
            <a:off x="1024129" y="585216"/>
            <a:ext cx="3779085" cy="1499616"/>
          </a:xfrm>
        </p:spPr>
        <p:txBody>
          <a:bodyPr>
            <a:normAutofit/>
          </a:bodyPr>
          <a:lstStyle/>
          <a:p>
            <a:r>
              <a:rPr lang="en-US" dirty="0">
                <a:solidFill>
                  <a:srgbClr val="FFFFFF"/>
                </a:solidFill>
              </a:rPr>
              <a:t>Residual Plots - </a:t>
            </a:r>
            <a:br>
              <a:rPr lang="en-US" dirty="0">
                <a:solidFill>
                  <a:srgbClr val="FFFFFF"/>
                </a:solidFill>
              </a:rPr>
            </a:br>
            <a:r>
              <a:rPr lang="en-US" dirty="0">
                <a:solidFill>
                  <a:srgbClr val="FFFFFF"/>
                </a:solidFill>
              </a:rPr>
              <a:t>Normal Q-Q</a:t>
            </a: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C76F3D-87E1-4AF2-AEC9-D3C19B3350A4}"/>
              </a:ext>
            </a:extLst>
          </p:cNvPr>
          <p:cNvSpPr>
            <a:spLocks noGrp="1"/>
          </p:cNvSpPr>
          <p:nvPr>
            <p:ph idx="1"/>
          </p:nvPr>
        </p:nvSpPr>
        <p:spPr>
          <a:xfrm>
            <a:off x="1024129" y="2286000"/>
            <a:ext cx="3791711" cy="3931920"/>
          </a:xfrm>
        </p:spPr>
        <p:txBody>
          <a:bodyPr>
            <a:normAutofit/>
          </a:bodyPr>
          <a:lstStyle/>
          <a:p>
            <a:r>
              <a:rPr lang="en-US" sz="2000">
                <a:solidFill>
                  <a:srgbClr val="FFFFFF"/>
                </a:solidFill>
              </a:rPr>
              <a:t>The Normal Q-Q plot is used to check if our residuals follow Normal distribution or not.</a:t>
            </a:r>
          </a:p>
          <a:p>
            <a:r>
              <a:rPr lang="en-US" sz="2000">
                <a:solidFill>
                  <a:srgbClr val="FFFFFF"/>
                </a:solidFill>
              </a:rPr>
              <a:t>The residuals are normally distributed if the points follow the dotted line closely</a:t>
            </a:r>
          </a:p>
          <a:p>
            <a:r>
              <a:rPr lang="en-US" sz="2000">
                <a:solidFill>
                  <a:srgbClr val="FFFFFF"/>
                </a:solidFill>
              </a:rPr>
              <a:t>In this case residual points follow the dotted line closely except for observation #22</a:t>
            </a:r>
          </a:p>
          <a:p>
            <a:r>
              <a:rPr lang="en-US" sz="2000">
                <a:solidFill>
                  <a:srgbClr val="FFFFFF"/>
                </a:solidFill>
              </a:rPr>
              <a:t>So our model residuals have passed the test of Normality.</a:t>
            </a:r>
          </a:p>
          <a:p>
            <a:endParaRPr lang="en-US" sz="2000">
              <a:solidFill>
                <a:srgbClr val="FFFFFF"/>
              </a:solidFill>
            </a:endParaRPr>
          </a:p>
          <a:p>
            <a:endParaRPr lang="en-US" sz="2000">
              <a:solidFill>
                <a:srgbClr val="FFFFFF"/>
              </a:solidFill>
            </a:endParaRPr>
          </a:p>
        </p:txBody>
      </p:sp>
      <p:pic>
        <p:nvPicPr>
          <p:cNvPr id="4" name="Content Placeholder 3" descr="Residual plots">
            <a:extLst>
              <a:ext uri="{FF2B5EF4-FFF2-40B4-BE49-F238E27FC236}">
                <a16:creationId xmlns:a16="http://schemas.microsoft.com/office/drawing/2014/main" id="{E37533E5-1210-41F6-829A-737347AF07FF}"/>
              </a:ext>
            </a:extLst>
          </p:cNvPr>
          <p:cNvPicPr>
            <a:picLocks/>
          </p:cNvPicPr>
          <p:nvPr/>
        </p:nvPicPr>
        <p:blipFill>
          <a:blip r:embed="rId2"/>
          <a:stretch>
            <a:fillRect/>
          </a:stretch>
        </p:blipFill>
        <p:spPr>
          <a:xfrm>
            <a:off x="6096000" y="1253451"/>
            <a:ext cx="5455921" cy="4351097"/>
          </a:xfrm>
          <a:prstGeom prst="rect">
            <a:avLst/>
          </a:prstGeom>
        </p:spPr>
      </p:pic>
    </p:spTree>
    <p:extLst>
      <p:ext uri="{BB962C8B-B14F-4D97-AF65-F5344CB8AC3E}">
        <p14:creationId xmlns:p14="http://schemas.microsoft.com/office/powerpoint/2010/main" val="4161248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58FE63-5A72-4D8F-9F73-81D3B5D96827}"/>
              </a:ext>
            </a:extLst>
          </p:cNvPr>
          <p:cNvSpPr>
            <a:spLocks noGrp="1"/>
          </p:cNvSpPr>
          <p:nvPr>
            <p:ph type="title"/>
          </p:nvPr>
        </p:nvSpPr>
        <p:spPr>
          <a:xfrm>
            <a:off x="1024129" y="585216"/>
            <a:ext cx="3779085" cy="1499616"/>
          </a:xfrm>
        </p:spPr>
        <p:txBody>
          <a:bodyPr>
            <a:normAutofit fontScale="90000"/>
          </a:bodyPr>
          <a:lstStyle/>
          <a:p>
            <a:r>
              <a:rPr lang="en-US" dirty="0">
                <a:solidFill>
                  <a:srgbClr val="FFFFFF"/>
                </a:solidFill>
              </a:rPr>
              <a:t>Residual Plots</a:t>
            </a:r>
            <a:br>
              <a:rPr lang="en-US" dirty="0">
                <a:solidFill>
                  <a:srgbClr val="FFFFFF"/>
                </a:solidFill>
              </a:rPr>
            </a:br>
            <a:r>
              <a:rPr lang="en-US" dirty="0">
                <a:solidFill>
                  <a:srgbClr val="FFFFFF"/>
                </a:solidFill>
              </a:rPr>
              <a:t>Scale vs Location</a:t>
            </a: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D637DD-787E-4B5A-965A-82674990C904}"/>
              </a:ext>
            </a:extLst>
          </p:cNvPr>
          <p:cNvSpPr>
            <a:spLocks noGrp="1"/>
          </p:cNvSpPr>
          <p:nvPr>
            <p:ph idx="1"/>
          </p:nvPr>
        </p:nvSpPr>
        <p:spPr>
          <a:xfrm>
            <a:off x="1024129" y="2286000"/>
            <a:ext cx="3791711" cy="3931920"/>
          </a:xfrm>
        </p:spPr>
        <p:txBody>
          <a:bodyPr>
            <a:normAutofit/>
          </a:bodyPr>
          <a:lstStyle/>
          <a:p>
            <a:r>
              <a:rPr lang="en-US" sz="1500" dirty="0">
                <a:solidFill>
                  <a:srgbClr val="FFFFFF"/>
                </a:solidFill>
              </a:rPr>
              <a:t>Scale location plot indicates  spread of points across predicted values range.</a:t>
            </a:r>
          </a:p>
          <a:p>
            <a:r>
              <a:rPr lang="en-US" sz="1500" dirty="0">
                <a:solidFill>
                  <a:srgbClr val="FFFFFF"/>
                </a:solidFill>
              </a:rPr>
              <a:t>One of the assumptions for Regression is Homoscedasticity . </a:t>
            </a:r>
            <a:r>
              <a:rPr lang="en-US" sz="1500" dirty="0" err="1">
                <a:solidFill>
                  <a:srgbClr val="FFFFFF"/>
                </a:solidFill>
              </a:rPr>
              <a:t>i.e</a:t>
            </a:r>
            <a:r>
              <a:rPr lang="en-US" sz="1500" dirty="0">
                <a:solidFill>
                  <a:srgbClr val="FFFFFF"/>
                </a:solidFill>
              </a:rPr>
              <a:t> variance should be reasonably equal across the predictor range.</a:t>
            </a:r>
          </a:p>
          <a:p>
            <a:r>
              <a:rPr lang="en-US" sz="1500" dirty="0">
                <a:solidFill>
                  <a:srgbClr val="FFFFFF"/>
                </a:solidFill>
              </a:rPr>
              <a:t>A horizontal red line is ideal and would indicate that residuals have uniform variance across the range.</a:t>
            </a:r>
          </a:p>
          <a:p>
            <a:r>
              <a:rPr lang="en-US" sz="1500" dirty="0">
                <a:solidFill>
                  <a:srgbClr val="FFFFFF"/>
                </a:solidFill>
              </a:rPr>
              <a:t>As residuals spread wider from each other the red spread line goes up.</a:t>
            </a:r>
          </a:p>
          <a:p>
            <a:r>
              <a:rPr lang="en-US" sz="1500" dirty="0">
                <a:solidFill>
                  <a:srgbClr val="FFFFFF"/>
                </a:solidFill>
              </a:rPr>
              <a:t>In our case till </a:t>
            </a:r>
            <a:r>
              <a:rPr lang="en-US" sz="1500" dirty="0" err="1">
                <a:solidFill>
                  <a:srgbClr val="FFFFFF"/>
                </a:solidFill>
              </a:rPr>
              <a:t>approx</a:t>
            </a:r>
            <a:r>
              <a:rPr lang="en-US" sz="1500" dirty="0">
                <a:solidFill>
                  <a:srgbClr val="FFFFFF"/>
                </a:solidFill>
              </a:rPr>
              <a:t> 100000 or data is Homoscedastic </a:t>
            </a:r>
            <a:r>
              <a:rPr lang="en-US" sz="1500" dirty="0" err="1">
                <a:solidFill>
                  <a:srgbClr val="FFFFFF"/>
                </a:solidFill>
              </a:rPr>
              <a:t>i.e</a:t>
            </a:r>
            <a:r>
              <a:rPr lang="en-US" sz="1500" dirty="0">
                <a:solidFill>
                  <a:srgbClr val="FFFFFF"/>
                </a:solidFill>
              </a:rPr>
              <a:t> has uniform variance and later it becomes Heteroscedastic.</a:t>
            </a:r>
          </a:p>
          <a:p>
            <a:endParaRPr lang="en-US" sz="1500" dirty="0">
              <a:solidFill>
                <a:srgbClr val="FFFFFF"/>
              </a:solidFill>
            </a:endParaRPr>
          </a:p>
          <a:p>
            <a:endParaRPr lang="en-US" sz="1500" dirty="0">
              <a:solidFill>
                <a:srgbClr val="FFFFFF"/>
              </a:solidFill>
            </a:endParaRPr>
          </a:p>
        </p:txBody>
      </p:sp>
      <p:pic>
        <p:nvPicPr>
          <p:cNvPr id="4" name="Content Placeholder 3" descr="Residual plots">
            <a:extLst>
              <a:ext uri="{FF2B5EF4-FFF2-40B4-BE49-F238E27FC236}">
                <a16:creationId xmlns:a16="http://schemas.microsoft.com/office/drawing/2014/main" id="{6C4AECAF-339A-4740-9BB1-09630681006C}"/>
              </a:ext>
            </a:extLst>
          </p:cNvPr>
          <p:cNvPicPr>
            <a:picLocks/>
          </p:cNvPicPr>
          <p:nvPr/>
        </p:nvPicPr>
        <p:blipFill>
          <a:blip r:embed="rId2"/>
          <a:stretch>
            <a:fillRect/>
          </a:stretch>
        </p:blipFill>
        <p:spPr>
          <a:xfrm>
            <a:off x="5947919" y="986751"/>
            <a:ext cx="5816600" cy="4696499"/>
          </a:xfrm>
          <a:prstGeom prst="rect">
            <a:avLst/>
          </a:prstGeom>
        </p:spPr>
      </p:pic>
    </p:spTree>
    <p:extLst>
      <p:ext uri="{BB962C8B-B14F-4D97-AF65-F5344CB8AC3E}">
        <p14:creationId xmlns:p14="http://schemas.microsoft.com/office/powerpoint/2010/main" val="3394525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50F9-1DC1-4431-8E94-B68681B67EF3}"/>
              </a:ext>
            </a:extLst>
          </p:cNvPr>
          <p:cNvSpPr>
            <a:spLocks noGrp="1"/>
          </p:cNvSpPr>
          <p:nvPr>
            <p:ph type="title"/>
          </p:nvPr>
        </p:nvSpPr>
        <p:spPr/>
        <p:txBody>
          <a:bodyPr/>
          <a:lstStyle/>
          <a:p>
            <a:r>
              <a:rPr lang="en-US" dirty="0"/>
              <a:t>Influence versus Leverage</a:t>
            </a:r>
          </a:p>
        </p:txBody>
      </p:sp>
      <p:sp>
        <p:nvSpPr>
          <p:cNvPr id="3" name="Content Placeholder 2">
            <a:extLst>
              <a:ext uri="{FF2B5EF4-FFF2-40B4-BE49-F238E27FC236}">
                <a16:creationId xmlns:a16="http://schemas.microsoft.com/office/drawing/2014/main" id="{F86EE41D-D547-4517-BE40-7588B9F413FC}"/>
              </a:ext>
            </a:extLst>
          </p:cNvPr>
          <p:cNvSpPr>
            <a:spLocks noGrp="1"/>
          </p:cNvSpPr>
          <p:nvPr>
            <p:ph sz="half" idx="1"/>
          </p:nvPr>
        </p:nvSpPr>
        <p:spPr/>
        <p:txBody>
          <a:bodyPr>
            <a:normAutofit/>
          </a:bodyPr>
          <a:lstStyle/>
          <a:p>
            <a:r>
              <a:rPr lang="en-US" dirty="0"/>
              <a:t>Influence : The Influence of an observation can be thought of in terms of how much the predicted scores would change  if the observation is excluded. Cook’s Distance is a pretty good measure of influence of an observation.</a:t>
            </a:r>
          </a:p>
          <a:p>
            <a:endParaRPr lang="en-US" dirty="0"/>
          </a:p>
        </p:txBody>
      </p:sp>
      <p:sp>
        <p:nvSpPr>
          <p:cNvPr id="4" name="Content Placeholder 3">
            <a:extLst>
              <a:ext uri="{FF2B5EF4-FFF2-40B4-BE49-F238E27FC236}">
                <a16:creationId xmlns:a16="http://schemas.microsoft.com/office/drawing/2014/main" id="{3DCF9CA2-3960-4FDD-8702-F1425F225B16}"/>
              </a:ext>
            </a:extLst>
          </p:cNvPr>
          <p:cNvSpPr>
            <a:spLocks noGrp="1"/>
          </p:cNvSpPr>
          <p:nvPr>
            <p:ph sz="half" idx="2"/>
          </p:nvPr>
        </p:nvSpPr>
        <p:spPr/>
        <p:txBody>
          <a:bodyPr>
            <a:normAutofit/>
          </a:bodyPr>
          <a:lstStyle/>
          <a:p>
            <a:r>
              <a:rPr lang="en-US" dirty="0"/>
              <a:t>Leverage : The leverage of an observation is based on how much the observation’s value on the predictor variable differs from the mean of the predictor variable. The more the leverage of an observation, the greater potential that point has in terms of influence</a:t>
            </a:r>
          </a:p>
          <a:p>
            <a:endParaRPr lang="en-US" dirty="0"/>
          </a:p>
        </p:txBody>
      </p:sp>
    </p:spTree>
    <p:extLst>
      <p:ext uri="{BB962C8B-B14F-4D97-AF65-F5344CB8AC3E}">
        <p14:creationId xmlns:p14="http://schemas.microsoft.com/office/powerpoint/2010/main" val="2122871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A189809-6E29-49EE-A734-8FA358E0DD91}"/>
              </a:ext>
            </a:extLst>
          </p:cNvPr>
          <p:cNvSpPr>
            <a:spLocks noGrp="1"/>
          </p:cNvSpPr>
          <p:nvPr>
            <p:ph type="title"/>
          </p:nvPr>
        </p:nvSpPr>
        <p:spPr>
          <a:xfrm>
            <a:off x="1024129" y="585216"/>
            <a:ext cx="3779085" cy="1499616"/>
          </a:xfrm>
        </p:spPr>
        <p:txBody>
          <a:bodyPr vert="horz" lIns="91440" tIns="45720" rIns="91440" bIns="45720" rtlCol="0" anchor="ctr">
            <a:normAutofit fontScale="90000"/>
          </a:bodyPr>
          <a:lstStyle/>
          <a:p>
            <a:r>
              <a:rPr lang="en-US" dirty="0">
                <a:solidFill>
                  <a:srgbClr val="FFFFFF"/>
                </a:solidFill>
              </a:rPr>
              <a:t>Residual Plots</a:t>
            </a:r>
            <a:br>
              <a:rPr lang="en-US" dirty="0">
                <a:solidFill>
                  <a:srgbClr val="FFFFFF"/>
                </a:solidFill>
              </a:rPr>
            </a:br>
            <a:r>
              <a:rPr lang="en-US" dirty="0">
                <a:solidFill>
                  <a:srgbClr val="FFFFFF"/>
                </a:solidFill>
              </a:rPr>
              <a:t>Residuals VS </a:t>
            </a:r>
            <a:r>
              <a:rPr lang="en-US" dirty="0" err="1">
                <a:solidFill>
                  <a:srgbClr val="FFFFFF"/>
                </a:solidFill>
              </a:rPr>
              <a:t>LEverage</a:t>
            </a:r>
            <a:endParaRPr lang="en-US" dirty="0">
              <a:solidFill>
                <a:srgbClr val="FFFFFF"/>
              </a:solidFill>
            </a:endParaRPr>
          </a:p>
        </p:txBody>
      </p:sp>
      <p:cxnSp>
        <p:nvCxnSpPr>
          <p:cNvPr id="16" name="Straight Connector 15">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65766CD-70AF-45C2-8CD5-7AA59E207E61}"/>
              </a:ext>
            </a:extLst>
          </p:cNvPr>
          <p:cNvSpPr/>
          <p:nvPr/>
        </p:nvSpPr>
        <p:spPr>
          <a:xfrm>
            <a:off x="1024129" y="2286000"/>
            <a:ext cx="3791711"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dirty="0">
                <a:solidFill>
                  <a:srgbClr val="FFFFFF"/>
                </a:solidFill>
              </a:rPr>
              <a:t>In this plot the dotted red lines are cook’s distance and the areas of interest for us are the ones outside dotted line on top right corner or bottom right corner. If any point falls in that region , we say that the observation has high leverage or potential for influencing our model is higher if we exclude that point.</a:t>
            </a:r>
          </a:p>
          <a:p>
            <a:r>
              <a:rPr lang="en-US" dirty="0"/>
              <a:t>Its not always the case though that all outliers will have high leverage or vice versa.</a:t>
            </a:r>
          </a:p>
          <a:p>
            <a:pPr defTabSz="914400">
              <a:lnSpc>
                <a:spcPct val="90000"/>
              </a:lnSpc>
              <a:spcAft>
                <a:spcPts val="600"/>
              </a:spcAft>
              <a:buClr>
                <a:schemeClr val="accent1"/>
              </a:buClr>
            </a:pPr>
            <a:endParaRPr lang="en-US" dirty="0">
              <a:solidFill>
                <a:srgbClr val="FFFFFF"/>
              </a:solidFill>
            </a:endParaRPr>
          </a:p>
        </p:txBody>
      </p:sp>
      <p:pic>
        <p:nvPicPr>
          <p:cNvPr id="7" name="Content Placeholder 3" descr="Residual plots">
            <a:extLst>
              <a:ext uri="{FF2B5EF4-FFF2-40B4-BE49-F238E27FC236}">
                <a16:creationId xmlns:a16="http://schemas.microsoft.com/office/drawing/2014/main" id="{D6E876A7-E9E3-4413-BC63-91F4C4DFBAE1}"/>
              </a:ext>
            </a:extLst>
          </p:cNvPr>
          <p:cNvPicPr>
            <a:picLocks noGrp="1"/>
          </p:cNvPicPr>
          <p:nvPr>
            <p:ph idx="1"/>
          </p:nvPr>
        </p:nvPicPr>
        <p:blipFill>
          <a:blip r:embed="rId2"/>
          <a:stretch>
            <a:fillRect/>
          </a:stretch>
        </p:blipFill>
        <p:spPr>
          <a:xfrm>
            <a:off x="6096000" y="1253451"/>
            <a:ext cx="5455921" cy="4351097"/>
          </a:xfrm>
          <a:prstGeom prst="rect">
            <a:avLst/>
          </a:prstGeom>
        </p:spPr>
      </p:pic>
    </p:spTree>
    <p:extLst>
      <p:ext uri="{BB962C8B-B14F-4D97-AF65-F5344CB8AC3E}">
        <p14:creationId xmlns:p14="http://schemas.microsoft.com/office/powerpoint/2010/main" val="2156990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21EAD-0147-4488-962D-66FAE1FDDB28}"/>
              </a:ext>
            </a:extLst>
          </p:cNvPr>
          <p:cNvSpPr>
            <a:spLocks noGrp="1"/>
          </p:cNvSpPr>
          <p:nvPr>
            <p:ph type="title"/>
          </p:nvPr>
        </p:nvSpPr>
        <p:spPr/>
        <p:txBody>
          <a:bodyPr/>
          <a:lstStyle/>
          <a:p>
            <a:r>
              <a:rPr lang="en-US" dirty="0"/>
              <a:t>generalized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BCA144-5CBF-402F-AF65-42D92C0F2406}"/>
                  </a:ext>
                </a:extLst>
              </p:cNvPr>
              <p:cNvSpPr>
                <a:spLocks noGrp="1"/>
              </p:cNvSpPr>
              <p:nvPr>
                <p:ph idx="1"/>
              </p:nvPr>
            </p:nvSpPr>
            <p:spPr/>
            <p:txBody>
              <a:bodyPr>
                <a:normAutofit/>
              </a:bodyPr>
              <a:lstStyle/>
              <a:p>
                <a:pPr marL="128016" lvl="1" indent="0">
                  <a:buNone/>
                </a:pPr>
                <a14:m>
                  <m:oMathPara xmlns:m="http://schemas.openxmlformats.org/officeDocument/2006/math">
                    <m:oMathParaPr>
                      <m:jc m:val="center"/>
                    </m:oMathParaPr>
                    <m:oMath xmlns:m="http://schemas.openxmlformats.org/officeDocument/2006/math">
                      <m:r>
                        <a:rPr lang="en-US" sz="5400" b="0" i="1" smtClean="0">
                          <a:latin typeface="Cambria Math" panose="02040503050406030204" pitchFamily="18" charset="0"/>
                        </a:rPr>
                        <m:t>𝑦</m:t>
                      </m:r>
                      <m:r>
                        <a:rPr lang="en-US" sz="5400" b="0" i="1" smtClean="0">
                          <a:latin typeface="Cambria Math" panose="02040503050406030204" pitchFamily="18" charset="0"/>
                        </a:rPr>
                        <m:t>=</m:t>
                      </m:r>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ea typeface="Cambria Math" panose="02040503050406030204" pitchFamily="18" charset="0"/>
                            </a:rPr>
                            <m:t>𝛽</m:t>
                          </m:r>
                        </m:e>
                        <m:sub>
                          <m:r>
                            <a:rPr lang="en-US" sz="5400" b="0" i="1" smtClean="0">
                              <a:latin typeface="Cambria Math" panose="02040503050406030204" pitchFamily="18" charset="0"/>
                            </a:rPr>
                            <m:t>𝑜</m:t>
                          </m:r>
                        </m:sub>
                      </m:sSub>
                      <m:r>
                        <a:rPr lang="en-US" sz="5400" b="0" i="1" smtClean="0">
                          <a:latin typeface="Cambria Math" panose="02040503050406030204" pitchFamily="18" charset="0"/>
                        </a:rPr>
                        <m:t>+</m:t>
                      </m:r>
                      <m:sSub>
                        <m:sSubPr>
                          <m:ctrlPr>
                            <a:rPr lang="en-US" sz="5400" i="1">
                              <a:latin typeface="Cambria Math" panose="02040503050406030204" pitchFamily="18" charset="0"/>
                            </a:rPr>
                          </m:ctrlPr>
                        </m:sSubPr>
                        <m:e>
                          <m:r>
                            <a:rPr lang="en-US" sz="5400" i="1">
                              <a:latin typeface="Cambria Math" panose="02040503050406030204" pitchFamily="18" charset="0"/>
                              <a:ea typeface="Cambria Math" panose="02040503050406030204" pitchFamily="18" charset="0"/>
                            </a:rPr>
                            <m:t>𝛽</m:t>
                          </m:r>
                        </m:e>
                        <m:sub>
                          <m:r>
                            <a:rPr lang="en-US" sz="5400" b="0" i="1" smtClean="0">
                              <a:latin typeface="Cambria Math" panose="02040503050406030204" pitchFamily="18" charset="0"/>
                              <a:ea typeface="Cambria Math" panose="02040503050406030204" pitchFamily="18" charset="0"/>
                            </a:rPr>
                            <m:t>𝑥</m:t>
                          </m:r>
                        </m:sub>
                      </m:sSub>
                      <m:r>
                        <a:rPr lang="en-US" sz="5400" b="0" i="1" smtClean="0">
                          <a:latin typeface="Cambria Math" panose="02040503050406030204" pitchFamily="18" charset="0"/>
                        </a:rPr>
                        <m:t>𝑋</m:t>
                      </m:r>
                      <m:r>
                        <a:rPr lang="en-US" sz="5400" b="0" i="1" smtClean="0">
                          <a:latin typeface="Cambria Math" panose="02040503050406030204" pitchFamily="18" charset="0"/>
                        </a:rPr>
                        <m:t>+</m:t>
                      </m:r>
                      <m:r>
                        <a:rPr lang="en-US" sz="5400" b="0" i="1" smtClean="0">
                          <a:latin typeface="Cambria Math" panose="02040503050406030204" pitchFamily="18" charset="0"/>
                          <a:ea typeface="Cambria Math" panose="02040503050406030204" pitchFamily="18" charset="0"/>
                        </a:rPr>
                        <m:t>𝜀</m:t>
                      </m:r>
                    </m:oMath>
                  </m:oMathPara>
                </a14:m>
                <a:endParaRPr lang="en-US" sz="5400" b="0" dirty="0">
                  <a:ea typeface="Cambria Math" panose="02040503050406030204" pitchFamily="18" charset="0"/>
                </a:endParaRPr>
              </a:p>
              <a:p>
                <a:pPr marL="128016" lvl="1" indent="0">
                  <a:buNone/>
                </a:pPr>
                <a:endParaRPr lang="en-US" sz="5400" dirty="0"/>
              </a:p>
              <a:p>
                <a:pPr marL="128016" lvl="1" indent="0">
                  <a:buNone/>
                </a:pP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dirty="0"/>
                  <a:t>’s are the coefficients of the relationship between the y and the x</a:t>
                </a:r>
              </a:p>
              <a:p>
                <a:pPr marL="128016" lvl="1" indent="0">
                  <a:buNone/>
                </a:pPr>
                <a14:m>
                  <m:oMath xmlns:m="http://schemas.openxmlformats.org/officeDocument/2006/math">
                    <m:r>
                      <a:rPr lang="en-US" i="1">
                        <a:latin typeface="Cambria Math" panose="02040503050406030204" pitchFamily="18" charset="0"/>
                        <a:ea typeface="Cambria Math" panose="02040503050406030204" pitchFamily="18" charset="0"/>
                      </a:rPr>
                      <m:t>𝜀</m:t>
                    </m:r>
                  </m:oMath>
                </a14:m>
                <a:r>
                  <a:rPr lang="en-US" dirty="0"/>
                  <a:t> represents the error term</a:t>
                </a:r>
              </a:p>
              <a:p>
                <a:pPr marL="128016" lvl="1" indent="0">
                  <a:buNone/>
                </a:pPr>
                <a:endParaRPr lang="en-US" sz="5400" dirty="0"/>
              </a:p>
            </p:txBody>
          </p:sp>
        </mc:Choice>
        <mc:Fallback xmlns="">
          <p:sp>
            <p:nvSpPr>
              <p:cNvPr id="3" name="Content Placeholder 2">
                <a:extLst>
                  <a:ext uri="{FF2B5EF4-FFF2-40B4-BE49-F238E27FC236}">
                    <a16:creationId xmlns:a16="http://schemas.microsoft.com/office/drawing/2014/main" id="{DCBCA144-5CBF-402F-AF65-42D92C0F2406}"/>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77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21EAD-0147-4488-962D-66FAE1FDDB28}"/>
              </a:ext>
            </a:extLst>
          </p:cNvPr>
          <p:cNvSpPr>
            <a:spLocks noGrp="1"/>
          </p:cNvSpPr>
          <p:nvPr>
            <p:ph type="title"/>
          </p:nvPr>
        </p:nvSpPr>
        <p:spPr/>
        <p:txBody>
          <a:bodyPr/>
          <a:lstStyle/>
          <a:p>
            <a:r>
              <a:rPr lang="en-US" dirty="0"/>
              <a:t>Predicted Values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BCA144-5CBF-402F-AF65-42D92C0F2406}"/>
                  </a:ext>
                </a:extLst>
              </p:cNvPr>
              <p:cNvSpPr>
                <a:spLocks noGrp="1"/>
              </p:cNvSpPr>
              <p:nvPr>
                <p:ph idx="1"/>
              </p:nvPr>
            </p:nvSpPr>
            <p:spPr/>
            <p:txBody>
              <a:bodyPr>
                <a:normAutofit/>
              </a:bodyPr>
              <a:lstStyle/>
              <a:p>
                <a:pPr marL="128016" lvl="1" indent="0">
                  <a:buNone/>
                </a:pPr>
                <a14:m>
                  <m:oMathPara xmlns:m="http://schemas.openxmlformats.org/officeDocument/2006/math">
                    <m:oMathParaPr>
                      <m:jc m:val="center"/>
                    </m:oMathParaPr>
                    <m:oMath xmlns:m="http://schemas.openxmlformats.org/officeDocument/2006/math">
                      <m:acc>
                        <m:accPr>
                          <m:chr m:val="̂"/>
                          <m:ctrlPr>
                            <a:rPr lang="en-US" sz="5400" b="0" i="1" smtClean="0">
                              <a:latin typeface="Cambria Math" panose="02040503050406030204" pitchFamily="18" charset="0"/>
                            </a:rPr>
                          </m:ctrlPr>
                        </m:accPr>
                        <m:e>
                          <m:r>
                            <a:rPr lang="en-US" sz="5400" i="1">
                              <a:latin typeface="Cambria Math" panose="02040503050406030204" pitchFamily="18" charset="0"/>
                            </a:rPr>
                            <m:t>𝑦</m:t>
                          </m:r>
                        </m:e>
                      </m:acc>
                      <m:r>
                        <a:rPr lang="en-US" sz="5400" b="0" i="1" smtClean="0">
                          <a:latin typeface="Cambria Math" panose="02040503050406030204" pitchFamily="18" charset="0"/>
                        </a:rPr>
                        <m:t>=</m:t>
                      </m:r>
                      <m:acc>
                        <m:accPr>
                          <m:chr m:val="̂"/>
                          <m:ctrlPr>
                            <a:rPr lang="en-US" sz="5400" b="0" i="1" smtClean="0">
                              <a:latin typeface="Cambria Math" panose="02040503050406030204" pitchFamily="18" charset="0"/>
                            </a:rPr>
                          </m:ctrlPr>
                        </m:accPr>
                        <m:e>
                          <m:sSub>
                            <m:sSubPr>
                              <m:ctrlPr>
                                <a:rPr lang="en-US" sz="5400" i="1">
                                  <a:latin typeface="Cambria Math" panose="02040503050406030204" pitchFamily="18" charset="0"/>
                                </a:rPr>
                              </m:ctrlPr>
                            </m:sSubPr>
                            <m:e>
                              <m:r>
                                <a:rPr lang="en-US" sz="5400" i="1">
                                  <a:latin typeface="Cambria Math" panose="02040503050406030204" pitchFamily="18" charset="0"/>
                                  <a:ea typeface="Cambria Math" panose="02040503050406030204" pitchFamily="18" charset="0"/>
                                </a:rPr>
                                <m:t>𝛽</m:t>
                              </m:r>
                            </m:e>
                            <m:sub>
                              <m:r>
                                <a:rPr lang="en-US" sz="5400" i="1">
                                  <a:latin typeface="Cambria Math" panose="02040503050406030204" pitchFamily="18" charset="0"/>
                                </a:rPr>
                                <m:t>𝑜</m:t>
                              </m:r>
                            </m:sub>
                          </m:sSub>
                        </m:e>
                      </m:acc>
                      <m:r>
                        <a:rPr lang="en-US" sz="5400" b="0" i="1" smtClean="0">
                          <a:latin typeface="Cambria Math" panose="02040503050406030204" pitchFamily="18" charset="0"/>
                        </a:rPr>
                        <m:t>+</m:t>
                      </m:r>
                      <m:acc>
                        <m:accPr>
                          <m:chr m:val="̂"/>
                          <m:ctrlPr>
                            <a:rPr lang="en-US" sz="5400" b="0" i="1" smtClean="0">
                              <a:latin typeface="Cambria Math" panose="02040503050406030204" pitchFamily="18" charset="0"/>
                            </a:rPr>
                          </m:ctrlPr>
                        </m:accPr>
                        <m:e>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ea typeface="Cambria Math" panose="02040503050406030204" pitchFamily="18" charset="0"/>
                                </a:rPr>
                                <m:t>𝛽</m:t>
                              </m:r>
                            </m:e>
                            <m:sub>
                              <m:r>
                                <a:rPr lang="en-US" sz="5400" b="0" i="1" smtClean="0">
                                  <a:latin typeface="Cambria Math" panose="02040503050406030204" pitchFamily="18" charset="0"/>
                                </a:rPr>
                                <m:t>𝑥</m:t>
                              </m:r>
                            </m:sub>
                          </m:sSub>
                        </m:e>
                      </m:acc>
                      <m:r>
                        <a:rPr lang="en-US" sz="5400" b="0" i="1" smtClean="0">
                          <a:latin typeface="Cambria Math" panose="02040503050406030204" pitchFamily="18" charset="0"/>
                        </a:rPr>
                        <m:t>𝑋</m:t>
                      </m:r>
                      <m:r>
                        <a:rPr lang="en-US" sz="5400" b="0" i="1" smtClean="0">
                          <a:latin typeface="Cambria Math" panose="02040503050406030204" pitchFamily="18" charset="0"/>
                        </a:rPr>
                        <m:t>+</m:t>
                      </m:r>
                      <m:acc>
                        <m:accPr>
                          <m:chr m:val="̂"/>
                          <m:ctrlPr>
                            <a:rPr lang="en-US" sz="5400" b="0" i="1" smtClean="0">
                              <a:latin typeface="Cambria Math" panose="02040503050406030204" pitchFamily="18" charset="0"/>
                            </a:rPr>
                          </m:ctrlPr>
                        </m:accPr>
                        <m:e>
                          <m:r>
                            <a:rPr lang="en-US" sz="5400" i="1">
                              <a:latin typeface="Cambria Math" panose="02040503050406030204" pitchFamily="18" charset="0"/>
                              <a:ea typeface="Cambria Math" panose="02040503050406030204" pitchFamily="18" charset="0"/>
                            </a:rPr>
                            <m:t>𝜀</m:t>
                          </m:r>
                        </m:e>
                      </m:acc>
                    </m:oMath>
                  </m:oMathPara>
                </a14:m>
                <a:endParaRPr lang="en-US" sz="5400" b="0" dirty="0">
                  <a:ea typeface="Cambria Math" panose="02040503050406030204" pitchFamily="18" charset="0"/>
                </a:endParaRPr>
              </a:p>
              <a:p>
                <a:pPr marL="128016" lvl="1" indent="0">
                  <a:buNone/>
                </a:pPr>
                <a:endParaRPr lang="en-US" sz="5400" dirty="0"/>
              </a:p>
              <a:p>
                <a:pPr marL="128016" lvl="1" indent="0">
                  <a:buNone/>
                </a:pP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dirty="0"/>
                  <a:t>’s are the coefficients of the relationship between the y and the x</a:t>
                </a:r>
              </a:p>
              <a:p>
                <a:pPr marL="128016" lvl="1" indent="0">
                  <a:buNone/>
                </a:pPr>
                <a14:m>
                  <m:oMath xmlns:m="http://schemas.openxmlformats.org/officeDocument/2006/math">
                    <m:r>
                      <a:rPr lang="en-US" i="1">
                        <a:latin typeface="Cambria Math" panose="02040503050406030204" pitchFamily="18" charset="0"/>
                        <a:ea typeface="Cambria Math" panose="02040503050406030204" pitchFamily="18" charset="0"/>
                      </a:rPr>
                      <m:t>𝜀</m:t>
                    </m:r>
                  </m:oMath>
                </a14:m>
                <a:r>
                  <a:rPr lang="en-US" dirty="0"/>
                  <a:t> represents the error term</a:t>
                </a:r>
              </a:p>
              <a:p>
                <a:pPr marL="128016" lvl="1" indent="0">
                  <a:buNone/>
                </a:pPr>
                <a:endParaRPr lang="en-US" sz="5400" dirty="0"/>
              </a:p>
            </p:txBody>
          </p:sp>
        </mc:Choice>
        <mc:Fallback xmlns="">
          <p:sp>
            <p:nvSpPr>
              <p:cNvPr id="3" name="Content Placeholder 2">
                <a:extLst>
                  <a:ext uri="{FF2B5EF4-FFF2-40B4-BE49-F238E27FC236}">
                    <a16:creationId xmlns:a16="http://schemas.microsoft.com/office/drawing/2014/main" id="{DCBCA144-5CBF-402F-AF65-42D92C0F2406}"/>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23979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3F9AA6-0DA9-4F38-AA8A-C355838EB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9ADD9-0932-4B72-B5AD-8E1B13B6F2E2}"/>
              </a:ext>
            </a:extLst>
          </p:cNvPr>
          <p:cNvSpPr>
            <a:spLocks noGrp="1"/>
          </p:cNvSpPr>
          <p:nvPr>
            <p:ph type="title"/>
          </p:nvPr>
        </p:nvSpPr>
        <p:spPr>
          <a:xfrm>
            <a:off x="1024128" y="4952954"/>
            <a:ext cx="9720072" cy="1499616"/>
          </a:xfrm>
        </p:spPr>
        <p:txBody>
          <a:bodyPr>
            <a:normAutofit/>
          </a:bodyPr>
          <a:lstStyle/>
          <a:p>
            <a:r>
              <a:rPr lang="en-US" dirty="0"/>
              <a:t>Different Types of Multiple </a:t>
            </a:r>
            <a:r>
              <a:rPr lang="en-US" dirty="0" err="1"/>
              <a:t>REgression</a:t>
            </a:r>
            <a:endParaRPr lang="en-US" dirty="0"/>
          </a:p>
        </p:txBody>
      </p:sp>
      <p:cxnSp>
        <p:nvCxnSpPr>
          <p:cNvPr id="11" name="Straight Connector 10">
            <a:extLst>
              <a:ext uri="{FF2B5EF4-FFF2-40B4-BE49-F238E27FC236}">
                <a16:creationId xmlns:a16="http://schemas.microsoft.com/office/drawing/2014/main" id="{5C45FA27-EB18-4E04-8C96-68F7A0BC1D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62137"/>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FB66068A-2F0A-41FB-9CDE-378A3F1503EF}"/>
              </a:ext>
            </a:extLst>
          </p:cNvPr>
          <p:cNvGraphicFramePr>
            <a:graphicFrameLocks noGrp="1"/>
          </p:cNvGraphicFramePr>
          <p:nvPr>
            <p:ph idx="1"/>
            <p:extLst>
              <p:ext uri="{D42A27DB-BD31-4B8C-83A1-F6EECF244321}">
                <p14:modId xmlns:p14="http://schemas.microsoft.com/office/powerpoint/2010/main" val="815601243"/>
              </p:ext>
            </p:extLst>
          </p:nvPr>
        </p:nvGraphicFramePr>
        <p:xfrm>
          <a:off x="1023938" y="1810692"/>
          <a:ext cx="9720265" cy="1979353"/>
        </p:xfrm>
        <a:graphic>
          <a:graphicData uri="http://schemas.openxmlformats.org/drawingml/2006/table">
            <a:tbl>
              <a:tblPr firstRow="1" firstCol="1" bandRow="1">
                <a:tableStyleId>{5C22544A-7EE6-4342-B048-85BDC9FD1C3A}</a:tableStyleId>
              </a:tblPr>
              <a:tblGrid>
                <a:gridCol w="2337677">
                  <a:extLst>
                    <a:ext uri="{9D8B030D-6E8A-4147-A177-3AD203B41FA5}">
                      <a16:colId xmlns:a16="http://schemas.microsoft.com/office/drawing/2014/main" val="3876898844"/>
                    </a:ext>
                  </a:extLst>
                </a:gridCol>
                <a:gridCol w="1459507">
                  <a:extLst>
                    <a:ext uri="{9D8B030D-6E8A-4147-A177-3AD203B41FA5}">
                      <a16:colId xmlns:a16="http://schemas.microsoft.com/office/drawing/2014/main" val="1812926304"/>
                    </a:ext>
                  </a:extLst>
                </a:gridCol>
                <a:gridCol w="1453127">
                  <a:extLst>
                    <a:ext uri="{9D8B030D-6E8A-4147-A177-3AD203B41FA5}">
                      <a16:colId xmlns:a16="http://schemas.microsoft.com/office/drawing/2014/main" val="2369408327"/>
                    </a:ext>
                  </a:extLst>
                </a:gridCol>
                <a:gridCol w="1642371">
                  <a:extLst>
                    <a:ext uri="{9D8B030D-6E8A-4147-A177-3AD203B41FA5}">
                      <a16:colId xmlns:a16="http://schemas.microsoft.com/office/drawing/2014/main" val="445455200"/>
                    </a:ext>
                  </a:extLst>
                </a:gridCol>
                <a:gridCol w="1453129">
                  <a:extLst>
                    <a:ext uri="{9D8B030D-6E8A-4147-A177-3AD203B41FA5}">
                      <a16:colId xmlns:a16="http://schemas.microsoft.com/office/drawing/2014/main" val="2831579992"/>
                    </a:ext>
                  </a:extLst>
                </a:gridCol>
                <a:gridCol w="1374454">
                  <a:extLst>
                    <a:ext uri="{9D8B030D-6E8A-4147-A177-3AD203B41FA5}">
                      <a16:colId xmlns:a16="http://schemas.microsoft.com/office/drawing/2014/main" val="3374754278"/>
                    </a:ext>
                  </a:extLst>
                </a:gridCol>
              </a:tblGrid>
              <a:tr h="717762">
                <a:tc>
                  <a:txBody>
                    <a:bodyPr/>
                    <a:lstStyle/>
                    <a:p>
                      <a:pPr marL="0" marR="74295">
                        <a:lnSpc>
                          <a:spcPct val="91000"/>
                        </a:lnSpc>
                        <a:spcBef>
                          <a:spcPts val="255"/>
                        </a:spcBef>
                        <a:spcAft>
                          <a:spcPts val="0"/>
                        </a:spcAft>
                      </a:pPr>
                      <a:r>
                        <a:rPr lang="en-US" sz="1600">
                          <a:effectLst/>
                        </a:rPr>
                        <a:t> </a:t>
                      </a:r>
                      <a:endParaRPr lang="en-US" sz="1600">
                        <a:effectLst/>
                        <a:latin typeface="Book Antiqua" panose="02040602050305030304" pitchFamily="18" charset="0"/>
                        <a:ea typeface="PMingLiU" panose="02020500000000000000" pitchFamily="18" charset="-120"/>
                        <a:cs typeface="PMingLiU" panose="02020500000000000000" pitchFamily="18" charset="-120"/>
                      </a:endParaRPr>
                    </a:p>
                  </a:txBody>
                  <a:tcPr marL="91857" marR="91857" marT="0" marB="0"/>
                </a:tc>
                <a:tc>
                  <a:txBody>
                    <a:bodyPr/>
                    <a:lstStyle/>
                    <a:p>
                      <a:pPr marL="0" marR="74295" algn="ctr">
                        <a:lnSpc>
                          <a:spcPct val="91000"/>
                        </a:lnSpc>
                        <a:spcBef>
                          <a:spcPts val="255"/>
                        </a:spcBef>
                        <a:spcAft>
                          <a:spcPts val="0"/>
                        </a:spcAft>
                      </a:pPr>
                      <a:r>
                        <a:rPr lang="en-US" sz="1600">
                          <a:effectLst/>
                        </a:rPr>
                        <a:t>Continuous DV</a:t>
                      </a:r>
                      <a:endParaRPr lang="en-US" sz="1600">
                        <a:effectLst/>
                        <a:latin typeface="Book Antiqua" panose="02040602050305030304" pitchFamily="18" charset="0"/>
                        <a:ea typeface="PMingLiU" panose="02020500000000000000" pitchFamily="18" charset="-120"/>
                        <a:cs typeface="PMingLiU" panose="02020500000000000000" pitchFamily="18" charset="-120"/>
                      </a:endParaRPr>
                    </a:p>
                  </a:txBody>
                  <a:tcPr marL="91857" marR="91857" marT="0" marB="0"/>
                </a:tc>
                <a:tc>
                  <a:txBody>
                    <a:bodyPr/>
                    <a:lstStyle/>
                    <a:p>
                      <a:pPr marL="0" marR="74295" algn="ctr">
                        <a:lnSpc>
                          <a:spcPct val="91000"/>
                        </a:lnSpc>
                        <a:spcBef>
                          <a:spcPts val="255"/>
                        </a:spcBef>
                        <a:spcAft>
                          <a:spcPts val="0"/>
                        </a:spcAft>
                      </a:pPr>
                      <a:r>
                        <a:rPr lang="en-US" sz="1600">
                          <a:effectLst/>
                        </a:rPr>
                        <a:t>Binary DV</a:t>
                      </a:r>
                      <a:endParaRPr lang="en-US" sz="1600">
                        <a:effectLst/>
                        <a:latin typeface="Book Antiqua" panose="02040602050305030304" pitchFamily="18" charset="0"/>
                        <a:ea typeface="PMingLiU" panose="02020500000000000000" pitchFamily="18" charset="-120"/>
                        <a:cs typeface="PMingLiU" panose="02020500000000000000" pitchFamily="18" charset="-120"/>
                      </a:endParaRPr>
                    </a:p>
                  </a:txBody>
                  <a:tcPr marL="91857" marR="91857" marT="0" marB="0"/>
                </a:tc>
                <a:tc>
                  <a:txBody>
                    <a:bodyPr/>
                    <a:lstStyle/>
                    <a:p>
                      <a:pPr marL="0" marR="74295" algn="ctr">
                        <a:lnSpc>
                          <a:spcPct val="91000"/>
                        </a:lnSpc>
                        <a:spcBef>
                          <a:spcPts val="255"/>
                        </a:spcBef>
                        <a:spcAft>
                          <a:spcPts val="0"/>
                        </a:spcAft>
                      </a:pPr>
                      <a:r>
                        <a:rPr lang="en-US" sz="1600">
                          <a:effectLst/>
                        </a:rPr>
                        <a:t>Unordered Multicategory DV</a:t>
                      </a:r>
                      <a:endParaRPr lang="en-US" sz="1600">
                        <a:effectLst/>
                        <a:latin typeface="Book Antiqua" panose="02040602050305030304" pitchFamily="18" charset="0"/>
                        <a:ea typeface="PMingLiU" panose="02020500000000000000" pitchFamily="18" charset="-120"/>
                        <a:cs typeface="PMingLiU" panose="02020500000000000000" pitchFamily="18" charset="-120"/>
                      </a:endParaRPr>
                    </a:p>
                  </a:txBody>
                  <a:tcPr marL="91857" marR="91857" marT="0" marB="0"/>
                </a:tc>
                <a:tc>
                  <a:txBody>
                    <a:bodyPr/>
                    <a:lstStyle/>
                    <a:p>
                      <a:pPr marL="0" marR="74295" algn="ctr">
                        <a:lnSpc>
                          <a:spcPct val="91000"/>
                        </a:lnSpc>
                        <a:spcBef>
                          <a:spcPts val="255"/>
                        </a:spcBef>
                        <a:spcAft>
                          <a:spcPts val="0"/>
                        </a:spcAft>
                      </a:pPr>
                      <a:r>
                        <a:rPr lang="en-US" sz="1600">
                          <a:effectLst/>
                        </a:rPr>
                        <a:t>Ordered Category DV</a:t>
                      </a:r>
                      <a:endParaRPr lang="en-US" sz="1600">
                        <a:effectLst/>
                        <a:latin typeface="Book Antiqua" panose="02040602050305030304" pitchFamily="18" charset="0"/>
                        <a:ea typeface="PMingLiU" panose="02020500000000000000" pitchFamily="18" charset="-120"/>
                        <a:cs typeface="PMingLiU" panose="02020500000000000000" pitchFamily="18" charset="-120"/>
                      </a:endParaRPr>
                    </a:p>
                  </a:txBody>
                  <a:tcPr marL="91857" marR="91857" marT="0" marB="0"/>
                </a:tc>
                <a:tc>
                  <a:txBody>
                    <a:bodyPr/>
                    <a:lstStyle/>
                    <a:p>
                      <a:pPr marL="0" marR="74295" algn="ctr">
                        <a:lnSpc>
                          <a:spcPct val="91000"/>
                        </a:lnSpc>
                        <a:spcBef>
                          <a:spcPts val="255"/>
                        </a:spcBef>
                        <a:spcAft>
                          <a:spcPts val="0"/>
                        </a:spcAft>
                      </a:pPr>
                      <a:r>
                        <a:rPr lang="en-US" sz="1600">
                          <a:effectLst/>
                        </a:rPr>
                        <a:t>Count DV</a:t>
                      </a:r>
                      <a:endParaRPr lang="en-US" sz="1600">
                        <a:effectLst/>
                        <a:latin typeface="Book Antiqua" panose="02040602050305030304" pitchFamily="18" charset="0"/>
                        <a:ea typeface="PMingLiU" panose="02020500000000000000" pitchFamily="18" charset="-120"/>
                        <a:cs typeface="PMingLiU" panose="02020500000000000000" pitchFamily="18" charset="-120"/>
                      </a:endParaRPr>
                    </a:p>
                  </a:txBody>
                  <a:tcPr marL="91857" marR="91857" marT="0" marB="0"/>
                </a:tc>
                <a:extLst>
                  <a:ext uri="{0D108BD9-81ED-4DB2-BD59-A6C34878D82A}">
                    <a16:rowId xmlns:a16="http://schemas.microsoft.com/office/drawing/2014/main" val="841474669"/>
                  </a:ext>
                </a:extLst>
              </a:tr>
              <a:tr h="271915">
                <a:tc>
                  <a:txBody>
                    <a:bodyPr/>
                    <a:lstStyle/>
                    <a:p>
                      <a:pPr marL="0" marR="74295" algn="ctr">
                        <a:lnSpc>
                          <a:spcPct val="91000"/>
                        </a:lnSpc>
                        <a:spcBef>
                          <a:spcPts val="255"/>
                        </a:spcBef>
                        <a:spcAft>
                          <a:spcPts val="0"/>
                        </a:spcAft>
                      </a:pPr>
                      <a:r>
                        <a:rPr lang="en-US" sz="1600">
                          <a:effectLst/>
                        </a:rPr>
                        <a:t>Continuous IV</a:t>
                      </a:r>
                      <a:endParaRPr lang="en-US" sz="1600">
                        <a:effectLst/>
                        <a:latin typeface="Book Antiqua" panose="02040602050305030304" pitchFamily="18" charset="0"/>
                        <a:ea typeface="PMingLiU" panose="02020500000000000000" pitchFamily="18" charset="-120"/>
                        <a:cs typeface="PMingLiU" panose="02020500000000000000" pitchFamily="18" charset="-120"/>
                      </a:endParaRPr>
                    </a:p>
                  </a:txBody>
                  <a:tcPr marL="91857" marR="91857" marT="0" marB="0"/>
                </a:tc>
                <a:tc rowSpan="2">
                  <a:txBody>
                    <a:bodyPr/>
                    <a:lstStyle/>
                    <a:p>
                      <a:pPr marL="0" marR="74295" algn="ctr">
                        <a:lnSpc>
                          <a:spcPct val="91000"/>
                        </a:lnSpc>
                        <a:spcBef>
                          <a:spcPts val="255"/>
                        </a:spcBef>
                        <a:spcAft>
                          <a:spcPts val="0"/>
                        </a:spcAft>
                      </a:pPr>
                      <a:r>
                        <a:rPr lang="en-US" sz="1600">
                          <a:effectLst/>
                        </a:rPr>
                        <a:t>OLS Regression</a:t>
                      </a:r>
                      <a:endParaRPr lang="en-US" sz="1600">
                        <a:effectLst/>
                        <a:latin typeface="Book Antiqua" panose="02040602050305030304" pitchFamily="18" charset="0"/>
                        <a:ea typeface="PMingLiU" panose="02020500000000000000" pitchFamily="18" charset="-120"/>
                        <a:cs typeface="PMingLiU" panose="02020500000000000000" pitchFamily="18" charset="-120"/>
                      </a:endParaRPr>
                    </a:p>
                  </a:txBody>
                  <a:tcPr marL="91857" marR="91857" marT="0" marB="0"/>
                </a:tc>
                <a:tc rowSpan="2">
                  <a:txBody>
                    <a:bodyPr/>
                    <a:lstStyle/>
                    <a:p>
                      <a:pPr marL="0" marR="74295" algn="ctr">
                        <a:lnSpc>
                          <a:spcPct val="91000"/>
                        </a:lnSpc>
                        <a:spcBef>
                          <a:spcPts val="255"/>
                        </a:spcBef>
                        <a:spcAft>
                          <a:spcPts val="0"/>
                        </a:spcAft>
                      </a:pPr>
                      <a:r>
                        <a:rPr lang="en-US" sz="1600">
                          <a:effectLst/>
                        </a:rPr>
                        <a:t>Binary Logistic Regression</a:t>
                      </a:r>
                      <a:endParaRPr lang="en-US" sz="1600">
                        <a:effectLst/>
                        <a:latin typeface="Book Antiqua" panose="02040602050305030304" pitchFamily="18" charset="0"/>
                        <a:ea typeface="PMingLiU" panose="02020500000000000000" pitchFamily="18" charset="-120"/>
                        <a:cs typeface="PMingLiU" panose="02020500000000000000" pitchFamily="18" charset="-120"/>
                      </a:endParaRPr>
                    </a:p>
                  </a:txBody>
                  <a:tcPr marL="91857" marR="91857" marT="0" marB="0"/>
                </a:tc>
                <a:tc rowSpan="2">
                  <a:txBody>
                    <a:bodyPr/>
                    <a:lstStyle/>
                    <a:p>
                      <a:pPr marL="0" marR="74295" algn="ctr">
                        <a:lnSpc>
                          <a:spcPct val="91000"/>
                        </a:lnSpc>
                        <a:spcBef>
                          <a:spcPts val="255"/>
                        </a:spcBef>
                        <a:spcAft>
                          <a:spcPts val="0"/>
                        </a:spcAft>
                      </a:pPr>
                      <a:r>
                        <a:rPr lang="en-US" sz="1600">
                          <a:effectLst/>
                        </a:rPr>
                        <a:t>Multinomial Logistic Regression</a:t>
                      </a:r>
                      <a:endParaRPr lang="en-US" sz="1600">
                        <a:effectLst/>
                        <a:latin typeface="Book Antiqua" panose="02040602050305030304" pitchFamily="18" charset="0"/>
                        <a:ea typeface="PMingLiU" panose="02020500000000000000" pitchFamily="18" charset="-120"/>
                        <a:cs typeface="PMingLiU" panose="02020500000000000000" pitchFamily="18" charset="-120"/>
                      </a:endParaRPr>
                    </a:p>
                  </a:txBody>
                  <a:tcPr marL="91857" marR="91857" marT="0" marB="0"/>
                </a:tc>
                <a:tc rowSpan="3">
                  <a:txBody>
                    <a:bodyPr/>
                    <a:lstStyle/>
                    <a:p>
                      <a:pPr marL="0" marR="74295" algn="ctr">
                        <a:lnSpc>
                          <a:spcPct val="91000"/>
                        </a:lnSpc>
                        <a:spcBef>
                          <a:spcPts val="255"/>
                        </a:spcBef>
                        <a:spcAft>
                          <a:spcPts val="0"/>
                        </a:spcAft>
                      </a:pPr>
                      <a:r>
                        <a:rPr lang="en-US" sz="1600">
                          <a:effectLst/>
                        </a:rPr>
                        <a:t>Ordinal Logistic Regression</a:t>
                      </a:r>
                      <a:endParaRPr lang="en-US" sz="1600">
                        <a:effectLst/>
                        <a:latin typeface="Book Antiqua" panose="02040602050305030304" pitchFamily="18" charset="0"/>
                        <a:ea typeface="PMingLiU" panose="02020500000000000000" pitchFamily="18" charset="-120"/>
                        <a:cs typeface="PMingLiU" panose="02020500000000000000" pitchFamily="18" charset="-120"/>
                      </a:endParaRPr>
                    </a:p>
                  </a:txBody>
                  <a:tcPr marL="91857" marR="91857" marT="0" marB="0"/>
                </a:tc>
                <a:tc rowSpan="2">
                  <a:txBody>
                    <a:bodyPr/>
                    <a:lstStyle/>
                    <a:p>
                      <a:pPr marL="0" marR="74295" algn="ctr">
                        <a:lnSpc>
                          <a:spcPct val="91000"/>
                        </a:lnSpc>
                        <a:spcBef>
                          <a:spcPts val="255"/>
                        </a:spcBef>
                        <a:spcAft>
                          <a:spcPts val="0"/>
                        </a:spcAft>
                      </a:pPr>
                      <a:r>
                        <a:rPr lang="en-US" sz="1600">
                          <a:effectLst/>
                        </a:rPr>
                        <a:t>OLS, Poisson regression</a:t>
                      </a:r>
                      <a:endParaRPr lang="en-US" sz="1600">
                        <a:effectLst/>
                        <a:latin typeface="Book Antiqua" panose="02040602050305030304" pitchFamily="18" charset="0"/>
                        <a:ea typeface="PMingLiU" panose="02020500000000000000" pitchFamily="18" charset="-120"/>
                        <a:cs typeface="PMingLiU" panose="02020500000000000000" pitchFamily="18" charset="-120"/>
                      </a:endParaRPr>
                    </a:p>
                  </a:txBody>
                  <a:tcPr marL="91857" marR="91857" marT="0" marB="0"/>
                </a:tc>
                <a:extLst>
                  <a:ext uri="{0D108BD9-81ED-4DB2-BD59-A6C34878D82A}">
                    <a16:rowId xmlns:a16="http://schemas.microsoft.com/office/drawing/2014/main" val="2381068087"/>
                  </a:ext>
                </a:extLst>
              </a:tr>
              <a:tr h="494838">
                <a:tc>
                  <a:txBody>
                    <a:bodyPr/>
                    <a:lstStyle/>
                    <a:p>
                      <a:pPr marL="0" marR="74295" algn="ctr">
                        <a:lnSpc>
                          <a:spcPct val="91000"/>
                        </a:lnSpc>
                        <a:spcBef>
                          <a:spcPts val="255"/>
                        </a:spcBef>
                        <a:spcAft>
                          <a:spcPts val="0"/>
                        </a:spcAft>
                      </a:pPr>
                      <a:r>
                        <a:rPr lang="en-US" sz="1600">
                          <a:effectLst/>
                        </a:rPr>
                        <a:t>Mixed continuous and categorical IV</a:t>
                      </a:r>
                      <a:endParaRPr lang="en-US" sz="1600">
                        <a:effectLst/>
                        <a:latin typeface="Book Antiqua" panose="02040602050305030304" pitchFamily="18" charset="0"/>
                        <a:ea typeface="PMingLiU" panose="02020500000000000000" pitchFamily="18" charset="-120"/>
                        <a:cs typeface="PMingLiU" panose="02020500000000000000" pitchFamily="18" charset="-120"/>
                      </a:endParaRPr>
                    </a:p>
                  </a:txBody>
                  <a:tcPr marL="91857" marR="91857" marT="0" marB="0"/>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467490443"/>
                  </a:ext>
                </a:extLst>
              </a:tr>
              <a:tr h="494838">
                <a:tc>
                  <a:txBody>
                    <a:bodyPr/>
                    <a:lstStyle/>
                    <a:p>
                      <a:pPr marL="0" marR="74295" algn="ctr">
                        <a:lnSpc>
                          <a:spcPct val="91000"/>
                        </a:lnSpc>
                        <a:spcBef>
                          <a:spcPts val="255"/>
                        </a:spcBef>
                        <a:spcAft>
                          <a:spcPts val="0"/>
                        </a:spcAft>
                      </a:pPr>
                      <a:r>
                        <a:rPr lang="en-US" sz="1600">
                          <a:effectLst/>
                        </a:rPr>
                        <a:t>Binary/Categorical IV</a:t>
                      </a:r>
                      <a:endParaRPr lang="en-US" sz="1600">
                        <a:effectLst/>
                        <a:latin typeface="Book Antiqua" panose="02040602050305030304" pitchFamily="18" charset="0"/>
                        <a:ea typeface="PMingLiU" panose="02020500000000000000" pitchFamily="18" charset="-120"/>
                        <a:cs typeface="PMingLiU" panose="02020500000000000000" pitchFamily="18" charset="-120"/>
                      </a:endParaRPr>
                    </a:p>
                  </a:txBody>
                  <a:tcPr marL="91857" marR="91857" marT="0" marB="0"/>
                </a:tc>
                <a:tc>
                  <a:txBody>
                    <a:bodyPr/>
                    <a:lstStyle/>
                    <a:p>
                      <a:pPr marL="0" marR="74295" algn="ctr">
                        <a:lnSpc>
                          <a:spcPct val="91000"/>
                        </a:lnSpc>
                        <a:spcBef>
                          <a:spcPts val="255"/>
                        </a:spcBef>
                        <a:spcAft>
                          <a:spcPts val="0"/>
                        </a:spcAft>
                      </a:pPr>
                      <a:r>
                        <a:rPr lang="en-US" sz="1600">
                          <a:effectLst/>
                        </a:rPr>
                        <a:t>ANOVA</a:t>
                      </a:r>
                      <a:endParaRPr lang="en-US" sz="1600">
                        <a:effectLst/>
                        <a:latin typeface="Book Antiqua" panose="02040602050305030304" pitchFamily="18" charset="0"/>
                        <a:ea typeface="PMingLiU" panose="02020500000000000000" pitchFamily="18" charset="-120"/>
                        <a:cs typeface="PMingLiU" panose="02020500000000000000" pitchFamily="18" charset="-120"/>
                      </a:endParaRPr>
                    </a:p>
                  </a:txBody>
                  <a:tcPr marL="91857" marR="91857" marT="0" marB="0"/>
                </a:tc>
                <a:tc>
                  <a:txBody>
                    <a:bodyPr/>
                    <a:lstStyle/>
                    <a:p>
                      <a:pPr marL="0" marR="74295" algn="ctr">
                        <a:lnSpc>
                          <a:spcPct val="91000"/>
                        </a:lnSpc>
                        <a:spcBef>
                          <a:spcPts val="255"/>
                        </a:spcBef>
                        <a:spcAft>
                          <a:spcPts val="0"/>
                        </a:spcAft>
                      </a:pPr>
                      <a:r>
                        <a:rPr lang="en-US" sz="1600">
                          <a:effectLst/>
                        </a:rPr>
                        <a:t>Log-linear models</a:t>
                      </a:r>
                      <a:endParaRPr lang="en-US" sz="1600">
                        <a:effectLst/>
                        <a:latin typeface="Book Antiqua" panose="02040602050305030304" pitchFamily="18" charset="0"/>
                        <a:ea typeface="PMingLiU" panose="02020500000000000000" pitchFamily="18" charset="-120"/>
                        <a:cs typeface="PMingLiU" panose="02020500000000000000" pitchFamily="18" charset="-120"/>
                      </a:endParaRPr>
                    </a:p>
                  </a:txBody>
                  <a:tcPr marL="91857" marR="91857" marT="0" marB="0"/>
                </a:tc>
                <a:tc>
                  <a:txBody>
                    <a:bodyPr/>
                    <a:lstStyle/>
                    <a:p>
                      <a:pPr marL="0" marR="74295" algn="ctr">
                        <a:lnSpc>
                          <a:spcPct val="91000"/>
                        </a:lnSpc>
                        <a:spcBef>
                          <a:spcPts val="255"/>
                        </a:spcBef>
                        <a:spcAft>
                          <a:spcPts val="0"/>
                        </a:spcAft>
                      </a:pPr>
                      <a:r>
                        <a:rPr lang="en-US" sz="1600">
                          <a:effectLst/>
                        </a:rPr>
                        <a:t>Log-linear models</a:t>
                      </a:r>
                      <a:endParaRPr lang="en-US" sz="1600">
                        <a:effectLst/>
                        <a:latin typeface="Book Antiqua" panose="02040602050305030304" pitchFamily="18" charset="0"/>
                        <a:ea typeface="PMingLiU" panose="02020500000000000000" pitchFamily="18" charset="-120"/>
                        <a:cs typeface="PMingLiU" panose="02020500000000000000" pitchFamily="18" charset="-120"/>
                      </a:endParaRPr>
                    </a:p>
                  </a:txBody>
                  <a:tcPr marL="91857" marR="91857" marT="0" marB="0"/>
                </a:tc>
                <a:tc vMerge="1">
                  <a:txBody>
                    <a:bodyPr/>
                    <a:lstStyle/>
                    <a:p>
                      <a:endParaRPr lang="en-US"/>
                    </a:p>
                  </a:txBody>
                  <a:tcPr/>
                </a:tc>
                <a:tc>
                  <a:txBody>
                    <a:bodyPr/>
                    <a:lstStyle/>
                    <a:p>
                      <a:pPr marL="0" marR="74295" algn="ctr">
                        <a:lnSpc>
                          <a:spcPct val="91000"/>
                        </a:lnSpc>
                        <a:spcBef>
                          <a:spcPts val="255"/>
                        </a:spcBef>
                        <a:spcAft>
                          <a:spcPts val="0"/>
                        </a:spcAft>
                      </a:pPr>
                      <a:r>
                        <a:rPr lang="en-US" sz="1600">
                          <a:effectLst/>
                        </a:rPr>
                        <a:t>Log-linear Models</a:t>
                      </a:r>
                      <a:endParaRPr lang="en-US" sz="1600">
                        <a:effectLst/>
                        <a:latin typeface="Book Antiqua" panose="02040602050305030304" pitchFamily="18" charset="0"/>
                        <a:ea typeface="PMingLiU" panose="02020500000000000000" pitchFamily="18" charset="-120"/>
                        <a:cs typeface="PMingLiU" panose="02020500000000000000" pitchFamily="18" charset="-120"/>
                      </a:endParaRPr>
                    </a:p>
                  </a:txBody>
                  <a:tcPr marL="91857" marR="91857" marT="0" marB="0"/>
                </a:tc>
                <a:extLst>
                  <a:ext uri="{0D108BD9-81ED-4DB2-BD59-A6C34878D82A}">
                    <a16:rowId xmlns:a16="http://schemas.microsoft.com/office/drawing/2014/main" val="2943166947"/>
                  </a:ext>
                </a:extLst>
              </a:tr>
            </a:tbl>
          </a:graphicData>
        </a:graphic>
      </p:graphicFrame>
    </p:spTree>
    <p:extLst>
      <p:ext uri="{BB962C8B-B14F-4D97-AF65-F5344CB8AC3E}">
        <p14:creationId xmlns:p14="http://schemas.microsoft.com/office/powerpoint/2010/main" val="1838069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5F6173-054A-4215-9B75-46F4C914CDA9}"/>
              </a:ext>
            </a:extLst>
          </p:cNvPr>
          <p:cNvSpPr>
            <a:spLocks noGrp="1"/>
          </p:cNvSpPr>
          <p:nvPr>
            <p:ph type="title"/>
          </p:nvPr>
        </p:nvSpPr>
        <p:spPr>
          <a:xfrm>
            <a:off x="643468" y="643467"/>
            <a:ext cx="3415612" cy="5571066"/>
          </a:xfrm>
        </p:spPr>
        <p:txBody>
          <a:bodyPr>
            <a:normAutofit fontScale="90000"/>
          </a:bodyPr>
          <a:lstStyle/>
          <a:p>
            <a:r>
              <a:rPr lang="en-US" dirty="0">
                <a:solidFill>
                  <a:srgbClr val="FFFFFF"/>
                </a:solidFill>
              </a:rPr>
              <a:t>Example</a:t>
            </a:r>
            <a:br>
              <a:rPr lang="en-US" dirty="0">
                <a:solidFill>
                  <a:srgbClr val="FFFFFF"/>
                </a:solidFill>
              </a:rPr>
            </a:br>
            <a:br>
              <a:rPr lang="en-US" dirty="0">
                <a:solidFill>
                  <a:srgbClr val="FFFFFF"/>
                </a:solidFill>
              </a:rPr>
            </a:br>
            <a:r>
              <a:rPr lang="en-US" dirty="0"/>
              <a:t>cost of maintenance of an 18-wheeler tractor based on the age of the tractor</a:t>
            </a:r>
            <a:br>
              <a:rPr lang="en-US" dirty="0"/>
            </a:br>
            <a:endParaRPr lang="en-US" dirty="0">
              <a:solidFill>
                <a:srgbClr val="FFFFFF"/>
              </a:solidFill>
            </a:endParaRPr>
          </a:p>
        </p:txBody>
      </p:sp>
      <p:graphicFrame>
        <p:nvGraphicFramePr>
          <p:cNvPr id="4" name="Content Placeholder 3">
            <a:extLst>
              <a:ext uri="{FF2B5EF4-FFF2-40B4-BE49-F238E27FC236}">
                <a16:creationId xmlns:a16="http://schemas.microsoft.com/office/drawing/2014/main" id="{2F0D4678-547B-4B26-A23E-C61452FF2F11}"/>
              </a:ext>
            </a:extLst>
          </p:cNvPr>
          <p:cNvGraphicFramePr>
            <a:graphicFrameLocks noGrp="1"/>
          </p:cNvGraphicFramePr>
          <p:nvPr>
            <p:ph idx="1"/>
            <p:extLst>
              <p:ext uri="{D42A27DB-BD31-4B8C-83A1-F6EECF244321}">
                <p14:modId xmlns:p14="http://schemas.microsoft.com/office/powerpoint/2010/main" val="1425074725"/>
              </p:ext>
            </p:extLst>
          </p:nvPr>
        </p:nvGraphicFramePr>
        <p:xfrm>
          <a:off x="6017364" y="954088"/>
          <a:ext cx="4987186" cy="5173664"/>
        </p:xfrm>
        <a:graphic>
          <a:graphicData uri="http://schemas.openxmlformats.org/drawingml/2006/table">
            <a:tbl>
              <a:tblPr firstRow="1" firstCol="1" lastRow="1" lastCol="1" bandRow="1" bandCol="1">
                <a:tableStyleId>{5C22544A-7EE6-4342-B048-85BDC9FD1C3A}</a:tableStyleId>
              </a:tblPr>
              <a:tblGrid>
                <a:gridCol w="1895418">
                  <a:extLst>
                    <a:ext uri="{9D8B030D-6E8A-4147-A177-3AD203B41FA5}">
                      <a16:colId xmlns:a16="http://schemas.microsoft.com/office/drawing/2014/main" val="428716874"/>
                    </a:ext>
                  </a:extLst>
                </a:gridCol>
                <a:gridCol w="3091768">
                  <a:extLst>
                    <a:ext uri="{9D8B030D-6E8A-4147-A177-3AD203B41FA5}">
                      <a16:colId xmlns:a16="http://schemas.microsoft.com/office/drawing/2014/main" val="1587280042"/>
                    </a:ext>
                  </a:extLst>
                </a:gridCol>
              </a:tblGrid>
              <a:tr h="271224">
                <a:tc>
                  <a:txBody>
                    <a:bodyPr/>
                    <a:lstStyle/>
                    <a:p>
                      <a:pPr marL="59055" marR="59055" algn="ctr">
                        <a:lnSpc>
                          <a:spcPts val="1245"/>
                        </a:lnSpc>
                        <a:spcBef>
                          <a:spcPts val="0"/>
                        </a:spcBef>
                        <a:spcAft>
                          <a:spcPts val="0"/>
                        </a:spcAft>
                      </a:pPr>
                      <a:r>
                        <a:rPr lang="en-US" sz="1400">
                          <a:effectLst/>
                          <a:latin typeface="+mn-lt"/>
                        </a:rPr>
                        <a:t>Age (years)</a:t>
                      </a:r>
                      <a:endParaRPr lang="en-US" sz="1400">
                        <a:effectLst/>
                        <a:latin typeface="+mn-lt"/>
                        <a:ea typeface="PMingLiU" panose="02020500000000000000" pitchFamily="18" charset="-120"/>
                        <a:cs typeface="PMingLiU" panose="02020500000000000000" pitchFamily="18" charset="-120"/>
                      </a:endParaRPr>
                    </a:p>
                  </a:txBody>
                  <a:tcPr marL="0" marR="0" marT="0" marB="0" anchor="ctr"/>
                </a:tc>
                <a:tc>
                  <a:txBody>
                    <a:bodyPr/>
                    <a:lstStyle/>
                    <a:p>
                      <a:pPr marL="61595" marR="61595" algn="ctr">
                        <a:lnSpc>
                          <a:spcPts val="1245"/>
                        </a:lnSpc>
                        <a:spcBef>
                          <a:spcPts val="0"/>
                        </a:spcBef>
                        <a:spcAft>
                          <a:spcPts val="0"/>
                        </a:spcAft>
                      </a:pPr>
                      <a:r>
                        <a:rPr lang="en-US" sz="1400" spc="-15">
                          <a:effectLst/>
                          <a:latin typeface="+mn-lt"/>
                        </a:rPr>
                        <a:t>$ Cost/6 months</a:t>
                      </a:r>
                      <a:endParaRPr lang="en-US" sz="1400">
                        <a:effectLst/>
                        <a:latin typeface="+mn-lt"/>
                        <a:ea typeface="PMingLiU" panose="02020500000000000000" pitchFamily="18" charset="-120"/>
                        <a:cs typeface="PMingLiU" panose="02020500000000000000" pitchFamily="18" charset="-120"/>
                      </a:endParaRPr>
                    </a:p>
                  </a:txBody>
                  <a:tcPr marL="0" marR="0" marT="0" marB="0" anchor="ctr"/>
                </a:tc>
                <a:extLst>
                  <a:ext uri="{0D108BD9-81ED-4DB2-BD59-A6C34878D82A}">
                    <a16:rowId xmlns:a16="http://schemas.microsoft.com/office/drawing/2014/main" val="3036106225"/>
                  </a:ext>
                </a:extLst>
              </a:tr>
              <a:tr h="271224">
                <a:tc>
                  <a:txBody>
                    <a:bodyPr/>
                    <a:lstStyle/>
                    <a:p>
                      <a:pPr marL="59055" marR="59055" algn="ctr">
                        <a:lnSpc>
                          <a:spcPts val="1245"/>
                        </a:lnSpc>
                        <a:spcBef>
                          <a:spcPts val="0"/>
                        </a:spcBef>
                        <a:spcAft>
                          <a:spcPts val="0"/>
                        </a:spcAft>
                      </a:pPr>
                      <a:r>
                        <a:rPr lang="en-US" sz="1400">
                          <a:effectLst/>
                          <a:latin typeface="+mn-lt"/>
                        </a:rPr>
                        <a:t>4.5</a:t>
                      </a:r>
                      <a:endParaRPr lang="en-US" sz="1400">
                        <a:effectLst/>
                        <a:latin typeface="+mn-lt"/>
                        <a:ea typeface="PMingLiU" panose="02020500000000000000" pitchFamily="18" charset="-120"/>
                        <a:cs typeface="PMingLiU" panose="02020500000000000000" pitchFamily="18" charset="-120"/>
                      </a:endParaRPr>
                    </a:p>
                  </a:txBody>
                  <a:tcPr marL="0" marR="0" marT="0" marB="0" anchor="ctr"/>
                </a:tc>
                <a:tc>
                  <a:txBody>
                    <a:bodyPr/>
                    <a:lstStyle/>
                    <a:p>
                      <a:pPr marL="61595" marR="61595" algn="ctr">
                        <a:lnSpc>
                          <a:spcPts val="1245"/>
                        </a:lnSpc>
                        <a:spcBef>
                          <a:spcPts val="0"/>
                        </a:spcBef>
                        <a:spcAft>
                          <a:spcPts val="0"/>
                        </a:spcAft>
                      </a:pPr>
                      <a:r>
                        <a:rPr lang="en-US" sz="1400">
                          <a:effectLst/>
                          <a:latin typeface="+mn-lt"/>
                        </a:rPr>
                        <a:t>619</a:t>
                      </a:r>
                      <a:endParaRPr lang="en-US" sz="1400">
                        <a:effectLst/>
                        <a:latin typeface="+mn-lt"/>
                        <a:ea typeface="PMingLiU" panose="02020500000000000000" pitchFamily="18" charset="-120"/>
                        <a:cs typeface="PMingLiU" panose="02020500000000000000" pitchFamily="18" charset="-120"/>
                      </a:endParaRPr>
                    </a:p>
                  </a:txBody>
                  <a:tcPr marL="0" marR="0" marT="0" marB="0" anchor="ctr"/>
                </a:tc>
                <a:extLst>
                  <a:ext uri="{0D108BD9-81ED-4DB2-BD59-A6C34878D82A}">
                    <a16:rowId xmlns:a16="http://schemas.microsoft.com/office/drawing/2014/main" val="3047534451"/>
                  </a:ext>
                </a:extLst>
              </a:tr>
              <a:tr h="289451">
                <a:tc>
                  <a:txBody>
                    <a:bodyPr/>
                    <a:lstStyle/>
                    <a:p>
                      <a:pPr marL="59055" marR="59055" algn="ctr">
                        <a:lnSpc>
                          <a:spcPts val="1260"/>
                        </a:lnSpc>
                        <a:spcBef>
                          <a:spcPts val="0"/>
                        </a:spcBef>
                        <a:spcAft>
                          <a:spcPts val="0"/>
                        </a:spcAft>
                      </a:pPr>
                      <a:r>
                        <a:rPr lang="en-US" sz="1400">
                          <a:effectLst/>
                          <a:latin typeface="+mn-lt"/>
                        </a:rPr>
                        <a:t>4.5</a:t>
                      </a:r>
                      <a:endParaRPr lang="en-US" sz="1400">
                        <a:effectLst/>
                        <a:latin typeface="+mn-lt"/>
                        <a:ea typeface="PMingLiU" panose="02020500000000000000" pitchFamily="18" charset="-120"/>
                        <a:cs typeface="PMingLiU" panose="02020500000000000000" pitchFamily="18" charset="-120"/>
                      </a:endParaRPr>
                    </a:p>
                  </a:txBody>
                  <a:tcPr marL="0" marR="0" marT="0" marB="0" anchor="ctr"/>
                </a:tc>
                <a:tc>
                  <a:txBody>
                    <a:bodyPr/>
                    <a:lstStyle/>
                    <a:p>
                      <a:pPr marL="61595" marR="61595" algn="ctr">
                        <a:lnSpc>
                          <a:spcPts val="1260"/>
                        </a:lnSpc>
                        <a:spcBef>
                          <a:spcPts val="0"/>
                        </a:spcBef>
                        <a:spcAft>
                          <a:spcPts val="0"/>
                        </a:spcAft>
                      </a:pPr>
                      <a:r>
                        <a:rPr lang="en-US" sz="1400">
                          <a:effectLst/>
                          <a:latin typeface="+mn-lt"/>
                        </a:rPr>
                        <a:t>1049</a:t>
                      </a:r>
                      <a:endParaRPr lang="en-US" sz="1400">
                        <a:effectLst/>
                        <a:latin typeface="+mn-lt"/>
                        <a:ea typeface="PMingLiU" panose="02020500000000000000" pitchFamily="18" charset="-120"/>
                        <a:cs typeface="PMingLiU" panose="02020500000000000000" pitchFamily="18" charset="-120"/>
                      </a:endParaRPr>
                    </a:p>
                  </a:txBody>
                  <a:tcPr marL="0" marR="0" marT="0" marB="0" anchor="ctr"/>
                </a:tc>
                <a:extLst>
                  <a:ext uri="{0D108BD9-81ED-4DB2-BD59-A6C34878D82A}">
                    <a16:rowId xmlns:a16="http://schemas.microsoft.com/office/drawing/2014/main" val="3582132913"/>
                  </a:ext>
                </a:extLst>
              </a:tr>
              <a:tr h="289451">
                <a:tc>
                  <a:txBody>
                    <a:bodyPr/>
                    <a:lstStyle/>
                    <a:p>
                      <a:pPr marL="59055" marR="59055" algn="ctr">
                        <a:lnSpc>
                          <a:spcPts val="1260"/>
                        </a:lnSpc>
                        <a:spcBef>
                          <a:spcPts val="0"/>
                        </a:spcBef>
                        <a:spcAft>
                          <a:spcPts val="0"/>
                        </a:spcAft>
                      </a:pPr>
                      <a:r>
                        <a:rPr lang="en-US" sz="1400">
                          <a:effectLst/>
                          <a:latin typeface="+mn-lt"/>
                        </a:rPr>
                        <a:t>4.5</a:t>
                      </a:r>
                      <a:endParaRPr lang="en-US" sz="1400">
                        <a:effectLst/>
                        <a:latin typeface="+mn-lt"/>
                        <a:ea typeface="PMingLiU" panose="02020500000000000000" pitchFamily="18" charset="-120"/>
                        <a:cs typeface="PMingLiU" panose="02020500000000000000" pitchFamily="18" charset="-120"/>
                      </a:endParaRPr>
                    </a:p>
                  </a:txBody>
                  <a:tcPr marL="0" marR="0" marT="0" marB="0" anchor="ctr"/>
                </a:tc>
                <a:tc>
                  <a:txBody>
                    <a:bodyPr/>
                    <a:lstStyle/>
                    <a:p>
                      <a:pPr marL="61595" marR="61595" algn="ctr">
                        <a:lnSpc>
                          <a:spcPts val="1260"/>
                        </a:lnSpc>
                        <a:spcBef>
                          <a:spcPts val="0"/>
                        </a:spcBef>
                        <a:spcAft>
                          <a:spcPts val="0"/>
                        </a:spcAft>
                      </a:pPr>
                      <a:r>
                        <a:rPr lang="en-US" sz="1400">
                          <a:effectLst/>
                          <a:latin typeface="+mn-lt"/>
                        </a:rPr>
                        <a:t>1033</a:t>
                      </a:r>
                      <a:endParaRPr lang="en-US" sz="1400">
                        <a:effectLst/>
                        <a:latin typeface="+mn-lt"/>
                        <a:ea typeface="PMingLiU" panose="02020500000000000000" pitchFamily="18" charset="-120"/>
                        <a:cs typeface="PMingLiU" panose="02020500000000000000" pitchFamily="18" charset="-120"/>
                      </a:endParaRPr>
                    </a:p>
                  </a:txBody>
                  <a:tcPr marL="0" marR="0" marT="0" marB="0" anchor="ctr"/>
                </a:tc>
                <a:extLst>
                  <a:ext uri="{0D108BD9-81ED-4DB2-BD59-A6C34878D82A}">
                    <a16:rowId xmlns:a16="http://schemas.microsoft.com/office/drawing/2014/main" val="2376702722"/>
                  </a:ext>
                </a:extLst>
              </a:tr>
              <a:tr h="289451">
                <a:tc>
                  <a:txBody>
                    <a:bodyPr/>
                    <a:lstStyle/>
                    <a:p>
                      <a:pPr marL="59055" marR="59055" algn="ctr">
                        <a:lnSpc>
                          <a:spcPts val="1260"/>
                        </a:lnSpc>
                        <a:spcBef>
                          <a:spcPts val="0"/>
                        </a:spcBef>
                        <a:spcAft>
                          <a:spcPts val="0"/>
                        </a:spcAft>
                      </a:pPr>
                      <a:r>
                        <a:rPr lang="en-US" sz="1400">
                          <a:effectLst/>
                          <a:latin typeface="+mn-lt"/>
                        </a:rPr>
                        <a:t>4.0</a:t>
                      </a:r>
                      <a:endParaRPr lang="en-US" sz="1400">
                        <a:effectLst/>
                        <a:latin typeface="+mn-lt"/>
                        <a:ea typeface="PMingLiU" panose="02020500000000000000" pitchFamily="18" charset="-120"/>
                        <a:cs typeface="PMingLiU" panose="02020500000000000000" pitchFamily="18" charset="-120"/>
                      </a:endParaRPr>
                    </a:p>
                  </a:txBody>
                  <a:tcPr marL="0" marR="0" marT="0" marB="0" anchor="ctr"/>
                </a:tc>
                <a:tc>
                  <a:txBody>
                    <a:bodyPr/>
                    <a:lstStyle/>
                    <a:p>
                      <a:pPr marL="61595" marR="61595" algn="ctr">
                        <a:lnSpc>
                          <a:spcPts val="1260"/>
                        </a:lnSpc>
                        <a:spcBef>
                          <a:spcPts val="0"/>
                        </a:spcBef>
                        <a:spcAft>
                          <a:spcPts val="0"/>
                        </a:spcAft>
                      </a:pPr>
                      <a:r>
                        <a:rPr lang="en-US" sz="1400">
                          <a:effectLst/>
                          <a:latin typeface="+mn-lt"/>
                        </a:rPr>
                        <a:t>495</a:t>
                      </a:r>
                      <a:endParaRPr lang="en-US" sz="1400">
                        <a:effectLst/>
                        <a:latin typeface="+mn-lt"/>
                        <a:ea typeface="PMingLiU" panose="02020500000000000000" pitchFamily="18" charset="-120"/>
                        <a:cs typeface="PMingLiU" panose="02020500000000000000" pitchFamily="18" charset="-120"/>
                      </a:endParaRPr>
                    </a:p>
                  </a:txBody>
                  <a:tcPr marL="0" marR="0" marT="0" marB="0" anchor="ctr"/>
                </a:tc>
                <a:extLst>
                  <a:ext uri="{0D108BD9-81ED-4DB2-BD59-A6C34878D82A}">
                    <a16:rowId xmlns:a16="http://schemas.microsoft.com/office/drawing/2014/main" val="4282086382"/>
                  </a:ext>
                </a:extLst>
              </a:tr>
              <a:tr h="289451">
                <a:tc>
                  <a:txBody>
                    <a:bodyPr/>
                    <a:lstStyle/>
                    <a:p>
                      <a:pPr marL="59055" marR="59055" algn="ctr">
                        <a:lnSpc>
                          <a:spcPts val="1260"/>
                        </a:lnSpc>
                        <a:spcBef>
                          <a:spcPts val="0"/>
                        </a:spcBef>
                        <a:spcAft>
                          <a:spcPts val="0"/>
                        </a:spcAft>
                      </a:pPr>
                      <a:r>
                        <a:rPr lang="en-US" sz="1400">
                          <a:effectLst/>
                          <a:latin typeface="+mn-lt"/>
                        </a:rPr>
                        <a:t>4.0</a:t>
                      </a:r>
                      <a:endParaRPr lang="en-US" sz="1400">
                        <a:effectLst/>
                        <a:latin typeface="+mn-lt"/>
                        <a:ea typeface="PMingLiU" panose="02020500000000000000" pitchFamily="18" charset="-120"/>
                        <a:cs typeface="PMingLiU" panose="02020500000000000000" pitchFamily="18" charset="-120"/>
                      </a:endParaRPr>
                    </a:p>
                  </a:txBody>
                  <a:tcPr marL="0" marR="0" marT="0" marB="0" anchor="ctr"/>
                </a:tc>
                <a:tc>
                  <a:txBody>
                    <a:bodyPr/>
                    <a:lstStyle/>
                    <a:p>
                      <a:pPr marL="61595" marR="61595" algn="ctr">
                        <a:lnSpc>
                          <a:spcPts val="1260"/>
                        </a:lnSpc>
                        <a:spcBef>
                          <a:spcPts val="0"/>
                        </a:spcBef>
                        <a:spcAft>
                          <a:spcPts val="0"/>
                        </a:spcAft>
                      </a:pPr>
                      <a:r>
                        <a:rPr lang="en-US" sz="1400">
                          <a:effectLst/>
                          <a:latin typeface="+mn-lt"/>
                        </a:rPr>
                        <a:t>723</a:t>
                      </a:r>
                      <a:endParaRPr lang="en-US" sz="1400">
                        <a:effectLst/>
                        <a:latin typeface="+mn-lt"/>
                        <a:ea typeface="PMingLiU" panose="02020500000000000000" pitchFamily="18" charset="-120"/>
                        <a:cs typeface="PMingLiU" panose="02020500000000000000" pitchFamily="18" charset="-120"/>
                      </a:endParaRPr>
                    </a:p>
                  </a:txBody>
                  <a:tcPr marL="0" marR="0" marT="0" marB="0" anchor="ctr"/>
                </a:tc>
                <a:extLst>
                  <a:ext uri="{0D108BD9-81ED-4DB2-BD59-A6C34878D82A}">
                    <a16:rowId xmlns:a16="http://schemas.microsoft.com/office/drawing/2014/main" val="2415922956"/>
                  </a:ext>
                </a:extLst>
              </a:tr>
              <a:tr h="289451">
                <a:tc>
                  <a:txBody>
                    <a:bodyPr/>
                    <a:lstStyle/>
                    <a:p>
                      <a:pPr marL="59055" marR="59055" algn="ctr">
                        <a:lnSpc>
                          <a:spcPts val="1260"/>
                        </a:lnSpc>
                        <a:spcBef>
                          <a:spcPts val="0"/>
                        </a:spcBef>
                        <a:spcAft>
                          <a:spcPts val="0"/>
                        </a:spcAft>
                      </a:pPr>
                      <a:r>
                        <a:rPr lang="en-US" sz="1400">
                          <a:effectLst/>
                          <a:latin typeface="+mn-lt"/>
                        </a:rPr>
                        <a:t>4.0</a:t>
                      </a:r>
                      <a:endParaRPr lang="en-US" sz="1400">
                        <a:effectLst/>
                        <a:latin typeface="+mn-lt"/>
                        <a:ea typeface="PMingLiU" panose="02020500000000000000" pitchFamily="18" charset="-120"/>
                        <a:cs typeface="PMingLiU" panose="02020500000000000000" pitchFamily="18" charset="-120"/>
                      </a:endParaRPr>
                    </a:p>
                  </a:txBody>
                  <a:tcPr marL="0" marR="0" marT="0" marB="0" anchor="ctr"/>
                </a:tc>
                <a:tc>
                  <a:txBody>
                    <a:bodyPr/>
                    <a:lstStyle/>
                    <a:p>
                      <a:pPr marL="61595" marR="61595" algn="ctr">
                        <a:lnSpc>
                          <a:spcPts val="1260"/>
                        </a:lnSpc>
                        <a:spcBef>
                          <a:spcPts val="0"/>
                        </a:spcBef>
                        <a:spcAft>
                          <a:spcPts val="0"/>
                        </a:spcAft>
                      </a:pPr>
                      <a:r>
                        <a:rPr lang="en-US" sz="1400">
                          <a:effectLst/>
                          <a:latin typeface="+mn-lt"/>
                        </a:rPr>
                        <a:t>681</a:t>
                      </a:r>
                      <a:endParaRPr lang="en-US" sz="1400">
                        <a:effectLst/>
                        <a:latin typeface="+mn-lt"/>
                        <a:ea typeface="PMingLiU" panose="02020500000000000000" pitchFamily="18" charset="-120"/>
                        <a:cs typeface="PMingLiU" panose="02020500000000000000" pitchFamily="18" charset="-120"/>
                      </a:endParaRPr>
                    </a:p>
                  </a:txBody>
                  <a:tcPr marL="0" marR="0" marT="0" marB="0" anchor="ctr"/>
                </a:tc>
                <a:extLst>
                  <a:ext uri="{0D108BD9-81ED-4DB2-BD59-A6C34878D82A}">
                    <a16:rowId xmlns:a16="http://schemas.microsoft.com/office/drawing/2014/main" val="3323564304"/>
                  </a:ext>
                </a:extLst>
              </a:tr>
              <a:tr h="289451">
                <a:tc>
                  <a:txBody>
                    <a:bodyPr/>
                    <a:lstStyle/>
                    <a:p>
                      <a:pPr marL="59055" marR="59055" algn="ctr">
                        <a:lnSpc>
                          <a:spcPts val="1260"/>
                        </a:lnSpc>
                        <a:spcBef>
                          <a:spcPts val="0"/>
                        </a:spcBef>
                        <a:spcAft>
                          <a:spcPts val="0"/>
                        </a:spcAft>
                      </a:pPr>
                      <a:r>
                        <a:rPr lang="en-US" sz="1400">
                          <a:effectLst/>
                          <a:latin typeface="+mn-lt"/>
                        </a:rPr>
                        <a:t>5.0</a:t>
                      </a:r>
                      <a:endParaRPr lang="en-US" sz="1400">
                        <a:effectLst/>
                        <a:latin typeface="+mn-lt"/>
                        <a:ea typeface="PMingLiU" panose="02020500000000000000" pitchFamily="18" charset="-120"/>
                        <a:cs typeface="PMingLiU" panose="02020500000000000000" pitchFamily="18" charset="-120"/>
                      </a:endParaRPr>
                    </a:p>
                  </a:txBody>
                  <a:tcPr marL="0" marR="0" marT="0" marB="0" anchor="ctr"/>
                </a:tc>
                <a:tc>
                  <a:txBody>
                    <a:bodyPr/>
                    <a:lstStyle/>
                    <a:p>
                      <a:pPr marL="61595" marR="61595" algn="ctr">
                        <a:lnSpc>
                          <a:spcPts val="1260"/>
                        </a:lnSpc>
                        <a:spcBef>
                          <a:spcPts val="0"/>
                        </a:spcBef>
                        <a:spcAft>
                          <a:spcPts val="0"/>
                        </a:spcAft>
                      </a:pPr>
                      <a:r>
                        <a:rPr lang="en-US" sz="1400">
                          <a:effectLst/>
                          <a:latin typeface="+mn-lt"/>
                        </a:rPr>
                        <a:t>890</a:t>
                      </a:r>
                      <a:endParaRPr lang="en-US" sz="1400">
                        <a:effectLst/>
                        <a:latin typeface="+mn-lt"/>
                        <a:ea typeface="PMingLiU" panose="02020500000000000000" pitchFamily="18" charset="-120"/>
                        <a:cs typeface="PMingLiU" panose="02020500000000000000" pitchFamily="18" charset="-120"/>
                      </a:endParaRPr>
                    </a:p>
                  </a:txBody>
                  <a:tcPr marL="0" marR="0" marT="0" marB="0" anchor="ctr"/>
                </a:tc>
                <a:extLst>
                  <a:ext uri="{0D108BD9-81ED-4DB2-BD59-A6C34878D82A}">
                    <a16:rowId xmlns:a16="http://schemas.microsoft.com/office/drawing/2014/main" val="1681903290"/>
                  </a:ext>
                </a:extLst>
              </a:tr>
              <a:tr h="289451">
                <a:tc>
                  <a:txBody>
                    <a:bodyPr/>
                    <a:lstStyle/>
                    <a:p>
                      <a:pPr marL="59055" marR="59055" algn="ctr">
                        <a:lnSpc>
                          <a:spcPts val="1260"/>
                        </a:lnSpc>
                        <a:spcBef>
                          <a:spcPts val="0"/>
                        </a:spcBef>
                        <a:spcAft>
                          <a:spcPts val="0"/>
                        </a:spcAft>
                      </a:pPr>
                      <a:r>
                        <a:rPr lang="en-US" sz="1400">
                          <a:effectLst/>
                          <a:latin typeface="+mn-lt"/>
                        </a:rPr>
                        <a:t>5.0</a:t>
                      </a:r>
                      <a:endParaRPr lang="en-US" sz="1400">
                        <a:effectLst/>
                        <a:latin typeface="+mn-lt"/>
                        <a:ea typeface="PMingLiU" panose="02020500000000000000" pitchFamily="18" charset="-120"/>
                        <a:cs typeface="PMingLiU" panose="02020500000000000000" pitchFamily="18" charset="-120"/>
                      </a:endParaRPr>
                    </a:p>
                  </a:txBody>
                  <a:tcPr marL="0" marR="0" marT="0" marB="0" anchor="ctr"/>
                </a:tc>
                <a:tc>
                  <a:txBody>
                    <a:bodyPr/>
                    <a:lstStyle/>
                    <a:p>
                      <a:pPr marL="61595" marR="61595" algn="ctr">
                        <a:lnSpc>
                          <a:spcPts val="1260"/>
                        </a:lnSpc>
                        <a:spcBef>
                          <a:spcPts val="0"/>
                        </a:spcBef>
                        <a:spcAft>
                          <a:spcPts val="0"/>
                        </a:spcAft>
                      </a:pPr>
                      <a:r>
                        <a:rPr lang="en-US" sz="1400">
                          <a:effectLst/>
                          <a:latin typeface="+mn-lt"/>
                        </a:rPr>
                        <a:t>1522</a:t>
                      </a:r>
                      <a:endParaRPr lang="en-US" sz="1400">
                        <a:effectLst/>
                        <a:latin typeface="+mn-lt"/>
                        <a:ea typeface="PMingLiU" panose="02020500000000000000" pitchFamily="18" charset="-120"/>
                        <a:cs typeface="PMingLiU" panose="02020500000000000000" pitchFamily="18" charset="-120"/>
                      </a:endParaRPr>
                    </a:p>
                  </a:txBody>
                  <a:tcPr marL="0" marR="0" marT="0" marB="0" anchor="ctr"/>
                </a:tc>
                <a:extLst>
                  <a:ext uri="{0D108BD9-81ED-4DB2-BD59-A6C34878D82A}">
                    <a16:rowId xmlns:a16="http://schemas.microsoft.com/office/drawing/2014/main" val="3219632739"/>
                  </a:ext>
                </a:extLst>
              </a:tr>
              <a:tr h="289451">
                <a:tc>
                  <a:txBody>
                    <a:bodyPr/>
                    <a:lstStyle/>
                    <a:p>
                      <a:pPr marL="59055" marR="59055" algn="ctr">
                        <a:lnSpc>
                          <a:spcPts val="1260"/>
                        </a:lnSpc>
                        <a:spcBef>
                          <a:spcPts val="0"/>
                        </a:spcBef>
                        <a:spcAft>
                          <a:spcPts val="0"/>
                        </a:spcAft>
                      </a:pPr>
                      <a:r>
                        <a:rPr lang="en-US" sz="1400">
                          <a:effectLst/>
                          <a:latin typeface="+mn-lt"/>
                        </a:rPr>
                        <a:t>5.5</a:t>
                      </a:r>
                      <a:endParaRPr lang="en-US" sz="1400">
                        <a:effectLst/>
                        <a:latin typeface="+mn-lt"/>
                        <a:ea typeface="PMingLiU" panose="02020500000000000000" pitchFamily="18" charset="-120"/>
                        <a:cs typeface="PMingLiU" panose="02020500000000000000" pitchFamily="18" charset="-120"/>
                      </a:endParaRPr>
                    </a:p>
                  </a:txBody>
                  <a:tcPr marL="0" marR="0" marT="0" marB="0" anchor="ctr"/>
                </a:tc>
                <a:tc>
                  <a:txBody>
                    <a:bodyPr/>
                    <a:lstStyle/>
                    <a:p>
                      <a:pPr marL="61595" marR="61595" algn="ctr">
                        <a:lnSpc>
                          <a:spcPts val="1260"/>
                        </a:lnSpc>
                        <a:spcBef>
                          <a:spcPts val="0"/>
                        </a:spcBef>
                        <a:spcAft>
                          <a:spcPts val="0"/>
                        </a:spcAft>
                      </a:pPr>
                      <a:r>
                        <a:rPr lang="en-US" sz="1400">
                          <a:effectLst/>
                          <a:latin typeface="+mn-lt"/>
                        </a:rPr>
                        <a:t>987</a:t>
                      </a:r>
                      <a:endParaRPr lang="en-US" sz="1400">
                        <a:effectLst/>
                        <a:latin typeface="+mn-lt"/>
                        <a:ea typeface="PMingLiU" panose="02020500000000000000" pitchFamily="18" charset="-120"/>
                        <a:cs typeface="PMingLiU" panose="02020500000000000000" pitchFamily="18" charset="-120"/>
                      </a:endParaRPr>
                    </a:p>
                  </a:txBody>
                  <a:tcPr marL="0" marR="0" marT="0" marB="0" anchor="ctr"/>
                </a:tc>
                <a:extLst>
                  <a:ext uri="{0D108BD9-81ED-4DB2-BD59-A6C34878D82A}">
                    <a16:rowId xmlns:a16="http://schemas.microsoft.com/office/drawing/2014/main" val="2611708176"/>
                  </a:ext>
                </a:extLst>
              </a:tr>
              <a:tr h="289451">
                <a:tc>
                  <a:txBody>
                    <a:bodyPr/>
                    <a:lstStyle/>
                    <a:p>
                      <a:pPr marL="59055" marR="59055" algn="ctr">
                        <a:lnSpc>
                          <a:spcPts val="1260"/>
                        </a:lnSpc>
                        <a:spcBef>
                          <a:spcPts val="0"/>
                        </a:spcBef>
                        <a:spcAft>
                          <a:spcPts val="0"/>
                        </a:spcAft>
                      </a:pPr>
                      <a:r>
                        <a:rPr lang="en-US" sz="1400">
                          <a:effectLst/>
                          <a:latin typeface="+mn-lt"/>
                        </a:rPr>
                        <a:t>5.0</a:t>
                      </a:r>
                      <a:endParaRPr lang="en-US" sz="1400">
                        <a:effectLst/>
                        <a:latin typeface="+mn-lt"/>
                        <a:ea typeface="PMingLiU" panose="02020500000000000000" pitchFamily="18" charset="-120"/>
                        <a:cs typeface="PMingLiU" panose="02020500000000000000" pitchFamily="18" charset="-120"/>
                      </a:endParaRPr>
                    </a:p>
                  </a:txBody>
                  <a:tcPr marL="0" marR="0" marT="0" marB="0" anchor="ctr"/>
                </a:tc>
                <a:tc>
                  <a:txBody>
                    <a:bodyPr/>
                    <a:lstStyle/>
                    <a:p>
                      <a:pPr marL="61595" marR="61595" algn="ctr">
                        <a:lnSpc>
                          <a:spcPts val="1260"/>
                        </a:lnSpc>
                        <a:spcBef>
                          <a:spcPts val="0"/>
                        </a:spcBef>
                        <a:spcAft>
                          <a:spcPts val="0"/>
                        </a:spcAft>
                      </a:pPr>
                      <a:r>
                        <a:rPr lang="en-US" sz="1400">
                          <a:effectLst/>
                          <a:latin typeface="+mn-lt"/>
                        </a:rPr>
                        <a:t>1194</a:t>
                      </a:r>
                      <a:endParaRPr lang="en-US" sz="1400">
                        <a:effectLst/>
                        <a:latin typeface="+mn-lt"/>
                        <a:ea typeface="PMingLiU" panose="02020500000000000000" pitchFamily="18" charset="-120"/>
                        <a:cs typeface="PMingLiU" panose="02020500000000000000" pitchFamily="18" charset="-120"/>
                      </a:endParaRPr>
                    </a:p>
                  </a:txBody>
                  <a:tcPr marL="0" marR="0" marT="0" marB="0" anchor="ctr"/>
                </a:tc>
                <a:extLst>
                  <a:ext uri="{0D108BD9-81ED-4DB2-BD59-A6C34878D82A}">
                    <a16:rowId xmlns:a16="http://schemas.microsoft.com/office/drawing/2014/main" val="3618789554"/>
                  </a:ext>
                </a:extLst>
              </a:tr>
              <a:tr h="289451">
                <a:tc>
                  <a:txBody>
                    <a:bodyPr/>
                    <a:lstStyle/>
                    <a:p>
                      <a:pPr marL="59055" marR="59055" algn="ctr">
                        <a:lnSpc>
                          <a:spcPts val="1260"/>
                        </a:lnSpc>
                        <a:spcBef>
                          <a:spcPts val="0"/>
                        </a:spcBef>
                        <a:spcAft>
                          <a:spcPts val="0"/>
                        </a:spcAft>
                      </a:pPr>
                      <a:r>
                        <a:rPr lang="en-US" sz="1400">
                          <a:effectLst/>
                          <a:latin typeface="+mn-lt"/>
                        </a:rPr>
                        <a:t>0.5</a:t>
                      </a:r>
                      <a:endParaRPr lang="en-US" sz="1400">
                        <a:effectLst/>
                        <a:latin typeface="+mn-lt"/>
                        <a:ea typeface="PMingLiU" panose="02020500000000000000" pitchFamily="18" charset="-120"/>
                        <a:cs typeface="PMingLiU" panose="02020500000000000000" pitchFamily="18" charset="-120"/>
                      </a:endParaRPr>
                    </a:p>
                  </a:txBody>
                  <a:tcPr marL="0" marR="0" marT="0" marB="0" anchor="ctr"/>
                </a:tc>
                <a:tc>
                  <a:txBody>
                    <a:bodyPr/>
                    <a:lstStyle/>
                    <a:p>
                      <a:pPr marL="61595" marR="61595" algn="ctr">
                        <a:lnSpc>
                          <a:spcPts val="1260"/>
                        </a:lnSpc>
                        <a:spcBef>
                          <a:spcPts val="0"/>
                        </a:spcBef>
                        <a:spcAft>
                          <a:spcPts val="0"/>
                        </a:spcAft>
                      </a:pPr>
                      <a:r>
                        <a:rPr lang="en-US" sz="1400">
                          <a:effectLst/>
                          <a:latin typeface="+mn-lt"/>
                        </a:rPr>
                        <a:t>163</a:t>
                      </a:r>
                      <a:endParaRPr lang="en-US" sz="1400">
                        <a:effectLst/>
                        <a:latin typeface="+mn-lt"/>
                        <a:ea typeface="PMingLiU" panose="02020500000000000000" pitchFamily="18" charset="-120"/>
                        <a:cs typeface="PMingLiU" panose="02020500000000000000" pitchFamily="18" charset="-120"/>
                      </a:endParaRPr>
                    </a:p>
                  </a:txBody>
                  <a:tcPr marL="0" marR="0" marT="0" marB="0" anchor="ctr"/>
                </a:tc>
                <a:extLst>
                  <a:ext uri="{0D108BD9-81ED-4DB2-BD59-A6C34878D82A}">
                    <a16:rowId xmlns:a16="http://schemas.microsoft.com/office/drawing/2014/main" val="825384450"/>
                  </a:ext>
                </a:extLst>
              </a:tr>
              <a:tr h="289451">
                <a:tc>
                  <a:txBody>
                    <a:bodyPr/>
                    <a:lstStyle/>
                    <a:p>
                      <a:pPr marL="59055" marR="59055" algn="ctr">
                        <a:lnSpc>
                          <a:spcPts val="1260"/>
                        </a:lnSpc>
                        <a:spcBef>
                          <a:spcPts val="0"/>
                        </a:spcBef>
                        <a:spcAft>
                          <a:spcPts val="0"/>
                        </a:spcAft>
                      </a:pPr>
                      <a:r>
                        <a:rPr lang="en-US" sz="1400">
                          <a:effectLst/>
                          <a:latin typeface="+mn-lt"/>
                        </a:rPr>
                        <a:t>0.5</a:t>
                      </a:r>
                      <a:endParaRPr lang="en-US" sz="1400">
                        <a:effectLst/>
                        <a:latin typeface="+mn-lt"/>
                        <a:ea typeface="PMingLiU" panose="02020500000000000000" pitchFamily="18" charset="-120"/>
                        <a:cs typeface="PMingLiU" panose="02020500000000000000" pitchFamily="18" charset="-120"/>
                      </a:endParaRPr>
                    </a:p>
                  </a:txBody>
                  <a:tcPr marL="0" marR="0" marT="0" marB="0" anchor="ctr"/>
                </a:tc>
                <a:tc>
                  <a:txBody>
                    <a:bodyPr/>
                    <a:lstStyle/>
                    <a:p>
                      <a:pPr marL="61595" marR="61595" algn="ctr">
                        <a:lnSpc>
                          <a:spcPts val="1260"/>
                        </a:lnSpc>
                        <a:spcBef>
                          <a:spcPts val="0"/>
                        </a:spcBef>
                        <a:spcAft>
                          <a:spcPts val="0"/>
                        </a:spcAft>
                      </a:pPr>
                      <a:r>
                        <a:rPr lang="en-US" sz="1400" dirty="0">
                          <a:effectLst/>
                          <a:latin typeface="+mn-lt"/>
                        </a:rPr>
                        <a:t>182</a:t>
                      </a:r>
                      <a:endParaRPr lang="en-US" sz="1400" dirty="0">
                        <a:effectLst/>
                        <a:latin typeface="+mn-lt"/>
                        <a:ea typeface="PMingLiU" panose="02020500000000000000" pitchFamily="18" charset="-120"/>
                        <a:cs typeface="PMingLiU" panose="02020500000000000000" pitchFamily="18" charset="-120"/>
                      </a:endParaRPr>
                    </a:p>
                  </a:txBody>
                  <a:tcPr marL="0" marR="0" marT="0" marB="0" anchor="ctr"/>
                </a:tc>
                <a:extLst>
                  <a:ext uri="{0D108BD9-81ED-4DB2-BD59-A6C34878D82A}">
                    <a16:rowId xmlns:a16="http://schemas.microsoft.com/office/drawing/2014/main" val="896876426"/>
                  </a:ext>
                </a:extLst>
              </a:tr>
              <a:tr h="289451">
                <a:tc>
                  <a:txBody>
                    <a:bodyPr/>
                    <a:lstStyle/>
                    <a:p>
                      <a:pPr marL="59055" marR="59055" algn="ctr">
                        <a:lnSpc>
                          <a:spcPts val="1260"/>
                        </a:lnSpc>
                        <a:spcBef>
                          <a:spcPts val="0"/>
                        </a:spcBef>
                        <a:spcAft>
                          <a:spcPts val="0"/>
                        </a:spcAft>
                      </a:pPr>
                      <a:r>
                        <a:rPr lang="en-US" sz="1400">
                          <a:effectLst/>
                          <a:latin typeface="+mn-lt"/>
                        </a:rPr>
                        <a:t>6.0</a:t>
                      </a:r>
                      <a:endParaRPr lang="en-US" sz="1400">
                        <a:effectLst/>
                        <a:latin typeface="+mn-lt"/>
                        <a:ea typeface="PMingLiU" panose="02020500000000000000" pitchFamily="18" charset="-120"/>
                        <a:cs typeface="PMingLiU" panose="02020500000000000000" pitchFamily="18" charset="-120"/>
                      </a:endParaRPr>
                    </a:p>
                  </a:txBody>
                  <a:tcPr marL="0" marR="0" marT="0" marB="0" anchor="ctr"/>
                </a:tc>
                <a:tc>
                  <a:txBody>
                    <a:bodyPr/>
                    <a:lstStyle/>
                    <a:p>
                      <a:pPr marL="61595" marR="61595" algn="ctr">
                        <a:lnSpc>
                          <a:spcPts val="1260"/>
                        </a:lnSpc>
                        <a:spcBef>
                          <a:spcPts val="0"/>
                        </a:spcBef>
                        <a:spcAft>
                          <a:spcPts val="0"/>
                        </a:spcAft>
                      </a:pPr>
                      <a:r>
                        <a:rPr lang="en-US" sz="1400">
                          <a:effectLst/>
                          <a:latin typeface="+mn-lt"/>
                        </a:rPr>
                        <a:t>764</a:t>
                      </a:r>
                      <a:endParaRPr lang="en-US" sz="1400">
                        <a:effectLst/>
                        <a:latin typeface="+mn-lt"/>
                        <a:ea typeface="PMingLiU" panose="02020500000000000000" pitchFamily="18" charset="-120"/>
                        <a:cs typeface="PMingLiU" panose="02020500000000000000" pitchFamily="18" charset="-120"/>
                      </a:endParaRPr>
                    </a:p>
                  </a:txBody>
                  <a:tcPr marL="0" marR="0" marT="0" marB="0" anchor="ctr"/>
                </a:tc>
                <a:extLst>
                  <a:ext uri="{0D108BD9-81ED-4DB2-BD59-A6C34878D82A}">
                    <a16:rowId xmlns:a16="http://schemas.microsoft.com/office/drawing/2014/main" val="3008714563"/>
                  </a:ext>
                </a:extLst>
              </a:tr>
              <a:tr h="289451">
                <a:tc>
                  <a:txBody>
                    <a:bodyPr/>
                    <a:lstStyle/>
                    <a:p>
                      <a:pPr marL="59055" marR="59055" algn="ctr">
                        <a:lnSpc>
                          <a:spcPts val="1260"/>
                        </a:lnSpc>
                        <a:spcBef>
                          <a:spcPts val="0"/>
                        </a:spcBef>
                        <a:spcAft>
                          <a:spcPts val="0"/>
                        </a:spcAft>
                      </a:pPr>
                      <a:r>
                        <a:rPr lang="en-US" sz="1400">
                          <a:effectLst/>
                          <a:latin typeface="+mn-lt"/>
                        </a:rPr>
                        <a:t>6.0</a:t>
                      </a:r>
                      <a:endParaRPr lang="en-US" sz="1400">
                        <a:effectLst/>
                        <a:latin typeface="+mn-lt"/>
                        <a:ea typeface="PMingLiU" panose="02020500000000000000" pitchFamily="18" charset="-120"/>
                        <a:cs typeface="PMingLiU" panose="02020500000000000000" pitchFamily="18" charset="-120"/>
                      </a:endParaRPr>
                    </a:p>
                  </a:txBody>
                  <a:tcPr marL="0" marR="0" marT="0" marB="0" anchor="ctr"/>
                </a:tc>
                <a:tc>
                  <a:txBody>
                    <a:bodyPr/>
                    <a:lstStyle/>
                    <a:p>
                      <a:pPr marL="61595" marR="61595" algn="ctr">
                        <a:lnSpc>
                          <a:spcPts val="1260"/>
                        </a:lnSpc>
                        <a:spcBef>
                          <a:spcPts val="0"/>
                        </a:spcBef>
                        <a:spcAft>
                          <a:spcPts val="0"/>
                        </a:spcAft>
                      </a:pPr>
                      <a:r>
                        <a:rPr lang="en-US" sz="1400" dirty="0">
                          <a:effectLst/>
                          <a:latin typeface="+mn-lt"/>
                        </a:rPr>
                        <a:t>1373</a:t>
                      </a:r>
                      <a:endParaRPr lang="en-US" sz="1400" dirty="0">
                        <a:effectLst/>
                        <a:latin typeface="+mn-lt"/>
                        <a:ea typeface="PMingLiU" panose="02020500000000000000" pitchFamily="18" charset="-120"/>
                        <a:cs typeface="PMingLiU" panose="02020500000000000000" pitchFamily="18" charset="-120"/>
                      </a:endParaRPr>
                    </a:p>
                  </a:txBody>
                  <a:tcPr marL="0" marR="0" marT="0" marB="0" anchor="ctr"/>
                </a:tc>
                <a:extLst>
                  <a:ext uri="{0D108BD9-81ED-4DB2-BD59-A6C34878D82A}">
                    <a16:rowId xmlns:a16="http://schemas.microsoft.com/office/drawing/2014/main" val="1859089654"/>
                  </a:ext>
                </a:extLst>
              </a:tr>
              <a:tr h="289451">
                <a:tc>
                  <a:txBody>
                    <a:bodyPr/>
                    <a:lstStyle/>
                    <a:p>
                      <a:pPr marL="59055" marR="59055" algn="ctr">
                        <a:lnSpc>
                          <a:spcPts val="1260"/>
                        </a:lnSpc>
                        <a:spcBef>
                          <a:spcPts val="0"/>
                        </a:spcBef>
                        <a:spcAft>
                          <a:spcPts val="0"/>
                        </a:spcAft>
                      </a:pPr>
                      <a:r>
                        <a:rPr lang="en-US" sz="1400">
                          <a:effectLst/>
                          <a:latin typeface="+mn-lt"/>
                        </a:rPr>
                        <a:t>1.0</a:t>
                      </a:r>
                      <a:endParaRPr lang="en-US" sz="1400">
                        <a:effectLst/>
                        <a:latin typeface="+mn-lt"/>
                        <a:ea typeface="PMingLiU" panose="02020500000000000000" pitchFamily="18" charset="-120"/>
                        <a:cs typeface="PMingLiU" panose="02020500000000000000" pitchFamily="18" charset="-120"/>
                      </a:endParaRPr>
                    </a:p>
                  </a:txBody>
                  <a:tcPr marL="0" marR="0" marT="0" marB="0" anchor="ctr"/>
                </a:tc>
                <a:tc>
                  <a:txBody>
                    <a:bodyPr/>
                    <a:lstStyle/>
                    <a:p>
                      <a:pPr marL="61595" marR="61595" algn="ctr">
                        <a:lnSpc>
                          <a:spcPts val="1260"/>
                        </a:lnSpc>
                        <a:spcBef>
                          <a:spcPts val="0"/>
                        </a:spcBef>
                        <a:spcAft>
                          <a:spcPts val="0"/>
                        </a:spcAft>
                      </a:pPr>
                      <a:r>
                        <a:rPr lang="en-US" sz="1400">
                          <a:effectLst/>
                          <a:latin typeface="+mn-lt"/>
                        </a:rPr>
                        <a:t>978</a:t>
                      </a:r>
                      <a:endParaRPr lang="en-US" sz="1400">
                        <a:effectLst/>
                        <a:latin typeface="+mn-lt"/>
                        <a:ea typeface="PMingLiU" panose="02020500000000000000" pitchFamily="18" charset="-120"/>
                        <a:cs typeface="PMingLiU" panose="02020500000000000000" pitchFamily="18" charset="-120"/>
                      </a:endParaRPr>
                    </a:p>
                  </a:txBody>
                  <a:tcPr marL="0" marR="0" marT="0" marB="0" anchor="ctr"/>
                </a:tc>
                <a:extLst>
                  <a:ext uri="{0D108BD9-81ED-4DB2-BD59-A6C34878D82A}">
                    <a16:rowId xmlns:a16="http://schemas.microsoft.com/office/drawing/2014/main" val="99313571"/>
                  </a:ext>
                </a:extLst>
              </a:tr>
              <a:tr h="289451">
                <a:tc>
                  <a:txBody>
                    <a:bodyPr/>
                    <a:lstStyle/>
                    <a:p>
                      <a:pPr marL="59055" marR="59055" algn="ctr">
                        <a:lnSpc>
                          <a:spcPts val="1260"/>
                        </a:lnSpc>
                        <a:spcBef>
                          <a:spcPts val="0"/>
                        </a:spcBef>
                        <a:spcAft>
                          <a:spcPts val="0"/>
                        </a:spcAft>
                      </a:pPr>
                      <a:r>
                        <a:rPr lang="en-US" sz="1400">
                          <a:effectLst/>
                          <a:latin typeface="+mn-lt"/>
                        </a:rPr>
                        <a:t>1.0</a:t>
                      </a:r>
                      <a:endParaRPr lang="en-US" sz="1400">
                        <a:effectLst/>
                        <a:latin typeface="+mn-lt"/>
                        <a:ea typeface="PMingLiU" panose="02020500000000000000" pitchFamily="18" charset="-120"/>
                        <a:cs typeface="PMingLiU" panose="02020500000000000000" pitchFamily="18" charset="-120"/>
                      </a:endParaRPr>
                    </a:p>
                  </a:txBody>
                  <a:tcPr marL="0" marR="0" marT="0" marB="0" anchor="ctr"/>
                </a:tc>
                <a:tc>
                  <a:txBody>
                    <a:bodyPr/>
                    <a:lstStyle/>
                    <a:p>
                      <a:pPr marL="61595" marR="61595" algn="ctr">
                        <a:lnSpc>
                          <a:spcPts val="1260"/>
                        </a:lnSpc>
                        <a:spcBef>
                          <a:spcPts val="0"/>
                        </a:spcBef>
                        <a:spcAft>
                          <a:spcPts val="0"/>
                        </a:spcAft>
                      </a:pPr>
                      <a:r>
                        <a:rPr lang="en-US" sz="1400">
                          <a:effectLst/>
                          <a:latin typeface="+mn-lt"/>
                        </a:rPr>
                        <a:t>466</a:t>
                      </a:r>
                      <a:endParaRPr lang="en-US" sz="1400">
                        <a:effectLst/>
                        <a:latin typeface="+mn-lt"/>
                        <a:ea typeface="PMingLiU" panose="02020500000000000000" pitchFamily="18" charset="-120"/>
                        <a:cs typeface="PMingLiU" panose="02020500000000000000" pitchFamily="18" charset="-120"/>
                      </a:endParaRPr>
                    </a:p>
                  </a:txBody>
                  <a:tcPr marL="0" marR="0" marT="0" marB="0" anchor="ctr"/>
                </a:tc>
                <a:extLst>
                  <a:ext uri="{0D108BD9-81ED-4DB2-BD59-A6C34878D82A}">
                    <a16:rowId xmlns:a16="http://schemas.microsoft.com/office/drawing/2014/main" val="3838202147"/>
                  </a:ext>
                </a:extLst>
              </a:tr>
              <a:tr h="289451">
                <a:tc>
                  <a:txBody>
                    <a:bodyPr/>
                    <a:lstStyle/>
                    <a:p>
                      <a:pPr marL="59055" marR="59055" algn="ctr">
                        <a:lnSpc>
                          <a:spcPts val="1260"/>
                        </a:lnSpc>
                        <a:spcBef>
                          <a:spcPts val="0"/>
                        </a:spcBef>
                        <a:spcAft>
                          <a:spcPts val="0"/>
                        </a:spcAft>
                      </a:pPr>
                      <a:r>
                        <a:rPr lang="en-US" sz="1400">
                          <a:effectLst/>
                          <a:latin typeface="+mn-lt"/>
                        </a:rPr>
                        <a:t>1.0</a:t>
                      </a:r>
                      <a:endParaRPr lang="en-US" sz="1400">
                        <a:effectLst/>
                        <a:latin typeface="+mn-lt"/>
                        <a:ea typeface="PMingLiU" panose="02020500000000000000" pitchFamily="18" charset="-120"/>
                        <a:cs typeface="PMingLiU" panose="02020500000000000000" pitchFamily="18" charset="-120"/>
                      </a:endParaRPr>
                    </a:p>
                  </a:txBody>
                  <a:tcPr marL="0" marR="0" marT="0" marB="0" anchor="ctr"/>
                </a:tc>
                <a:tc>
                  <a:txBody>
                    <a:bodyPr/>
                    <a:lstStyle/>
                    <a:p>
                      <a:pPr marL="61595" marR="61595" algn="ctr">
                        <a:lnSpc>
                          <a:spcPts val="1260"/>
                        </a:lnSpc>
                        <a:spcBef>
                          <a:spcPts val="0"/>
                        </a:spcBef>
                        <a:spcAft>
                          <a:spcPts val="0"/>
                        </a:spcAft>
                      </a:pPr>
                      <a:r>
                        <a:rPr lang="en-US" sz="1400" dirty="0">
                          <a:effectLst/>
                          <a:latin typeface="+mn-lt"/>
                        </a:rPr>
                        <a:t>549</a:t>
                      </a:r>
                      <a:endParaRPr lang="en-US" sz="1400" dirty="0">
                        <a:effectLst/>
                        <a:latin typeface="+mn-lt"/>
                        <a:ea typeface="PMingLiU" panose="02020500000000000000" pitchFamily="18" charset="-120"/>
                        <a:cs typeface="PMingLiU" panose="02020500000000000000" pitchFamily="18" charset="-120"/>
                      </a:endParaRPr>
                    </a:p>
                  </a:txBody>
                  <a:tcPr marL="0" marR="0" marT="0" marB="0" anchor="ctr"/>
                </a:tc>
                <a:extLst>
                  <a:ext uri="{0D108BD9-81ED-4DB2-BD59-A6C34878D82A}">
                    <a16:rowId xmlns:a16="http://schemas.microsoft.com/office/drawing/2014/main" val="56729018"/>
                  </a:ext>
                </a:extLst>
              </a:tr>
            </a:tbl>
          </a:graphicData>
        </a:graphic>
      </p:graphicFrame>
    </p:spTree>
    <p:extLst>
      <p:ext uri="{BB962C8B-B14F-4D97-AF65-F5344CB8AC3E}">
        <p14:creationId xmlns:p14="http://schemas.microsoft.com/office/powerpoint/2010/main" val="1688240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1F769C-0E8B-40C9-B39F-C10C8E3723F6}"/>
              </a:ext>
            </a:extLst>
          </p:cNvPr>
          <p:cNvSpPr>
            <a:spLocks noGrp="1"/>
          </p:cNvSpPr>
          <p:nvPr>
            <p:ph type="title"/>
          </p:nvPr>
        </p:nvSpPr>
        <p:spPr>
          <a:xfrm>
            <a:off x="1024128" y="585216"/>
            <a:ext cx="3133581" cy="1499616"/>
          </a:xfrm>
        </p:spPr>
        <p:txBody>
          <a:bodyPr>
            <a:normAutofit/>
          </a:bodyPr>
          <a:lstStyle/>
          <a:p>
            <a:r>
              <a:rPr lang="en-US" sz="4000" dirty="0"/>
              <a:t>Scatter Plot</a:t>
            </a:r>
          </a:p>
        </p:txBody>
      </p:sp>
      <p:sp>
        <p:nvSpPr>
          <p:cNvPr id="6" name="Content Placeholder 5">
            <a:extLst>
              <a:ext uri="{FF2B5EF4-FFF2-40B4-BE49-F238E27FC236}">
                <a16:creationId xmlns:a16="http://schemas.microsoft.com/office/drawing/2014/main" id="{D89906AF-091F-4E27-A6C1-52AE8052B911}"/>
              </a:ext>
            </a:extLst>
          </p:cNvPr>
          <p:cNvSpPr>
            <a:spLocks noGrp="1"/>
          </p:cNvSpPr>
          <p:nvPr>
            <p:ph idx="1"/>
          </p:nvPr>
        </p:nvSpPr>
        <p:spPr>
          <a:xfrm>
            <a:off x="1024128" y="2286000"/>
            <a:ext cx="3133580" cy="3931920"/>
          </a:xfrm>
        </p:spPr>
        <p:txBody>
          <a:bodyPr>
            <a:normAutofit/>
          </a:bodyPr>
          <a:lstStyle/>
          <a:p>
            <a:r>
              <a:rPr lang="en-US" sz="2000" dirty="0"/>
              <a:t>The regression line shows the overall trend of an increase in cost with an increase in age. The slope of this relationships is $131.72. This implies that for each unit of time increase in age, the cost goes up by $131.72. </a:t>
            </a:r>
          </a:p>
          <a:p>
            <a:endParaRPr lang="en-US" sz="1600" dirty="0"/>
          </a:p>
        </p:txBody>
      </p:sp>
      <p:pic>
        <p:nvPicPr>
          <p:cNvPr id="9" name="Picture 8" descr="A scatterplot of cost versus age with a regression line fitted to it.">
            <a:extLst>
              <a:ext uri="{FF2B5EF4-FFF2-40B4-BE49-F238E27FC236}">
                <a16:creationId xmlns:a16="http://schemas.microsoft.com/office/drawing/2014/main" id="{F558A509-3243-4E90-9C83-8DC5045526A0}"/>
              </a:ext>
            </a:extLst>
          </p:cNvPr>
          <p:cNvPicPr/>
          <p:nvPr/>
        </p:nvPicPr>
        <p:blipFill>
          <a:blip r:embed="rId2"/>
          <a:stretch>
            <a:fillRect/>
          </a:stretch>
        </p:blipFill>
        <p:spPr>
          <a:xfrm>
            <a:off x="4642342" y="673806"/>
            <a:ext cx="6909577" cy="5510388"/>
          </a:xfrm>
          <a:prstGeom prst="rect">
            <a:avLst/>
          </a:prstGeom>
        </p:spPr>
      </p:pic>
    </p:spTree>
    <p:extLst>
      <p:ext uri="{BB962C8B-B14F-4D97-AF65-F5344CB8AC3E}">
        <p14:creationId xmlns:p14="http://schemas.microsoft.com/office/powerpoint/2010/main" val="78713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632B73-6192-420E-B0C4-852D7B9362D4}"/>
              </a:ext>
            </a:extLst>
          </p:cNvPr>
          <p:cNvSpPr>
            <a:spLocks noGrp="1"/>
          </p:cNvSpPr>
          <p:nvPr>
            <p:ph type="title"/>
          </p:nvPr>
        </p:nvSpPr>
        <p:spPr>
          <a:xfrm>
            <a:off x="964788" y="804333"/>
            <a:ext cx="3391900" cy="5249334"/>
          </a:xfrm>
        </p:spPr>
        <p:txBody>
          <a:bodyPr>
            <a:normAutofit/>
          </a:bodyPr>
          <a:lstStyle/>
          <a:p>
            <a:pPr algn="r"/>
            <a:r>
              <a:rPr lang="en-US" dirty="0"/>
              <a:t>Assumptions of OLS regression</a:t>
            </a:r>
            <a:endParaRPr lang="en-US"/>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7162E8-B9C9-4AD3-AC1B-5B4955A89559}"/>
              </a:ext>
            </a:extLst>
          </p:cNvPr>
          <p:cNvSpPr>
            <a:spLocks noGrp="1"/>
          </p:cNvSpPr>
          <p:nvPr>
            <p:ph idx="1"/>
          </p:nvPr>
        </p:nvSpPr>
        <p:spPr>
          <a:xfrm>
            <a:off x="4999330" y="804333"/>
            <a:ext cx="6257721" cy="5249334"/>
          </a:xfrm>
        </p:spPr>
        <p:txBody>
          <a:bodyPr anchor="ctr">
            <a:normAutofit/>
          </a:bodyPr>
          <a:lstStyle/>
          <a:p>
            <a:pPr lvl="0"/>
            <a:r>
              <a:rPr lang="en-US" sz="2000" dirty="0"/>
              <a:t>Completeness: All important variables are specified in the model, and the model has no unimportant variables. </a:t>
            </a:r>
          </a:p>
          <a:p>
            <a:pPr lvl="0"/>
            <a:r>
              <a:rPr lang="en-US" sz="2000" dirty="0"/>
              <a:t>Linearity: If a model is known to be nonlinear, such as exponential growth or product life cycles, or if the scatterplot shows an obvious nonlinear pattern, then another model should be used. If the type of model is unknown, a linear model can be assumed since it is the simplest.</a:t>
            </a:r>
          </a:p>
          <a:p>
            <a:pPr lvl="0"/>
            <a:r>
              <a:rPr lang="en-US" sz="2000" dirty="0"/>
              <a:t>Homoskedasticity: The variance around the regression line is the same for all </a:t>
            </a:r>
            <a:r>
              <a:rPr lang="en-US" sz="2000" i="1" dirty="0"/>
              <a:t>x</a:t>
            </a:r>
            <a:r>
              <a:rPr lang="en-US" sz="2000" dirty="0"/>
              <a:t>-values. </a:t>
            </a:r>
          </a:p>
          <a:p>
            <a:pPr lvl="0"/>
            <a:r>
              <a:rPr lang="en-US" sz="2000" dirty="0"/>
              <a:t>Normality of Residuals: While the probability distribution of the variables need not be normal, linear regression assumes that the residuals are normally distributed. </a:t>
            </a:r>
          </a:p>
          <a:p>
            <a:r>
              <a:rPr lang="en-US" sz="2000" dirty="0"/>
              <a:t>Independent: We assume that the observations are independent of each other. </a:t>
            </a:r>
          </a:p>
          <a:p>
            <a:pPr lvl="0"/>
            <a:endParaRPr lang="en-US" sz="2000" dirty="0"/>
          </a:p>
        </p:txBody>
      </p:sp>
    </p:spTree>
    <p:extLst>
      <p:ext uri="{BB962C8B-B14F-4D97-AF65-F5344CB8AC3E}">
        <p14:creationId xmlns:p14="http://schemas.microsoft.com/office/powerpoint/2010/main" val="2052449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290D-B8BA-4FBA-930D-E48466C138EB}"/>
              </a:ext>
            </a:extLst>
          </p:cNvPr>
          <p:cNvSpPr>
            <a:spLocks noGrp="1"/>
          </p:cNvSpPr>
          <p:nvPr>
            <p:ph type="title"/>
          </p:nvPr>
        </p:nvSpPr>
        <p:spPr/>
        <p:txBody>
          <a:bodyPr/>
          <a:lstStyle/>
          <a:p>
            <a:r>
              <a:rPr lang="en-US" b="1" dirty="0"/>
              <a:t>Cleaning Data</a:t>
            </a:r>
            <a:endParaRPr lang="en-US" dirty="0"/>
          </a:p>
        </p:txBody>
      </p:sp>
      <p:sp>
        <p:nvSpPr>
          <p:cNvPr id="3" name="Text Placeholder 2">
            <a:extLst>
              <a:ext uri="{FF2B5EF4-FFF2-40B4-BE49-F238E27FC236}">
                <a16:creationId xmlns:a16="http://schemas.microsoft.com/office/drawing/2014/main" id="{02A43459-601C-485D-9841-F79FC1F7401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50685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1432</Words>
  <Application>Microsoft Office PowerPoint</Application>
  <PresentationFormat>Widescreen</PresentationFormat>
  <Paragraphs>155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Book Antiqua</vt:lpstr>
      <vt:lpstr>Calibri</vt:lpstr>
      <vt:lpstr>Cambria Math</vt:lpstr>
      <vt:lpstr>Tw Cen MT</vt:lpstr>
      <vt:lpstr>Tw Cen MT Condensed</vt:lpstr>
      <vt:lpstr>Wingdings 3</vt:lpstr>
      <vt:lpstr>Integral</vt:lpstr>
      <vt:lpstr>Multiple Regression</vt:lpstr>
      <vt:lpstr>Generalized Linear Model</vt:lpstr>
      <vt:lpstr>generalized linear regression</vt:lpstr>
      <vt:lpstr>Predicted Values</vt:lpstr>
      <vt:lpstr>Different Types of Multiple REgression</vt:lpstr>
      <vt:lpstr>Example  cost of maintenance of an 18-wheeler tractor based on the age of the tractor </vt:lpstr>
      <vt:lpstr>Scatter Plot</vt:lpstr>
      <vt:lpstr>Assumptions of OLS regression</vt:lpstr>
      <vt:lpstr>Cleaning Data</vt:lpstr>
      <vt:lpstr>Types of Data Cleaning</vt:lpstr>
      <vt:lpstr>OUtliers</vt:lpstr>
      <vt:lpstr>OUtliers</vt:lpstr>
      <vt:lpstr>Data Transformation – Pre Log</vt:lpstr>
      <vt:lpstr>Data Transformation – Post Log</vt:lpstr>
      <vt:lpstr>Anscombe’s Quartet</vt:lpstr>
      <vt:lpstr>Anscombe’s Quartet</vt:lpstr>
      <vt:lpstr>Regression Modeling</vt:lpstr>
      <vt:lpstr>Graphical TOols</vt:lpstr>
      <vt:lpstr>Summary Statistics</vt:lpstr>
      <vt:lpstr>Model Testing</vt:lpstr>
      <vt:lpstr>R2</vt:lpstr>
      <vt:lpstr>Adjusted R2</vt:lpstr>
      <vt:lpstr>T-test</vt:lpstr>
      <vt:lpstr>F-test</vt:lpstr>
      <vt:lpstr>Residual Plots Resdiual vs Fitted</vt:lpstr>
      <vt:lpstr>Residual Plots -  Normal Q-Q</vt:lpstr>
      <vt:lpstr>Residual Plots Scale vs Location</vt:lpstr>
      <vt:lpstr>Influence versus Leverage</vt:lpstr>
      <vt:lpstr>Residual Plots Residuals VS LEverage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2019-09-26T23:20:08Z</dcterms:created>
  <dcterms:modified xsi:type="dcterms:W3CDTF">2020-10-07T00:00:40Z</dcterms:modified>
</cp:coreProperties>
</file>