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01"/>
  </p:notesMasterIdLst>
  <p:sldIdLst>
    <p:sldId id="256" r:id="rId2"/>
    <p:sldId id="389" r:id="rId3"/>
    <p:sldId id="390" r:id="rId4"/>
    <p:sldId id="552" r:id="rId5"/>
    <p:sldId id="553" r:id="rId6"/>
    <p:sldId id="408" r:id="rId7"/>
    <p:sldId id="481" r:id="rId8"/>
    <p:sldId id="484" r:id="rId9"/>
    <p:sldId id="487" r:id="rId10"/>
    <p:sldId id="491" r:id="rId11"/>
    <p:sldId id="415" r:id="rId12"/>
    <p:sldId id="490" r:id="rId13"/>
    <p:sldId id="493" r:id="rId14"/>
    <p:sldId id="495"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54" r:id="rId29"/>
    <p:sldId id="455" r:id="rId30"/>
    <p:sldId id="456" r:id="rId31"/>
    <p:sldId id="457" r:id="rId32"/>
    <p:sldId id="458" r:id="rId33"/>
    <p:sldId id="460" r:id="rId34"/>
    <p:sldId id="461" r:id="rId35"/>
    <p:sldId id="462" r:id="rId36"/>
    <p:sldId id="464" r:id="rId37"/>
    <p:sldId id="465" r:id="rId38"/>
    <p:sldId id="467" r:id="rId39"/>
    <p:sldId id="471" r:id="rId40"/>
    <p:sldId id="472" r:id="rId41"/>
    <p:sldId id="473" r:id="rId42"/>
    <p:sldId id="474" r:id="rId43"/>
    <p:sldId id="475" r:id="rId44"/>
    <p:sldId id="476" r:id="rId45"/>
    <p:sldId id="477" r:id="rId46"/>
    <p:sldId id="478" r:id="rId47"/>
    <p:sldId id="479" r:id="rId48"/>
    <p:sldId id="480" r:id="rId49"/>
    <p:sldId id="497" r:id="rId50"/>
    <p:sldId id="499" r:id="rId51"/>
    <p:sldId id="500" r:id="rId52"/>
    <p:sldId id="538" r:id="rId53"/>
    <p:sldId id="539" r:id="rId54"/>
    <p:sldId id="546" r:id="rId55"/>
    <p:sldId id="547" r:id="rId56"/>
    <p:sldId id="548" r:id="rId57"/>
    <p:sldId id="549" r:id="rId58"/>
    <p:sldId id="550" r:id="rId59"/>
    <p:sldId id="508" r:id="rId60"/>
    <p:sldId id="509" r:id="rId61"/>
    <p:sldId id="510" r:id="rId62"/>
    <p:sldId id="512" r:id="rId63"/>
    <p:sldId id="513" r:id="rId64"/>
    <p:sldId id="514" r:id="rId65"/>
    <p:sldId id="515" r:id="rId66"/>
    <p:sldId id="554" r:id="rId67"/>
    <p:sldId id="555" r:id="rId68"/>
    <p:sldId id="556" r:id="rId69"/>
    <p:sldId id="557" r:id="rId70"/>
    <p:sldId id="558" r:id="rId71"/>
    <p:sldId id="261" r:id="rId72"/>
    <p:sldId id="262" r:id="rId73"/>
    <p:sldId id="559" r:id="rId74"/>
    <p:sldId id="560" r:id="rId75"/>
    <p:sldId id="561" r:id="rId76"/>
    <p:sldId id="562" r:id="rId77"/>
    <p:sldId id="263" r:id="rId78"/>
    <p:sldId id="264" r:id="rId79"/>
    <p:sldId id="265" r:id="rId80"/>
    <p:sldId id="543" r:id="rId81"/>
    <p:sldId id="257" r:id="rId82"/>
    <p:sldId id="259" r:id="rId83"/>
    <p:sldId id="274" r:id="rId84"/>
    <p:sldId id="275" r:id="rId85"/>
    <p:sldId id="276" r:id="rId86"/>
    <p:sldId id="278" r:id="rId87"/>
    <p:sldId id="277" r:id="rId88"/>
    <p:sldId id="260" r:id="rId89"/>
    <p:sldId id="540" r:id="rId90"/>
    <p:sldId id="544" r:id="rId91"/>
    <p:sldId id="545" r:id="rId92"/>
    <p:sldId id="258" r:id="rId93"/>
    <p:sldId id="268" r:id="rId94"/>
    <p:sldId id="269" r:id="rId95"/>
    <p:sldId id="270" r:id="rId96"/>
    <p:sldId id="271" r:id="rId97"/>
    <p:sldId id="272" r:id="rId98"/>
    <p:sldId id="273" r:id="rId99"/>
    <p:sldId id="267"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9" autoAdjust="0"/>
    <p:restoredTop sz="79753" autoAdjust="0"/>
  </p:normalViewPr>
  <p:slideViewPr>
    <p:cSldViewPr snapToGrid="0">
      <p:cViewPr varScale="1">
        <p:scale>
          <a:sx n="82" d="100"/>
          <a:sy n="82" d="100"/>
        </p:scale>
        <p:origin x="40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smoothMarker"/>
        <c:varyColors val="0"/>
        <c:ser>
          <c:idx val="0"/>
          <c:order val="0"/>
          <c:tx>
            <c:strRef>
              <c:f>Sheet1!$G$1</c:f>
              <c:strCache>
                <c:ptCount val="1"/>
                <c:pt idx="0">
                  <c:v>Power (1-β)</c:v>
                </c:pt>
              </c:strCache>
            </c:strRef>
          </c:tx>
          <c:spPr>
            <a:ln w="28575" cap="rnd">
              <a:solidFill>
                <a:schemeClr val="lt1">
                  <a:alpha val="50000"/>
                </a:schemeClr>
              </a:solidFill>
              <a:round/>
            </a:ln>
            <a:effectLst>
              <a:outerShdw dist="25400" dir="2700000" algn="tl" rotWithShape="0">
                <a:schemeClr val="accent2"/>
              </a:outerShdw>
            </a:effectLst>
          </c:spPr>
          <c:marker>
            <c:symbol val="none"/>
          </c:marker>
          <c:xVal>
            <c:numRef>
              <c:f>Sheet1!$F$2:$F$8</c:f>
              <c:numCache>
                <c:formatCode>General</c:formatCode>
                <c:ptCount val="7"/>
                <c:pt idx="0">
                  <c:v>112</c:v>
                </c:pt>
                <c:pt idx="1">
                  <c:v>114</c:v>
                </c:pt>
                <c:pt idx="2">
                  <c:v>115</c:v>
                </c:pt>
                <c:pt idx="3">
                  <c:v>116.71</c:v>
                </c:pt>
                <c:pt idx="4">
                  <c:v>117</c:v>
                </c:pt>
                <c:pt idx="5">
                  <c:v>118</c:v>
                </c:pt>
                <c:pt idx="6">
                  <c:v>119.99</c:v>
                </c:pt>
              </c:numCache>
            </c:numRef>
          </c:xVal>
          <c:yVal>
            <c:numRef>
              <c:f>Sheet1!$G$2:$G$8</c:f>
              <c:numCache>
                <c:formatCode>General</c:formatCode>
                <c:ptCount val="7"/>
                <c:pt idx="0">
                  <c:v>0.9909</c:v>
                </c:pt>
                <c:pt idx="1">
                  <c:v>0.91310000000000002</c:v>
                </c:pt>
                <c:pt idx="2">
                  <c:v>0.80510000000000004</c:v>
                </c:pt>
                <c:pt idx="3">
                  <c:v>0.5</c:v>
                </c:pt>
                <c:pt idx="4">
                  <c:v>0.44040000000000001</c:v>
                </c:pt>
                <c:pt idx="5">
                  <c:v>0.25779999999999997</c:v>
                </c:pt>
                <c:pt idx="6">
                  <c:v>0.05</c:v>
                </c:pt>
              </c:numCache>
            </c:numRef>
          </c:yVal>
          <c:smooth val="1"/>
          <c:extLst>
            <c:ext xmlns:c16="http://schemas.microsoft.com/office/drawing/2014/chart" uri="{C3380CC4-5D6E-409C-BE32-E72D297353CC}">
              <c16:uniqueId val="{00000000-7F00-470A-B2AC-1C2F4697BB18}"/>
            </c:ext>
          </c:extLst>
        </c:ser>
        <c:dLbls>
          <c:showLegendKey val="0"/>
          <c:showVal val="0"/>
          <c:showCatName val="0"/>
          <c:showSerName val="0"/>
          <c:showPercent val="0"/>
          <c:showBubbleSize val="0"/>
        </c:dLbls>
        <c:axId val="487884368"/>
        <c:axId val="487886008"/>
      </c:scatterChart>
      <c:valAx>
        <c:axId val="487884368"/>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12700" cap="flat" cmpd="sng" algn="ctr">
            <a:solidFill>
              <a:schemeClr val="lt1">
                <a:alpha val="25000"/>
              </a:schemeClr>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487886008"/>
        <c:crosses val="autoZero"/>
        <c:crossBetween val="midCat"/>
      </c:valAx>
      <c:valAx>
        <c:axId val="487886008"/>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87884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900"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090F9-7DD9-490A-A8F6-BA61B88C922F}" type="datetimeFigureOut">
              <a:rPr lang="en-US" smtClean="0"/>
              <a:t>10/30/2018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566E0-764C-4EB7-BCB4-E4CE8906C262}" type="slidenum">
              <a:rPr lang="en-US" smtClean="0"/>
              <a:t>‹#›</a:t>
            </a:fld>
            <a:endParaRPr lang="en-US"/>
          </a:p>
        </p:txBody>
      </p:sp>
    </p:spTree>
    <p:extLst>
      <p:ext uri="{BB962C8B-B14F-4D97-AF65-F5344CB8AC3E}">
        <p14:creationId xmlns:p14="http://schemas.microsoft.com/office/powerpoint/2010/main" val="8816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bar = 32</a:t>
            </a:r>
          </a:p>
          <a:p>
            <a:r>
              <a:rPr lang="en-US" dirty="0"/>
              <a:t>Mu </a:t>
            </a:r>
            <a:r>
              <a:rPr lang="en-US" dirty="0" err="1"/>
              <a:t>nought</a:t>
            </a:r>
            <a:r>
              <a:rPr lang="en-US" baseline="0" dirty="0"/>
              <a:t> = 30</a:t>
            </a:r>
          </a:p>
          <a:p>
            <a:r>
              <a:rPr lang="en-US" baseline="0" dirty="0"/>
              <a:t>S x = 6</a:t>
            </a:r>
          </a:p>
          <a:p>
            <a:r>
              <a:rPr lang="en-US" baseline="0" dirty="0"/>
              <a:t>N = 100</a:t>
            </a:r>
          </a:p>
          <a:p>
            <a:endParaRPr lang="en-US" dirty="0"/>
          </a:p>
        </p:txBody>
      </p:sp>
      <p:sp>
        <p:nvSpPr>
          <p:cNvPr id="4" name="Slide Number Placeholder 3"/>
          <p:cNvSpPr>
            <a:spLocks noGrp="1"/>
          </p:cNvSpPr>
          <p:nvPr>
            <p:ph type="sldNum" sz="quarter" idx="10"/>
          </p:nvPr>
        </p:nvSpPr>
        <p:spPr/>
        <p:txBody>
          <a:bodyPr/>
          <a:lstStyle/>
          <a:p>
            <a:fld id="{3E7566E0-764C-4EB7-BCB4-E4CE8906C262}" type="slidenum">
              <a:rPr lang="en-US" smtClean="0"/>
              <a:t>60</a:t>
            </a:fld>
            <a:endParaRPr lang="en-US"/>
          </a:p>
        </p:txBody>
      </p:sp>
    </p:spTree>
    <p:extLst>
      <p:ext uri="{BB962C8B-B14F-4D97-AF65-F5344CB8AC3E}">
        <p14:creationId xmlns:p14="http://schemas.microsoft.com/office/powerpoint/2010/main" val="39228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566E0-764C-4EB7-BCB4-E4CE8906C262}" type="slidenum">
              <a:rPr lang="en-US" smtClean="0"/>
              <a:t>64</a:t>
            </a:fld>
            <a:endParaRPr lang="en-US"/>
          </a:p>
        </p:txBody>
      </p:sp>
    </p:spTree>
    <p:extLst>
      <p:ext uri="{BB962C8B-B14F-4D97-AF65-F5344CB8AC3E}">
        <p14:creationId xmlns:p14="http://schemas.microsoft.com/office/powerpoint/2010/main" val="360040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566E0-764C-4EB7-BCB4-E4CE8906C262}" type="slidenum">
              <a:rPr lang="en-US" smtClean="0"/>
              <a:t>65</a:t>
            </a:fld>
            <a:endParaRPr lang="en-US"/>
          </a:p>
        </p:txBody>
      </p:sp>
    </p:spTree>
    <p:extLst>
      <p:ext uri="{BB962C8B-B14F-4D97-AF65-F5344CB8AC3E}">
        <p14:creationId xmlns:p14="http://schemas.microsoft.com/office/powerpoint/2010/main" val="5641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BDF68E2-58F2-4D09-BE8B-E3BD06533059}" type="datetimeFigureOut">
              <a:rPr lang="en-US" smtClean="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21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625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14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24617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17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277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734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5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10/30/2018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143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980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09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624D31-43A5-475A-80CF-332C9F6DCF35}" type="datetimeFigureOut">
              <a:rPr lang="en-US" smtClean="0"/>
              <a:t>10/30/2018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66854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embeddings/oleObject2.bin"/><Relationship Id="rId4" Type="http://schemas.openxmlformats.org/officeDocument/2006/relationships/image" Target="../media/image2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Statistical Inference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4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the precision of the sample mean?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600" dirty="0"/>
              <a:t>The standard deviation of the sample mean is based upon: </a:t>
            </a:r>
          </a:p>
          <a:p>
            <a:pPr lvl="1">
              <a:buFont typeface="Wingdings" panose="05000000000000000000" pitchFamily="2" charset="2"/>
              <a:buChar char="§"/>
            </a:pPr>
            <a:r>
              <a:rPr lang="en-US" sz="3200" dirty="0"/>
              <a:t>The standard deviation of the population</a:t>
            </a:r>
          </a:p>
          <a:p>
            <a:pPr lvl="1">
              <a:buFont typeface="Wingdings" panose="05000000000000000000" pitchFamily="2" charset="2"/>
              <a:buChar char="§"/>
            </a:pPr>
            <a:r>
              <a:rPr lang="en-US" sz="3200" dirty="0"/>
              <a:t>The square root of the sample size</a:t>
            </a:r>
          </a:p>
        </p:txBody>
      </p:sp>
    </p:spTree>
    <p:extLst>
      <p:ext uri="{BB962C8B-B14F-4D97-AF65-F5344CB8AC3E}">
        <p14:creationId xmlns:p14="http://schemas.microsoft.com/office/powerpoint/2010/main" val="304093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04314" y="286603"/>
            <a:ext cx="7149414" cy="5889207"/>
          </a:xfrm>
          <a:prstGeom prst="rect">
            <a:avLst/>
          </a:prstGeom>
        </p:spPr>
      </p:pic>
    </p:spTree>
    <p:extLst>
      <p:ext uri="{BB962C8B-B14F-4D97-AF65-F5344CB8AC3E}">
        <p14:creationId xmlns:p14="http://schemas.microsoft.com/office/powerpoint/2010/main" val="134851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sample mean unbiased?</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200" dirty="0"/>
              <a:t>Because the expected value or mean of the sampling distribution is the same as the population (what it is trying to estimate) it is unbiased.</a:t>
            </a:r>
          </a:p>
          <a:p>
            <a:endParaRPr lang="en-US" dirty="0"/>
          </a:p>
        </p:txBody>
      </p:sp>
    </p:spTree>
    <p:extLst>
      <p:ext uri="{BB962C8B-B14F-4D97-AF65-F5344CB8AC3E}">
        <p14:creationId xmlns:p14="http://schemas.microsoft.com/office/powerpoint/2010/main" val="141886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size and precision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91440" lvl="1" indent="-91440">
                  <a:spcBef>
                    <a:spcPts val="1200"/>
                  </a:spcBef>
                  <a:spcAft>
                    <a:spcPts val="200"/>
                  </a:spcAft>
                  <a:buSzPct val="100000"/>
                  <a:buFont typeface="Calibri" panose="020F0502020204030204" pitchFamily="34" charset="0"/>
                  <a:buChar char=" "/>
                </a:pPr>
                <a:r>
                  <a:rPr lang="en-US" sz="4000" dirty="0"/>
                  <a:t>As the </a:t>
                </a:r>
                <a:r>
                  <a:rPr lang="en-US" sz="4000" i="1" dirty="0"/>
                  <a:t>sample size </a:t>
                </a:r>
                <a:r>
                  <a:rPr lang="en-US" sz="4000" dirty="0"/>
                  <a:t>increases the standard deviation of </a:t>
                </a:r>
                <a14:m>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𝑥</m:t>
                        </m:r>
                      </m:e>
                    </m:acc>
                  </m:oMath>
                </a14:m>
                <a:r>
                  <a:rPr lang="en-US" sz="4000" dirty="0"/>
                  <a:t> </a:t>
                </a:r>
                <a:r>
                  <a:rPr lang="en-US" sz="4000" i="1" dirty="0"/>
                  <a:t> </a:t>
                </a:r>
                <a:r>
                  <a:rPr lang="en-US" sz="4000" dirty="0"/>
                  <a:t>falls. </a:t>
                </a:r>
              </a:p>
              <a:p>
                <a:pPr marL="91440" lvl="1" indent="-91440">
                  <a:spcBef>
                    <a:spcPts val="1200"/>
                  </a:spcBef>
                  <a:spcAft>
                    <a:spcPts val="200"/>
                  </a:spcAft>
                  <a:buSzPct val="100000"/>
                  <a:buFont typeface="Calibri" panose="020F0502020204030204" pitchFamily="34" charset="0"/>
                  <a:buChar char=" "/>
                </a:pPr>
                <a:endParaRPr lang="en-US" sz="4000" dirty="0"/>
              </a:p>
              <a:p>
                <a:pPr marL="91440" lvl="1" indent="-91440">
                  <a:spcBef>
                    <a:spcPts val="1200"/>
                  </a:spcBef>
                  <a:spcAft>
                    <a:spcPts val="200"/>
                  </a:spcAft>
                  <a:buSzPct val="100000"/>
                  <a:buFont typeface="Calibri" panose="020F0502020204030204" pitchFamily="34" charset="0"/>
                  <a:buChar char=" "/>
                </a:pPr>
                <a:r>
                  <a:rPr lang="en-US" sz="4000" dirty="0"/>
                  <a:t>Or, as you collect more observations the precision of the sample mean increases.</a:t>
                </a:r>
                <a:endParaRPr lang="en-US" sz="3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21" t="-4242"/>
                </a:stretch>
              </a:blipFill>
            </p:spPr>
            <p:txBody>
              <a:bodyPr/>
              <a:lstStyle/>
              <a:p>
                <a:r>
                  <a:rPr lang="en-US">
                    <a:noFill/>
                  </a:rPr>
                  <a:t> </a:t>
                </a:r>
              </a:p>
            </p:txBody>
          </p:sp>
        </mc:Fallback>
      </mc:AlternateContent>
    </p:spTree>
    <p:extLst>
      <p:ext uri="{BB962C8B-B14F-4D97-AF65-F5344CB8AC3E}">
        <p14:creationId xmlns:p14="http://schemas.microsoft.com/office/powerpoint/2010/main" val="319408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standard deviation and precision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91440" lvl="1" indent="-91440">
                  <a:spcBef>
                    <a:spcPts val="1200"/>
                  </a:spcBef>
                  <a:spcAft>
                    <a:spcPts val="200"/>
                  </a:spcAft>
                  <a:buSzPct val="100000"/>
                  <a:buFont typeface="Calibri" panose="020F0502020204030204" pitchFamily="34" charset="0"/>
                  <a:buChar char=" "/>
                </a:pPr>
                <a:r>
                  <a:rPr lang="en-US" sz="4000" dirty="0"/>
                  <a:t>As the </a:t>
                </a:r>
                <a:r>
                  <a:rPr lang="en-US" sz="4000" i="1" dirty="0"/>
                  <a:t>standard deviation of the population </a:t>
                </a:r>
                <a:r>
                  <a:rPr lang="en-US" sz="4000" dirty="0"/>
                  <a:t>increases the standard deviation of </a:t>
                </a:r>
                <a14:m>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𝑥</m:t>
                        </m:r>
                      </m:e>
                    </m:acc>
                  </m:oMath>
                </a14:m>
                <a:r>
                  <a:rPr lang="en-US" sz="4000" dirty="0"/>
                  <a:t> </a:t>
                </a:r>
                <a:r>
                  <a:rPr lang="en-US" sz="4000" i="1" dirty="0"/>
                  <a:t> </a:t>
                </a:r>
                <a:r>
                  <a:rPr lang="en-US" sz="4000" dirty="0"/>
                  <a:t>increases. </a:t>
                </a:r>
              </a:p>
              <a:p>
                <a:pPr marL="91440" lvl="1" indent="-91440">
                  <a:spcBef>
                    <a:spcPts val="1200"/>
                  </a:spcBef>
                  <a:spcAft>
                    <a:spcPts val="200"/>
                  </a:spcAft>
                  <a:buSzPct val="100000"/>
                  <a:buFont typeface="Calibri" panose="020F0502020204030204" pitchFamily="34" charset="0"/>
                  <a:buChar char=" "/>
                </a:pPr>
                <a:endParaRPr lang="en-US" sz="4000" dirty="0"/>
              </a:p>
              <a:p>
                <a:pPr marL="91440" lvl="1" indent="-91440">
                  <a:spcBef>
                    <a:spcPts val="1200"/>
                  </a:spcBef>
                  <a:spcAft>
                    <a:spcPts val="200"/>
                  </a:spcAft>
                  <a:buSzPct val="100000"/>
                  <a:buFont typeface="Calibri" panose="020F0502020204030204" pitchFamily="34" charset="0"/>
                  <a:buChar char=" "/>
                </a:pPr>
                <a:r>
                  <a:rPr lang="en-US" sz="4000" dirty="0"/>
                  <a:t>Or, as you study populations with higher variabilities, the precision of your estimates will be lower. </a:t>
                </a:r>
                <a:endParaRPr lang="en-US" sz="3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55" t="-5606" r="-3887" b="-2576"/>
                </a:stretch>
              </a:blipFill>
            </p:spPr>
            <p:txBody>
              <a:bodyPr/>
              <a:lstStyle/>
              <a:p>
                <a:r>
                  <a:rPr lang="en-US">
                    <a:noFill/>
                  </a:rPr>
                  <a:t> </a:t>
                </a:r>
              </a:p>
            </p:txBody>
          </p:sp>
        </mc:Fallback>
      </mc:AlternateContent>
    </p:spTree>
    <p:extLst>
      <p:ext uri="{BB962C8B-B14F-4D97-AF65-F5344CB8AC3E}">
        <p14:creationId xmlns:p14="http://schemas.microsoft.com/office/powerpoint/2010/main" val="77352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Sample Mean – Non-Normally Distributed Sample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360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NON-Normally distributed sample</a:t>
            </a:r>
          </a:p>
        </p:txBody>
      </p:sp>
      <p:sp>
        <p:nvSpPr>
          <p:cNvPr id="3" name="Content Placeholder 2"/>
          <p:cNvSpPr>
            <a:spLocks noGrp="1"/>
          </p:cNvSpPr>
          <p:nvPr>
            <p:ph idx="1"/>
          </p:nvPr>
        </p:nvSpPr>
        <p:spPr/>
        <p:txBody>
          <a:bodyPr/>
          <a:lstStyle/>
          <a:p>
            <a:pPr lvl="0" algn="ctr"/>
            <a:r>
              <a:rPr lang="en-US" sz="3200" dirty="0"/>
              <a:t>Y~µY, </a:t>
            </a:r>
            <a:r>
              <a:rPr lang="en-US" sz="3200" dirty="0" err="1"/>
              <a:t>σY</a:t>
            </a:r>
            <a:endParaRPr lang="en-US" sz="3200" dirty="0"/>
          </a:p>
          <a:p>
            <a:pPr lvl="0" algn="ctr"/>
            <a:endParaRPr lang="en-US" sz="3200" dirty="0"/>
          </a:p>
          <a:p>
            <a:pPr lvl="0" algn="ctr"/>
            <a:endParaRPr lang="en-US" sz="3200" dirty="0"/>
          </a:p>
        </p:txBody>
      </p:sp>
      <p:pic>
        <p:nvPicPr>
          <p:cNvPr id="4" name="Picture 3"/>
          <p:cNvPicPr>
            <a:picLocks noChangeAspect="1"/>
          </p:cNvPicPr>
          <p:nvPr/>
        </p:nvPicPr>
        <p:blipFill>
          <a:blip r:embed="rId2"/>
          <a:stretch>
            <a:fillRect/>
          </a:stretch>
        </p:blipFill>
        <p:spPr>
          <a:xfrm>
            <a:off x="1927316" y="3242310"/>
            <a:ext cx="8572500" cy="3067050"/>
          </a:xfrm>
          <a:prstGeom prst="rect">
            <a:avLst/>
          </a:prstGeom>
        </p:spPr>
      </p:pic>
    </p:spTree>
    <p:extLst>
      <p:ext uri="{BB962C8B-B14F-4D97-AF65-F5344CB8AC3E}">
        <p14:creationId xmlns:p14="http://schemas.microsoft.com/office/powerpoint/2010/main" val="9179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sz="2800" i="1" dirty="0">
                  <a:latin typeface="Cambria Math" panose="02040503050406030204" pitchFamily="18" charset="0"/>
                </a:endParaRPr>
              </a:p>
              <a:p>
                <a:endParaRPr lang="en-US" sz="2800" i="1" dirty="0">
                  <a:latin typeface="Cambria Math" panose="02040503050406030204" pitchFamily="18" charset="0"/>
                </a:endParaRPr>
              </a:p>
              <a:p>
                <a:endParaRPr lang="en-US" sz="2800" i="1" dirty="0">
                  <a:latin typeface="Cambria Math" panose="02040503050406030204" pitchFamily="18" charset="0"/>
                </a:endParaRPr>
              </a:p>
              <a:p>
                <a:pPr marL="384048" lvl="2" indent="0">
                  <a:buNone/>
                </a:pPr>
                <a14:m>
                  <m:oMathPara xmlns:m="http://schemas.openxmlformats.org/officeDocument/2006/math">
                    <m:oMathParaPr>
                      <m:jc m:val="centerGroup"/>
                    </m:oMathParaPr>
                    <m:oMath xmlns:m="http://schemas.openxmlformats.org/officeDocument/2006/math">
                      <m:func>
                        <m:funcPr>
                          <m:ctrlPr>
                            <a:rPr lang="en-US" sz="4000" i="1" smtClean="0">
                              <a:latin typeface="Cambria Math" panose="02040503050406030204" pitchFamily="18" charset="0"/>
                            </a:rPr>
                          </m:ctrlPr>
                        </m:funcPr>
                        <m:fName>
                          <m:limLow>
                            <m:limLowPr>
                              <m:ctrlPr>
                                <a:rPr lang="en-US" sz="4000" i="1" smtClean="0">
                                  <a:latin typeface="Cambria Math" panose="02040503050406030204" pitchFamily="18" charset="0"/>
                                </a:rPr>
                              </m:ctrlPr>
                            </m:limLowPr>
                            <m:e>
                              <m:r>
                                <m:rPr>
                                  <m:sty m:val="p"/>
                                </m:rPr>
                                <a:rPr lang="en-US" sz="4000" i="0" smtClean="0">
                                  <a:latin typeface="Cambria Math" panose="02040503050406030204" pitchFamily="18" charset="0"/>
                                </a:rPr>
                                <m:t>lim</m:t>
                              </m:r>
                            </m:e>
                            <m:lim>
                              <m:r>
                                <a:rPr lang="en-US" sz="4000" b="0" i="1" smtClean="0">
                                  <a:latin typeface="Cambria Math" panose="02040503050406030204" pitchFamily="18" charset="0"/>
                                </a:rPr>
                                <m:t>𝑛</m:t>
                              </m:r>
                              <m:r>
                                <a:rPr lang="en-US" sz="4000" b="0" i="1" smtClean="0">
                                  <a:latin typeface="Cambria Math" panose="02040503050406030204" pitchFamily="18" charset="0"/>
                                </a:rPr>
                                <m:t>→∞</m:t>
                              </m:r>
                            </m:lim>
                          </m:limLow>
                        </m:fName>
                        <m:e>
                          <m:r>
                            <a:rPr lang="en-US" sz="4000" b="0" i="1" smtClean="0">
                              <a:latin typeface="Cambria Math" panose="02040503050406030204" pitchFamily="18" charset="0"/>
                            </a:rPr>
                            <m:t>𝑃</m:t>
                          </m:r>
                          <m:d>
                            <m:dPr>
                              <m:ctrlPr>
                                <a:rPr lang="en-US" sz="4000" b="0" i="1" smtClean="0">
                                  <a:latin typeface="Cambria Math" panose="02040503050406030204" pitchFamily="18" charset="0"/>
                                </a:rPr>
                              </m:ctrlPr>
                            </m:dPr>
                            <m:e>
                              <m:f>
                                <m:fPr>
                                  <m:ctrlPr>
                                    <a:rPr lang="en-US" sz="4000" b="0" i="1" smtClean="0">
                                      <a:latin typeface="Cambria Math" panose="02040503050406030204" pitchFamily="18" charset="0"/>
                                    </a:rPr>
                                  </m:ctrlPr>
                                </m:fPr>
                                <m:num>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𝑆</m:t>
                                      </m:r>
                                    </m:e>
                                    <m:sub>
                                      <m:r>
                                        <a:rPr lang="en-US" sz="4000" b="0" i="1" smtClean="0">
                                          <a:latin typeface="Cambria Math" panose="02040503050406030204" pitchFamily="18" charset="0"/>
                                        </a:rPr>
                                        <m:t>𝑛</m:t>
                                      </m:r>
                                    </m:sub>
                                  </m:sSub>
                                  <m:r>
                                    <a:rPr lang="en-US" sz="4000" b="0" i="1" smtClean="0">
                                      <a:latin typeface="Cambria Math" panose="02040503050406030204" pitchFamily="18" charset="0"/>
                                    </a:rPr>
                                    <m:t>−</m:t>
                                  </m:r>
                                  <m:r>
                                    <a:rPr lang="en-US" sz="4000" b="0" i="1" smtClean="0">
                                      <a:latin typeface="Cambria Math" panose="02040503050406030204" pitchFamily="18" charset="0"/>
                                    </a:rPr>
                                    <m:t>𝑛</m:t>
                                  </m:r>
                                  <m:r>
                                    <a:rPr lang="en-US" sz="4000" b="0" i="1" smtClean="0">
                                      <a:latin typeface="Cambria Math" panose="02040503050406030204" pitchFamily="18" charset="0"/>
                                      <a:ea typeface="Cambria Math" panose="02040503050406030204" pitchFamily="18" charset="0"/>
                                    </a:rPr>
                                    <m:t>𝜇</m:t>
                                  </m:r>
                                </m:num>
                                <m:den>
                                  <m:r>
                                    <a:rPr lang="en-US" sz="4000" b="0" i="1" smtClean="0">
                                      <a:latin typeface="Cambria Math" panose="02040503050406030204" pitchFamily="18" charset="0"/>
                                      <a:ea typeface="Cambria Math" panose="02040503050406030204" pitchFamily="18" charset="0"/>
                                    </a:rPr>
                                    <m:t>𝜎</m:t>
                                  </m:r>
                                  <m:rad>
                                    <m:radPr>
                                      <m:degHide m:val="on"/>
                                      <m:ctrlPr>
                                        <a:rPr lang="en-US" sz="4000" b="0" i="1" smtClean="0">
                                          <a:latin typeface="Cambria Math" panose="02040503050406030204" pitchFamily="18" charset="0"/>
                                          <a:ea typeface="Cambria Math" panose="02040503050406030204" pitchFamily="18" charset="0"/>
                                        </a:rPr>
                                      </m:ctrlPr>
                                    </m:radPr>
                                    <m:deg/>
                                    <m:e>
                                      <m:r>
                                        <a:rPr lang="en-US" sz="4000" b="0" i="1" smtClean="0">
                                          <a:latin typeface="Cambria Math" panose="02040503050406030204" pitchFamily="18" charset="0"/>
                                          <a:ea typeface="Cambria Math" panose="02040503050406030204" pitchFamily="18" charset="0"/>
                                        </a:rPr>
                                        <m:t>𝑛</m:t>
                                      </m:r>
                                    </m:e>
                                  </m:rad>
                                </m:den>
                              </m:f>
                              <m:r>
                                <a:rPr lang="en-US" sz="4000" b="0" i="1" smtClean="0">
                                  <a:latin typeface="Cambria Math" panose="02040503050406030204" pitchFamily="18" charset="0"/>
                                </a:rPr>
                                <m:t> </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𝑥</m:t>
                              </m:r>
                            </m:e>
                          </m:d>
                        </m:e>
                      </m:func>
                      <m:r>
                        <a:rPr lang="en-US" sz="4000" b="0" i="1" smtClean="0">
                          <a:latin typeface="Cambria Math" panose="02040503050406030204" pitchFamily="18" charset="0"/>
                        </a:rPr>
                        <m:t>= </m:t>
                      </m:r>
                      <m:r>
                        <m:rPr>
                          <m:sty m:val="p"/>
                        </m:rPr>
                        <a:rPr lang="el-GR" sz="4000" b="0" i="1" smtClean="0">
                          <a:latin typeface="Cambria Math" panose="02040503050406030204" pitchFamily="18" charset="0"/>
                        </a:rPr>
                        <m:t>ϕ</m:t>
                      </m:r>
                      <m:d>
                        <m:dPr>
                          <m:ctrlPr>
                            <a:rPr lang="el-GR" sz="4000" b="0" i="1" smtClean="0">
                              <a:latin typeface="Cambria Math" panose="02040503050406030204" pitchFamily="18" charset="0"/>
                            </a:rPr>
                          </m:ctrlPr>
                        </m:dPr>
                        <m:e>
                          <m:r>
                            <a:rPr lang="en-US" sz="4000" b="0" i="1" smtClean="0">
                              <a:latin typeface="Cambria Math" panose="02040503050406030204" pitchFamily="18" charset="0"/>
                            </a:rPr>
                            <m:t>𝑥</m:t>
                          </m:r>
                        </m:e>
                      </m:d>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8706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a:t>
            </a:r>
          </a:p>
        </p:txBody>
      </p:sp>
      <p:sp>
        <p:nvSpPr>
          <p:cNvPr id="3" name="Content Placeholder 2"/>
          <p:cNvSpPr>
            <a:spLocks noGrp="1"/>
          </p:cNvSpPr>
          <p:nvPr>
            <p:ph idx="1"/>
          </p:nvPr>
        </p:nvSpPr>
        <p:spPr/>
        <p:txBody>
          <a:bodyPr>
            <a:normAutofit/>
          </a:bodyPr>
          <a:lstStyle/>
          <a:p>
            <a:pPr lvl="0"/>
            <a:r>
              <a:rPr lang="en-US" sz="3200" dirty="0"/>
              <a:t>In other words, with a large enough sample the </a:t>
            </a:r>
            <a:r>
              <a:rPr lang="en-US" sz="3200" b="1" dirty="0"/>
              <a:t>sampling distribution</a:t>
            </a:r>
            <a:r>
              <a:rPr lang="en-US" sz="3200" dirty="0"/>
              <a:t> of the sample mean is normally distributed whether the sample comes from a normal distribution or not.</a:t>
            </a:r>
          </a:p>
          <a:p>
            <a:r>
              <a:rPr lang="en-US" sz="3200" dirty="0"/>
              <a:t>The neat part about this is that we don’t have to know anything about the distribution of the population.</a:t>
            </a:r>
          </a:p>
        </p:txBody>
      </p:sp>
    </p:spTree>
    <p:extLst>
      <p:ext uri="{BB962C8B-B14F-4D97-AF65-F5344CB8AC3E}">
        <p14:creationId xmlns:p14="http://schemas.microsoft.com/office/powerpoint/2010/main" val="316866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062" y="646546"/>
            <a:ext cx="10058400" cy="490451"/>
          </a:xfrm>
        </p:spPr>
        <p:txBody>
          <a:bodyPr>
            <a:normAutofit fontScale="90000"/>
          </a:bodyPr>
          <a:lstStyle/>
          <a:p>
            <a:r>
              <a:rPr lang="en-US" dirty="0"/>
              <a:t>Example: Normal Population (</a:t>
            </a:r>
            <a:r>
              <a:rPr lang="en-US" i="1" dirty="0"/>
              <a:t>n</a:t>
            </a:r>
            <a:r>
              <a:rPr lang="en-US" dirty="0"/>
              <a:t>=5)</a:t>
            </a:r>
          </a:p>
        </p:txBody>
      </p:sp>
      <p:sp>
        <p:nvSpPr>
          <p:cNvPr id="5" name="Content Placeholder 4"/>
          <p:cNvSpPr>
            <a:spLocks noGrp="1"/>
          </p:cNvSpPr>
          <p:nvPr>
            <p:ph idx="1"/>
          </p:nvPr>
        </p:nvSpPr>
        <p:spPr/>
        <p:txBody>
          <a:bodyPr/>
          <a:lstStyle/>
          <a:p>
            <a:endParaRPr lang="en-US" dirty="0">
              <a:solidFill>
                <a:srgbClr val="FF0000"/>
              </a:solidFill>
            </a:endParaRPr>
          </a:p>
        </p:txBody>
      </p:sp>
      <p:pic>
        <p:nvPicPr>
          <p:cNvPr id="3" name="Picture 2"/>
          <p:cNvPicPr>
            <a:picLocks noChangeAspect="1"/>
          </p:cNvPicPr>
          <p:nvPr/>
        </p:nvPicPr>
        <p:blipFill>
          <a:blip r:embed="rId2"/>
          <a:stretch>
            <a:fillRect/>
          </a:stretch>
        </p:blipFill>
        <p:spPr>
          <a:xfrm>
            <a:off x="3271116" y="1874367"/>
            <a:ext cx="5097030" cy="4506422"/>
          </a:xfrm>
          <a:prstGeom prst="rect">
            <a:avLst/>
          </a:prstGeom>
        </p:spPr>
      </p:pic>
    </p:spTree>
    <p:extLst>
      <p:ext uri="{BB962C8B-B14F-4D97-AF65-F5344CB8AC3E}">
        <p14:creationId xmlns:p14="http://schemas.microsoft.com/office/powerpoint/2010/main" val="166378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sp>
        <p:nvSpPr>
          <p:cNvPr id="3" name="Content Placeholder 2"/>
          <p:cNvSpPr>
            <a:spLocks noGrp="1"/>
          </p:cNvSpPr>
          <p:nvPr>
            <p:ph idx="1"/>
          </p:nvPr>
        </p:nvSpPr>
        <p:spPr/>
        <p:txBody>
          <a:bodyPr/>
          <a:lstStyle/>
          <a:p>
            <a:r>
              <a:rPr lang="en-US" dirty="0"/>
              <a:t>Statistics is a discipline that provides with a methodology allowing to make an inference from real random data on parameters of probabilistic models that are believed to generate such data.</a:t>
            </a:r>
          </a:p>
          <a:p>
            <a:r>
              <a:rPr lang="en-US" dirty="0"/>
              <a:t>Any number that is derived from a sample is a statistic.</a:t>
            </a:r>
            <a:endParaRPr lang="en-US" sz="1600" dirty="0"/>
          </a:p>
          <a:p>
            <a:r>
              <a:rPr lang="en-US" dirty="0"/>
              <a:t>Often times a statistic is trying to estimate something. </a:t>
            </a:r>
          </a:p>
          <a:p>
            <a:r>
              <a:rPr lang="en-US" dirty="0"/>
              <a:t>In this case the statistic is also called an estimator.</a:t>
            </a:r>
          </a:p>
          <a:p>
            <a:endParaRPr lang="en-US" dirty="0"/>
          </a:p>
        </p:txBody>
      </p:sp>
    </p:spTree>
    <p:extLst>
      <p:ext uri="{BB962C8B-B14F-4D97-AF65-F5344CB8AC3E}">
        <p14:creationId xmlns:p14="http://schemas.microsoft.com/office/powerpoint/2010/main" val="1870283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39259"/>
            <a:ext cx="10058400" cy="712124"/>
          </a:xfrm>
        </p:spPr>
        <p:txBody>
          <a:bodyPr>
            <a:normAutofit fontScale="90000"/>
          </a:bodyPr>
          <a:lstStyle/>
          <a:p>
            <a:r>
              <a:rPr lang="en-US" dirty="0"/>
              <a:t>Example: Normal Population (</a:t>
            </a:r>
            <a:r>
              <a:rPr lang="en-US" i="1" dirty="0"/>
              <a:t>n</a:t>
            </a:r>
            <a:r>
              <a:rPr lang="en-US" dirty="0"/>
              <a:t>=25)</a:t>
            </a:r>
          </a:p>
        </p:txBody>
      </p:sp>
      <p:sp>
        <p:nvSpPr>
          <p:cNvPr id="5" name="Content Placeholder 4"/>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3376367" y="1449500"/>
            <a:ext cx="5500226" cy="4815828"/>
          </a:xfrm>
          <a:prstGeom prst="rect">
            <a:avLst/>
          </a:prstGeom>
        </p:spPr>
      </p:pic>
    </p:spTree>
    <p:extLst>
      <p:ext uri="{BB962C8B-B14F-4D97-AF65-F5344CB8AC3E}">
        <p14:creationId xmlns:p14="http://schemas.microsoft.com/office/powerpoint/2010/main" val="360230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63080" y="1537133"/>
            <a:ext cx="5239179" cy="4669703"/>
          </a:xfrm>
          <a:prstGeom prst="rect">
            <a:avLst/>
          </a:prstGeom>
        </p:spPr>
      </p:pic>
      <p:sp>
        <p:nvSpPr>
          <p:cNvPr id="7" name="Title 1"/>
          <p:cNvSpPr>
            <a:spLocks noGrp="1"/>
          </p:cNvSpPr>
          <p:nvPr>
            <p:ph type="title"/>
          </p:nvPr>
        </p:nvSpPr>
        <p:spPr>
          <a:xfrm>
            <a:off x="1097280" y="425483"/>
            <a:ext cx="10058400" cy="638233"/>
          </a:xfrm>
        </p:spPr>
        <p:txBody>
          <a:bodyPr>
            <a:normAutofit fontScale="90000"/>
          </a:bodyPr>
          <a:lstStyle/>
          <a:p>
            <a:r>
              <a:rPr lang="en-US" dirty="0"/>
              <a:t>Example: Uniform Population (</a:t>
            </a:r>
            <a:r>
              <a:rPr lang="en-US" i="1" dirty="0"/>
              <a:t>n</a:t>
            </a:r>
            <a:r>
              <a:rPr lang="en-US" dirty="0"/>
              <a:t>=2)</a:t>
            </a:r>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114894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7280" y="425483"/>
            <a:ext cx="10058400" cy="638233"/>
          </a:xfrm>
        </p:spPr>
        <p:txBody>
          <a:bodyPr>
            <a:normAutofit fontScale="90000"/>
          </a:bodyPr>
          <a:lstStyle/>
          <a:p>
            <a:r>
              <a:rPr lang="en-US" dirty="0"/>
              <a:t>Example: Uniform Population (</a:t>
            </a:r>
            <a:r>
              <a:rPr lang="en-US" i="1" dirty="0"/>
              <a:t>n</a:t>
            </a:r>
            <a:r>
              <a:rPr lang="en-US" dirty="0"/>
              <a:t>=5)</a:t>
            </a:r>
          </a:p>
        </p:txBody>
      </p:sp>
      <p:sp>
        <p:nvSpPr>
          <p:cNvPr id="6" name="Content Placeholder 5"/>
          <p:cNvSpPr>
            <a:spLocks noGrp="1"/>
          </p:cNvSpPr>
          <p:nvPr>
            <p:ph idx="1"/>
          </p:nvPr>
        </p:nvSpPr>
        <p:spPr/>
        <p:txBody>
          <a:bodyPr/>
          <a:lstStyle/>
          <a:p>
            <a:endParaRPr lang="en-US" dirty="0"/>
          </a:p>
        </p:txBody>
      </p:sp>
      <p:pic>
        <p:nvPicPr>
          <p:cNvPr id="2" name="Picture 1"/>
          <p:cNvPicPr>
            <a:picLocks noChangeAspect="1"/>
          </p:cNvPicPr>
          <p:nvPr/>
        </p:nvPicPr>
        <p:blipFill>
          <a:blip r:embed="rId2"/>
          <a:stretch>
            <a:fillRect/>
          </a:stretch>
        </p:blipFill>
        <p:spPr>
          <a:xfrm>
            <a:off x="2894589" y="1161839"/>
            <a:ext cx="6162675" cy="5391150"/>
          </a:xfrm>
          <a:prstGeom prst="rect">
            <a:avLst/>
          </a:prstGeom>
        </p:spPr>
      </p:pic>
    </p:spTree>
    <p:extLst>
      <p:ext uri="{BB962C8B-B14F-4D97-AF65-F5344CB8AC3E}">
        <p14:creationId xmlns:p14="http://schemas.microsoft.com/office/powerpoint/2010/main" val="245139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7280" y="425483"/>
            <a:ext cx="10058400" cy="638233"/>
          </a:xfrm>
        </p:spPr>
        <p:txBody>
          <a:bodyPr>
            <a:normAutofit fontScale="90000"/>
          </a:bodyPr>
          <a:lstStyle/>
          <a:p>
            <a:r>
              <a:rPr lang="en-US" dirty="0"/>
              <a:t>Example: Skewed Population (</a:t>
            </a:r>
            <a:r>
              <a:rPr lang="en-US" i="1" dirty="0"/>
              <a:t>n</a:t>
            </a:r>
            <a:r>
              <a:rPr lang="en-US" dirty="0"/>
              <a:t>=2)</a:t>
            </a:r>
          </a:p>
        </p:txBody>
      </p:sp>
      <p:sp>
        <p:nvSpPr>
          <p:cNvPr id="6" name="Content Placeholder 5"/>
          <p:cNvSpPr>
            <a:spLocks noGrp="1"/>
          </p:cNvSpPr>
          <p:nvPr>
            <p:ph idx="1"/>
          </p:nvPr>
        </p:nvSpPr>
        <p:spPr/>
        <p:txBody>
          <a:bodyPr/>
          <a:lstStyle/>
          <a:p>
            <a:endParaRPr lang="en-US" dirty="0"/>
          </a:p>
        </p:txBody>
      </p:sp>
      <p:sp>
        <p:nvSpPr>
          <p:cNvPr id="5" name="Content Placeholder 5"/>
          <p:cNvSpPr txBox="1">
            <a:spLocks/>
          </p:cNvSpPr>
          <p:nvPr/>
        </p:nvSpPr>
        <p:spPr>
          <a:xfrm>
            <a:off x="1097280" y="1799552"/>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2903154" y="1063716"/>
            <a:ext cx="5548120" cy="5022076"/>
          </a:xfrm>
          <a:prstGeom prst="rect">
            <a:avLst/>
          </a:prstGeom>
        </p:spPr>
      </p:pic>
    </p:spTree>
    <p:extLst>
      <p:ext uri="{BB962C8B-B14F-4D97-AF65-F5344CB8AC3E}">
        <p14:creationId xmlns:p14="http://schemas.microsoft.com/office/powerpoint/2010/main" val="219579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7280" y="425483"/>
            <a:ext cx="10058400" cy="638233"/>
          </a:xfrm>
        </p:spPr>
        <p:txBody>
          <a:bodyPr>
            <a:normAutofit fontScale="90000"/>
          </a:bodyPr>
          <a:lstStyle/>
          <a:p>
            <a:r>
              <a:rPr lang="en-US" dirty="0"/>
              <a:t>Example: Skewed Population (</a:t>
            </a:r>
            <a:r>
              <a:rPr lang="en-US" i="1" dirty="0"/>
              <a:t>n</a:t>
            </a:r>
            <a:r>
              <a:rPr lang="en-US" dirty="0"/>
              <a:t>=5)</a:t>
            </a:r>
          </a:p>
        </p:txBody>
      </p:sp>
      <p:pic>
        <p:nvPicPr>
          <p:cNvPr id="2" name="Content Placeholder 1"/>
          <p:cNvPicPr>
            <a:picLocks noGrp="1" noChangeAspect="1"/>
          </p:cNvPicPr>
          <p:nvPr>
            <p:ph idx="1"/>
          </p:nvPr>
        </p:nvPicPr>
        <p:blipFill>
          <a:blip r:embed="rId2"/>
          <a:stretch>
            <a:fillRect/>
          </a:stretch>
        </p:blipFill>
        <p:spPr>
          <a:xfrm>
            <a:off x="3261517" y="1282845"/>
            <a:ext cx="5672380" cy="4822391"/>
          </a:xfrm>
          <a:prstGeom prst="rect">
            <a:avLst/>
          </a:prstGeom>
        </p:spPr>
      </p:pic>
    </p:spTree>
    <p:extLst>
      <p:ext uri="{BB962C8B-B14F-4D97-AF65-F5344CB8AC3E}">
        <p14:creationId xmlns:p14="http://schemas.microsoft.com/office/powerpoint/2010/main" val="1095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7280" y="425483"/>
            <a:ext cx="10058400" cy="638233"/>
          </a:xfrm>
        </p:spPr>
        <p:txBody>
          <a:bodyPr>
            <a:normAutofit fontScale="90000"/>
          </a:bodyPr>
          <a:lstStyle/>
          <a:p>
            <a:r>
              <a:rPr lang="en-US" dirty="0"/>
              <a:t>Example: Skewed Population (</a:t>
            </a:r>
            <a:r>
              <a:rPr lang="en-US" i="1" dirty="0"/>
              <a:t>n</a:t>
            </a:r>
            <a:r>
              <a:rPr lang="en-US" dirty="0"/>
              <a:t>=16)</a:t>
            </a:r>
          </a:p>
        </p:txBody>
      </p:sp>
      <p:pic>
        <p:nvPicPr>
          <p:cNvPr id="4" name="Content Placeholder 3"/>
          <p:cNvPicPr>
            <a:picLocks noGrp="1" noChangeAspect="1"/>
          </p:cNvPicPr>
          <p:nvPr>
            <p:ph idx="1"/>
          </p:nvPr>
        </p:nvPicPr>
        <p:blipFill>
          <a:blip r:embed="rId2"/>
          <a:stretch>
            <a:fillRect/>
          </a:stretch>
        </p:blipFill>
        <p:spPr>
          <a:xfrm>
            <a:off x="2518762" y="1063716"/>
            <a:ext cx="6061820" cy="5226598"/>
          </a:xfrm>
          <a:prstGeom prst="rect">
            <a:avLst/>
          </a:prstGeom>
        </p:spPr>
      </p:pic>
    </p:spTree>
    <p:extLst>
      <p:ext uri="{BB962C8B-B14F-4D97-AF65-F5344CB8AC3E}">
        <p14:creationId xmlns:p14="http://schemas.microsoft.com/office/powerpoint/2010/main" val="2750859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7280" y="425483"/>
            <a:ext cx="10058400" cy="638233"/>
          </a:xfrm>
        </p:spPr>
        <p:txBody>
          <a:bodyPr>
            <a:normAutofit fontScale="90000"/>
          </a:bodyPr>
          <a:lstStyle/>
          <a:p>
            <a:r>
              <a:rPr lang="en-US" dirty="0"/>
              <a:t>Example: Crazy Population (</a:t>
            </a:r>
            <a:r>
              <a:rPr lang="en-US" i="1" dirty="0"/>
              <a:t>n</a:t>
            </a:r>
            <a:r>
              <a:rPr lang="en-US" dirty="0"/>
              <a:t>=2)</a:t>
            </a:r>
          </a:p>
        </p:txBody>
      </p:sp>
      <p:pic>
        <p:nvPicPr>
          <p:cNvPr id="3" name="Content Placeholder 2"/>
          <p:cNvPicPr>
            <a:picLocks noGrp="1" noChangeAspect="1"/>
          </p:cNvPicPr>
          <p:nvPr>
            <p:ph idx="1"/>
          </p:nvPr>
        </p:nvPicPr>
        <p:blipFill>
          <a:blip r:embed="rId2"/>
          <a:stretch>
            <a:fillRect/>
          </a:stretch>
        </p:blipFill>
        <p:spPr>
          <a:xfrm>
            <a:off x="2686601" y="1218190"/>
            <a:ext cx="5709254" cy="5025512"/>
          </a:xfrm>
          <a:prstGeom prst="rect">
            <a:avLst/>
          </a:prstGeom>
        </p:spPr>
      </p:pic>
    </p:spTree>
    <p:extLst>
      <p:ext uri="{BB962C8B-B14F-4D97-AF65-F5344CB8AC3E}">
        <p14:creationId xmlns:p14="http://schemas.microsoft.com/office/powerpoint/2010/main" val="35886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097280" y="425483"/>
            <a:ext cx="10058400" cy="638233"/>
          </a:xfrm>
        </p:spPr>
        <p:txBody>
          <a:bodyPr>
            <a:normAutofit fontScale="90000"/>
          </a:bodyPr>
          <a:lstStyle/>
          <a:p>
            <a:r>
              <a:rPr lang="en-US" dirty="0"/>
              <a:t>Example: Crazy Population (</a:t>
            </a:r>
            <a:r>
              <a:rPr lang="en-US" i="1" dirty="0"/>
              <a:t>n</a:t>
            </a:r>
            <a:r>
              <a:rPr lang="en-US" dirty="0"/>
              <a:t>=16)</a:t>
            </a:r>
          </a:p>
        </p:txBody>
      </p:sp>
      <p:pic>
        <p:nvPicPr>
          <p:cNvPr id="3" name="Content Placeholder 2"/>
          <p:cNvPicPr>
            <a:picLocks noGrp="1" noChangeAspect="1"/>
          </p:cNvPicPr>
          <p:nvPr>
            <p:ph idx="1"/>
          </p:nvPr>
        </p:nvPicPr>
        <p:blipFill>
          <a:blip r:embed="rId2"/>
          <a:stretch>
            <a:fillRect/>
          </a:stretch>
        </p:blipFill>
        <p:spPr>
          <a:xfrm>
            <a:off x="2723545" y="987281"/>
            <a:ext cx="6097181" cy="5432862"/>
          </a:xfrm>
          <a:prstGeom prst="rect">
            <a:avLst/>
          </a:prstGeom>
        </p:spPr>
      </p:pic>
    </p:spTree>
    <p:extLst>
      <p:ext uri="{BB962C8B-B14F-4D97-AF65-F5344CB8AC3E}">
        <p14:creationId xmlns:p14="http://schemas.microsoft.com/office/powerpoint/2010/main" val="81513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T-Distribution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833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sz="3200" dirty="0"/>
                  <a:t>We have already pointed out that the sample mean is a random variable with the following distribution (assuming a reasonable sample size)</a:t>
                </a:r>
              </a:p>
              <a:p>
                <a:pPr marL="91440" lvl="1" indent="-91440">
                  <a:spcBef>
                    <a:spcPts val="1200"/>
                  </a:spcBef>
                  <a:spcAft>
                    <a:spcPts val="200"/>
                  </a:spcAft>
                  <a:buSzPct val="100000"/>
                  <a:buFont typeface="Calibri" panose="020F0502020204030204" pitchFamily="34" charset="0"/>
                  <a:buChar char=" "/>
                </a:pPr>
                <a:r>
                  <a:rPr lang="en-US" sz="2800" dirty="0"/>
                  <a: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r>
                      <a:rPr lang="en-US" sz="2800" i="1">
                        <a:latin typeface="Cambria Math" panose="02040503050406030204" pitchFamily="18" charset="0"/>
                      </a:rPr>
                      <m:t>~ </m:t>
                    </m:r>
                    <m:r>
                      <a:rPr lang="en-US" sz="2800" i="1">
                        <a:latin typeface="Cambria Math" panose="02040503050406030204" pitchFamily="18" charset="0"/>
                      </a:rPr>
                      <m:t>𝑁</m:t>
                    </m:r>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𝑥</m:t>
                        </m:r>
                        <m:r>
                          <a:rPr lang="en-US" sz="2800" i="1">
                            <a:latin typeface="Cambria Math" panose="02040503050406030204" pitchFamily="18" charset="0"/>
                          </a:rPr>
                          <m:t> </m:t>
                        </m:r>
                      </m:sub>
                    </m:sSub>
                    <m:r>
                      <a:rPr lang="en-US" sz="2800" i="1">
                        <a:latin typeface="Cambria Math" panose="02040503050406030204" pitchFamily="18" charset="0"/>
                      </a:rPr>
                      <m:t>, </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rPr>
                              <m:t>𝑥</m:t>
                            </m:r>
                          </m:sub>
                        </m:sSub>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𝑛</m:t>
                            </m:r>
                          </m:e>
                        </m:rad>
                      </m:den>
                    </m:f>
                    <m:r>
                      <a:rPr lang="en-US" sz="2800" i="1">
                        <a:latin typeface="Cambria Math" panose="02040503050406030204" pitchFamily="18" charset="0"/>
                      </a:rPr>
                      <m:t>)</m:t>
                    </m:r>
                  </m:oMath>
                </a14:m>
                <a:endParaRPr lang="en-US" sz="2800" dirty="0"/>
              </a:p>
              <a:p>
                <a:r>
                  <a:rPr lang="en-US" sz="2800" dirty="0"/>
                  <a:t>Therefore:</a:t>
                </a:r>
              </a:p>
              <a:p>
                <a:r>
                  <a:rPr lang="en-US" sz="2800" dirty="0"/>
                  <a:t>E(x)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𝑥</m:t>
                        </m:r>
                        <m:r>
                          <a:rPr lang="en-US" sz="2800" i="1">
                            <a:latin typeface="Cambria Math" panose="02040503050406030204" pitchFamily="18" charset="0"/>
                          </a:rPr>
                          <m:t> </m:t>
                        </m:r>
                      </m:sub>
                    </m:sSub>
                  </m:oMath>
                </a14:m>
                <a:endParaRPr lang="en-US" sz="2800" dirty="0"/>
              </a:p>
              <a:p>
                <a:r>
                  <a:rPr lang="en-US" sz="2800" dirty="0"/>
                  <a:t>SD (x) =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rPr>
                              <m:t>𝑥</m:t>
                            </m:r>
                          </m:sub>
                        </m:sSub>
                      </m:num>
                      <m:den>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𝑛</m:t>
                            </m:r>
                          </m:e>
                        </m:rad>
                      </m:den>
                    </m:f>
                  </m:oMath>
                </a14:m>
                <a:endParaRPr lang="en-US" sz="2800" dirty="0"/>
              </a:p>
              <a:p>
                <a:pPr marL="201168" lvl="1" indent="0">
                  <a:buNone/>
                </a:pPr>
                <a:endParaRPr lang="en-US" i="1"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3182" r="-2242" b="-606"/>
                </a:stretch>
              </a:blipFill>
            </p:spPr>
            <p:txBody>
              <a:bodyPr/>
              <a:lstStyle/>
              <a:p>
                <a:r>
                  <a:rPr lang="en-US">
                    <a:noFill/>
                  </a:rPr>
                  <a:t> </a:t>
                </a:r>
              </a:p>
            </p:txBody>
          </p:sp>
        </mc:Fallback>
      </mc:AlternateContent>
    </p:spTree>
    <p:extLst>
      <p:ext uri="{BB962C8B-B14F-4D97-AF65-F5344CB8AC3E}">
        <p14:creationId xmlns:p14="http://schemas.microsoft.com/office/powerpoint/2010/main" val="215170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are Random Variables</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2800" dirty="0"/>
              <a:t>A random variable is a rule that assigns a number to every outcome of a statistical experiment.</a:t>
            </a:r>
          </a:p>
          <a:p>
            <a:pPr lvl="0">
              <a:buFont typeface="Wingdings" panose="05000000000000000000" pitchFamily="2" charset="2"/>
              <a:buChar char="§"/>
            </a:pPr>
            <a:r>
              <a:rPr lang="en-US" sz="2800" dirty="0"/>
              <a:t>The statistical experiment is the process of collecting a random sample.</a:t>
            </a:r>
          </a:p>
          <a:p>
            <a:pPr lvl="0">
              <a:buFont typeface="Wingdings" panose="05000000000000000000" pitchFamily="2" charset="2"/>
              <a:buChar char="§"/>
            </a:pPr>
            <a:r>
              <a:rPr lang="en-US" sz="2800" dirty="0"/>
              <a:t>The rule in the experiment is the statistic.</a:t>
            </a:r>
          </a:p>
          <a:p>
            <a:pPr lvl="0">
              <a:buFont typeface="Wingdings" panose="05000000000000000000" pitchFamily="2" charset="2"/>
              <a:buChar char="§"/>
            </a:pPr>
            <a:r>
              <a:rPr lang="en-US" sz="2800" dirty="0"/>
              <a:t>Every random variable has a probability distribution.</a:t>
            </a:r>
          </a:p>
          <a:p>
            <a:endParaRPr lang="en-US" dirty="0"/>
          </a:p>
        </p:txBody>
      </p:sp>
    </p:spTree>
    <p:extLst>
      <p:ext uri="{BB962C8B-B14F-4D97-AF65-F5344CB8AC3E}">
        <p14:creationId xmlns:p14="http://schemas.microsoft.com/office/powerpoint/2010/main" val="3452049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Standardizing the Sample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
                </a:pPr>
                <a:r>
                  <a:rPr lang="en-US" sz="2800" dirty="0"/>
                  <a:t>Given that the sample mean is a random variable and we know its expected value and variance, we can standardize any particular realization of the sample mean:</a:t>
                </a:r>
              </a:p>
              <a:p>
                <a:pPr lvl="0"/>
                <a:endParaRPr lang="en-US" dirty="0"/>
              </a:p>
              <a:p>
                <a:r>
                  <a:rPr lang="en-US" sz="3200" dirty="0"/>
                  <a:t>                               </a:t>
                </a:r>
                <a14:m>
                  <m:oMath xmlns:m="http://schemas.openxmlformats.org/officeDocument/2006/math">
                    <m:f>
                      <m:fPr>
                        <m:ctrlPr>
                          <a:rPr lang="en-US" sz="3200" i="1" smtClean="0">
                            <a:latin typeface="Cambria Math" panose="02040503050406030204" pitchFamily="18" charset="0"/>
                          </a:rPr>
                        </m:ctrlPr>
                      </m:fPr>
                      <m:num>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𝑋</m:t>
                            </m:r>
                            <m:r>
                              <a:rPr lang="en-US" sz="3200" b="0" i="1" smtClean="0">
                                <a:latin typeface="Cambria Math" panose="02040503050406030204" pitchFamily="18" charset="0"/>
                              </a:rPr>
                              <m:t> </m:t>
                            </m:r>
                          </m:e>
                        </m:acc>
                        <m:r>
                          <a:rPr lang="en-US" sz="3200" b="0" i="1" smtClean="0">
                            <a:latin typeface="Cambria Math" panose="02040503050406030204" pitchFamily="18" charset="0"/>
                          </a:rPr>
                          <m:t>−</m:t>
                        </m:r>
                        <m:r>
                          <a:rPr lang="en-US" sz="3200" b="0" i="1" smtClean="0">
                            <a:latin typeface="Cambria Math" panose="02040503050406030204" pitchFamily="18" charset="0"/>
                          </a:rPr>
                          <m:t>𝐸</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num>
                      <m:den>
                        <m:r>
                          <a:rPr lang="en-US" sz="3200" b="0" i="1" smtClean="0">
                            <a:latin typeface="Cambria Math" panose="02040503050406030204" pitchFamily="18" charset="0"/>
                          </a:rPr>
                          <m:t>𝑆𝐷</m:t>
                        </m:r>
                        <m:r>
                          <a:rPr lang="en-US" sz="3200" b="0" i="1" smtClean="0">
                            <a:latin typeface="Cambria Math" panose="02040503050406030204" pitchFamily="18" charset="0"/>
                          </a:rPr>
                          <m:t> (</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den>
                    </m:f>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𝑋</m:t>
                            </m:r>
                          </m:sub>
                        </m:sSub>
                      </m:num>
                      <m:den>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𝜎</m:t>
                                </m:r>
                              </m:e>
                              <m:sub>
                                <m:r>
                                  <a:rPr lang="en-US" sz="3200" i="1">
                                    <a:latin typeface="Cambria Math" panose="02040503050406030204" pitchFamily="18" charset="0"/>
                                  </a:rPr>
                                  <m:t>𝑥</m:t>
                                </m:r>
                              </m:sub>
                            </m:sSub>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𝑛</m:t>
                                </m:r>
                              </m:e>
                            </m:rad>
                          </m:den>
                        </m:f>
                      </m:den>
                    </m:f>
                    <m:r>
                      <a:rPr lang="en-US" sz="3200" b="0" i="1" smtClean="0">
                        <a:latin typeface="Cambria Math" panose="02040503050406030204" pitchFamily="18" charset="0"/>
                      </a:rPr>
                      <m:t>=</m:t>
                    </m:r>
                    <m:r>
                      <a:rPr lang="en-US" sz="3200" b="0" i="1" smtClean="0">
                        <a:latin typeface="Cambria Math" panose="02040503050406030204" pitchFamily="18" charset="0"/>
                      </a:rPr>
                      <m:t>𝑧</m:t>
                    </m:r>
                    <m:r>
                      <a:rPr lang="en-US" sz="3200" b="0" i="1" smtClean="0">
                        <a:latin typeface="Cambria Math" panose="02040503050406030204" pitchFamily="18" charset="0"/>
                      </a:rPr>
                      <m:t> ~ </m:t>
                    </m:r>
                    <m:r>
                      <a:rPr lang="en-US" sz="3200" b="0" i="1" smtClean="0">
                        <a:latin typeface="Cambria Math" panose="02040503050406030204" pitchFamily="18" charset="0"/>
                      </a:rPr>
                      <m:t>𝑁</m:t>
                    </m:r>
                    <m:r>
                      <a:rPr lang="en-US" sz="3200" b="0" i="1" smtClean="0">
                        <a:latin typeface="Cambria Math" panose="02040503050406030204" pitchFamily="18" charset="0"/>
                      </a:rPr>
                      <m:t>(0,1)</m:t>
                    </m:r>
                  </m:oMath>
                </a14:m>
                <a:endParaRPr lang="en-US" dirty="0"/>
              </a:p>
              <a:p>
                <a:endParaRPr lang="en-US" dirty="0"/>
              </a:p>
              <a:p>
                <a:pPr lvl="0">
                  <a:buFont typeface="Wingdings" panose="05000000000000000000" pitchFamily="2" charset="2"/>
                  <a:buChar char="§"/>
                </a:pPr>
                <a:r>
                  <a:rPr lang="en-US" sz="2400" dirty="0"/>
                  <a:t>Because X is normally distributed, the standardized sample mean follows a standard normal distribution.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t="-3485"/>
                </a:stretch>
              </a:blipFill>
            </p:spPr>
            <p:txBody>
              <a:bodyPr/>
              <a:lstStyle/>
              <a:p>
                <a:r>
                  <a:rPr lang="en-US">
                    <a:noFill/>
                  </a:rPr>
                  <a:t> </a:t>
                </a:r>
              </a:p>
            </p:txBody>
          </p:sp>
        </mc:Fallback>
      </mc:AlternateContent>
    </p:spTree>
    <p:extLst>
      <p:ext uri="{BB962C8B-B14F-4D97-AF65-F5344CB8AC3E}">
        <p14:creationId xmlns:p14="http://schemas.microsoft.com/office/powerpoint/2010/main" val="69215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Ages in Tacoma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Suppose that the true average age of people in Tacoma is 35 years and the standard deviation is 15 years.</a:t>
            </a:r>
          </a:p>
          <a:p>
            <a:pPr>
              <a:buFont typeface="Wingdings" panose="05000000000000000000" pitchFamily="2" charset="2"/>
              <a:buChar char="§"/>
            </a:pPr>
            <a:r>
              <a:rPr lang="en-US" sz="3200" dirty="0"/>
              <a:t>How likely would it be to get a sample mean of 45 years or greater from a sample size of 25?</a:t>
            </a:r>
          </a:p>
        </p:txBody>
      </p:sp>
    </p:spTree>
    <p:extLst>
      <p:ext uri="{BB962C8B-B14F-4D97-AF65-F5344CB8AC3E}">
        <p14:creationId xmlns:p14="http://schemas.microsoft.com/office/powerpoint/2010/main" val="418190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Ages in Tacoma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
                </a:pPr>
                <a:r>
                  <a:rPr lang="en-US" sz="3200" dirty="0"/>
                  <a:t>Standardize this particular value of the sample mean:</a:t>
                </a:r>
              </a:p>
              <a:p>
                <a:pPr lvl="0">
                  <a:buFont typeface="Wingdings" panose="05000000000000000000" pitchFamily="2" charset="2"/>
                  <a:buChar char="§"/>
                </a:pPr>
                <a:endParaRPr lang="en-US" sz="3200" dirty="0"/>
              </a:p>
              <a:p>
                <a:pPr marL="0" lvl="0" indent="0">
                  <a:buNone/>
                </a:pPr>
                <a:r>
                  <a:rPr lang="en-US" sz="3200" dirty="0"/>
                  <a:t> </a:t>
                </a:r>
                <a14:m>
                  <m:oMath xmlns:m="http://schemas.openxmlformats.org/officeDocument/2006/math">
                    <m:r>
                      <m:rPr>
                        <m:sty m:val="p"/>
                      </m:rPr>
                      <a:rPr lang="en-US" sz="3200" b="0" i="0" smtClean="0">
                        <a:latin typeface="Cambria Math" panose="02040503050406030204" pitchFamily="18" charset="0"/>
                      </a:rPr>
                      <m:t>z</m:t>
                    </m:r>
                    <m:r>
                      <a:rPr lang="en-US" sz="3200" b="0" i="0" smtClean="0">
                        <a:latin typeface="Cambria Math" panose="02040503050406030204" pitchFamily="18" charset="0"/>
                      </a:rPr>
                      <m:t>=</m:t>
                    </m:r>
                    <m:f>
                      <m:fPr>
                        <m:ctrlPr>
                          <a:rPr lang="en-US" sz="3200" i="1" smtClean="0">
                            <a:latin typeface="Cambria Math" panose="02040503050406030204" pitchFamily="18" charset="0"/>
                          </a:rPr>
                        </m:ctrlPr>
                      </m:fPr>
                      <m:num>
                        <m:acc>
                          <m:accPr>
                            <m:chr m:val="̅"/>
                            <m:ctrlPr>
                              <a:rPr lang="en-US" sz="3200" i="1">
                                <a:latin typeface="Cambria Math" panose="02040503050406030204" pitchFamily="18" charset="0"/>
                              </a:rPr>
                            </m:ctrlPr>
                          </m:accPr>
                          <m:e>
                            <m:r>
                              <a:rPr lang="en-US" sz="3200" i="1">
                                <a:latin typeface="Cambria Math" panose="02040503050406030204" pitchFamily="18" charset="0"/>
                              </a:rPr>
                              <m:t>𝑋</m:t>
                            </m:r>
                          </m:e>
                        </m:acc>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𝜇</m:t>
                            </m:r>
                          </m:e>
                          <m:sub>
                            <m:r>
                              <a:rPr lang="en-US" sz="3200" i="1">
                                <a:latin typeface="Cambria Math" panose="02040503050406030204" pitchFamily="18" charset="0"/>
                              </a:rPr>
                              <m:t>𝑋</m:t>
                            </m:r>
                          </m:sub>
                        </m:sSub>
                      </m:num>
                      <m:den>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𝜎</m:t>
                                </m:r>
                              </m:e>
                              <m:sub>
                                <m:r>
                                  <a:rPr lang="en-US" sz="3200" i="1">
                                    <a:latin typeface="Cambria Math" panose="02040503050406030204" pitchFamily="18" charset="0"/>
                                  </a:rPr>
                                  <m:t>𝑥</m:t>
                                </m:r>
                              </m:sub>
                            </m:sSub>
                          </m:num>
                          <m:den>
                            <m:rad>
                              <m:radPr>
                                <m:degHide m:val="on"/>
                                <m:ctrlPr>
                                  <a:rPr lang="en-US" sz="3200" i="1">
                                    <a:latin typeface="Cambria Math" panose="02040503050406030204" pitchFamily="18" charset="0"/>
                                  </a:rPr>
                                </m:ctrlPr>
                              </m:radPr>
                              <m:deg/>
                              <m:e>
                                <m:r>
                                  <a:rPr lang="en-US" sz="3200" i="1">
                                    <a:latin typeface="Cambria Math" panose="02040503050406030204" pitchFamily="18" charset="0"/>
                                  </a:rPr>
                                  <m:t>𝑛</m:t>
                                </m:r>
                              </m:e>
                            </m:rad>
                          </m:den>
                        </m:f>
                      </m:den>
                    </m:f>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45−35</m:t>
                        </m:r>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15</m:t>
                            </m:r>
                          </m:num>
                          <m:den>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25</m:t>
                                </m:r>
                              </m:e>
                            </m:rad>
                          </m:den>
                        </m:f>
                      </m:den>
                    </m:f>
                    <m:r>
                      <a:rPr lang="en-US" sz="3200" b="0" i="0"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10</m:t>
                        </m:r>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15</m:t>
                            </m:r>
                          </m:num>
                          <m:den>
                            <m:r>
                              <a:rPr lang="en-US" sz="3200" b="0" i="1" smtClean="0">
                                <a:latin typeface="Cambria Math" panose="02040503050406030204" pitchFamily="18" charset="0"/>
                              </a:rPr>
                              <m:t>5</m:t>
                            </m:r>
                          </m:den>
                        </m:f>
                      </m:den>
                    </m:f>
                    <m:r>
                      <a:rPr lang="en-US" sz="3200" b="0" i="1" smtClean="0">
                        <a:latin typeface="Cambria Math" panose="02040503050406030204" pitchFamily="18" charset="0"/>
                      </a:rPr>
                      <m:t>=3.33</m:t>
                    </m:r>
                  </m:oMath>
                </a14:m>
                <a:r>
                  <a:rPr lang="en-US" sz="3200" dirty="0"/>
                  <a:t>   </a:t>
                </a:r>
              </a:p>
              <a:p>
                <a:pPr lvl="0">
                  <a:buFont typeface="Wingdings" panose="05000000000000000000" pitchFamily="2" charset="2"/>
                  <a:buChar char="§"/>
                </a:pPr>
                <a:endParaRPr lang="en-US" sz="3200" dirty="0"/>
              </a:p>
              <a:p>
                <a:pPr>
                  <a:buFont typeface="Wingdings" panose="05000000000000000000" pitchFamily="2" charset="2"/>
                  <a:buChar char="§"/>
                </a:pPr>
                <a:r>
                  <a:rPr lang="en-US" sz="3200" dirty="0"/>
                  <a:t>The sample mean is 3.33 standard deviations from the true mean, which implies that it is a very unlikely value for this population and sample size.</a:t>
                </a:r>
              </a:p>
              <a:p>
                <a:pPr lvl="0">
                  <a:buFont typeface="Wingdings" panose="05000000000000000000" pitchFamily="2" charset="2"/>
                  <a:buChar char="§"/>
                </a:pP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42" t="-4091" r="-2000" b="-2879"/>
                </a:stretch>
              </a:blipFill>
            </p:spPr>
            <p:txBody>
              <a:bodyPr/>
              <a:lstStyle/>
              <a:p>
                <a:r>
                  <a:rPr lang="en-US">
                    <a:noFill/>
                  </a:rPr>
                  <a:t> </a:t>
                </a:r>
              </a:p>
            </p:txBody>
          </p:sp>
        </mc:Fallback>
      </mc:AlternateContent>
    </p:spTree>
    <p:extLst>
      <p:ext uri="{BB962C8B-B14F-4D97-AF65-F5344CB8AC3E}">
        <p14:creationId xmlns:p14="http://schemas.microsoft.com/office/powerpoint/2010/main" val="686959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t-statistics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When we know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oMath>
                </a14:m>
                <a:endParaRPr lang="en-US" sz="2400" dirty="0"/>
              </a:p>
              <a:p>
                <a:r>
                  <a:rPr lang="en-US" sz="2400" dirty="0"/>
                  <a:t>Then we have a “z” distribution </a:t>
                </a:r>
              </a:p>
              <a:p>
                <a:r>
                  <a:rPr lang="en-US" sz="2400" dirty="0"/>
                  <a:t>                                                           </a:t>
                </a:r>
                <a14:m>
                  <m:oMath xmlns:m="http://schemas.openxmlformats.org/officeDocument/2006/math">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𝑋</m:t>
                            </m:r>
                          </m:sub>
                        </m:sSub>
                      </m:num>
                      <m:den>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den>
                    </m:f>
                  </m:oMath>
                </a14:m>
                <a:endParaRPr lang="en-US" sz="2400" dirty="0"/>
              </a:p>
              <a:p>
                <a:r>
                  <a:rPr lang="en-US" sz="2400" dirty="0"/>
                  <a:t>When we don’t know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oMath>
                </a14:m>
                <a:r>
                  <a:rPr lang="en-US" sz="2400" dirty="0"/>
                  <a:t>, we replace it with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𝑠</m:t>
                        </m:r>
                      </m:e>
                      <m:sub>
                        <m:r>
                          <a:rPr lang="en-US" sz="2400" i="1" dirty="0">
                            <a:latin typeface="Cambria Math" panose="02040503050406030204" pitchFamily="18" charset="0"/>
                          </a:rPr>
                          <m:t>𝑥</m:t>
                        </m:r>
                      </m:sub>
                    </m:sSub>
                  </m:oMath>
                </a14:m>
                <a:r>
                  <a:rPr lang="en-US" sz="2400" dirty="0"/>
                  <a:t> = </a:t>
                </a:r>
                <a14:m>
                  <m:oMath xmlns:m="http://schemas.openxmlformats.org/officeDocument/2006/math">
                    <m:f>
                      <m:fPr>
                        <m:ctrlPr>
                          <a:rPr lang="en-US" sz="2400" i="1" smtClean="0">
                            <a:latin typeface="Cambria Math" panose="02040503050406030204" pitchFamily="18" charset="0"/>
                          </a:rPr>
                        </m:ctrlPr>
                      </m:fPr>
                      <m:num>
                        <m:nary>
                          <m:naryPr>
                            <m:chr m:val="∑"/>
                            <m:subHide m:val="on"/>
                            <m:supHide m:val="on"/>
                            <m:ctrlPr>
                              <a:rPr lang="en-US" sz="2400" i="1" smtClean="0">
                                <a:latin typeface="Cambria Math" panose="02040503050406030204" pitchFamily="18" charset="0"/>
                              </a:rPr>
                            </m:ctrlPr>
                          </m:naryPr>
                          <m:sub/>
                          <m:sup/>
                          <m:e>
                            <m:sSup>
                              <m:sSupPr>
                                <m:ctrlPr>
                                  <a:rPr lang="en-US" sz="240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d>
                              </m:e>
                              <m:sup>
                                <m:r>
                                  <a:rPr lang="en-US" sz="2400" b="0" i="1" smtClean="0">
                                    <a:latin typeface="Cambria Math" panose="02040503050406030204" pitchFamily="18" charset="0"/>
                                  </a:rPr>
                                  <m:t>2</m:t>
                                </m:r>
                              </m:sup>
                            </m:sSup>
                          </m:e>
                        </m:nary>
                      </m:num>
                      <m:den>
                        <m:r>
                          <a:rPr lang="en-US" sz="2400" b="0" i="1" smtClean="0">
                            <a:latin typeface="Cambria Math" panose="02040503050406030204" pitchFamily="18" charset="0"/>
                          </a:rPr>
                          <m:t>𝑛</m:t>
                        </m:r>
                        <m:r>
                          <a:rPr lang="en-US" sz="2400" b="0" i="1" smtClean="0">
                            <a:latin typeface="Cambria Math" panose="02040503050406030204" pitchFamily="18" charset="0"/>
                          </a:rPr>
                          <m:t>−1</m:t>
                        </m:r>
                      </m:den>
                    </m:f>
                  </m:oMath>
                </a14:m>
                <a:endParaRPr lang="en-US" sz="2400" dirty="0"/>
              </a:p>
              <a:p>
                <a:r>
                  <a:rPr lang="en-US" sz="2400" dirty="0"/>
                  <a:t>This makes the distribution of the sample mean a “t” distribution                     </a:t>
                </a:r>
              </a:p>
              <a:p>
                <a:r>
                  <a:rPr lang="en-US" sz="2400" dirty="0"/>
                  <a:t>                                                      </a:t>
                </a:r>
                <a14:m>
                  <m:oMath xmlns:m="http://schemas.openxmlformats.org/officeDocument/2006/math">
                    <m:f>
                      <m:fPr>
                        <m:ctrlPr>
                          <a:rPr lang="en-US" sz="2400" i="1">
                            <a:latin typeface="Cambria Math" panose="02040503050406030204" pitchFamily="18" charset="0"/>
                          </a:rPr>
                        </m:ctrlPr>
                      </m:fPr>
                      <m:num>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𝑋</m:t>
                            </m:r>
                          </m:sub>
                        </m:sSub>
                      </m:num>
                      <m:den>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𝑥</m:t>
                                </m:r>
                              </m:sub>
                            </m:sSub>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𝑛</m:t>
                                </m:r>
                              </m:e>
                            </m:rad>
                          </m:den>
                        </m:f>
                      </m:den>
                    </m:f>
                    <m:r>
                      <a:rPr lang="en-US" sz="2400" b="0" i="1" smtClean="0">
                        <a:latin typeface="Cambria Math" panose="02040503050406030204" pitchFamily="18" charset="0"/>
                      </a:rPr>
                      <m:t> ~ </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a:stretch>
              </a:blipFill>
            </p:spPr>
            <p:txBody>
              <a:bodyPr/>
              <a:lstStyle/>
              <a:p>
                <a:r>
                  <a:rPr lang="en-US">
                    <a:noFill/>
                  </a:rPr>
                  <a:t> </a:t>
                </a:r>
              </a:p>
            </p:txBody>
          </p:sp>
        </mc:Fallback>
      </mc:AlternateContent>
    </p:spTree>
    <p:extLst>
      <p:ext uri="{BB962C8B-B14F-4D97-AF65-F5344CB8AC3E}">
        <p14:creationId xmlns:p14="http://schemas.microsoft.com/office/powerpoint/2010/main" val="3204512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432" y="564581"/>
            <a:ext cx="10058400" cy="1761653"/>
          </a:xfrm>
        </p:spPr>
        <p:txBody>
          <a:bodyPr>
            <a:normAutofit fontScale="90000"/>
          </a:bodyPr>
          <a:lstStyle/>
          <a:p>
            <a:br>
              <a:rPr lang="en-US" dirty="0"/>
            </a:br>
            <a:br>
              <a:rPr lang="en-US" dirty="0"/>
            </a:br>
            <a:br>
              <a:rPr lang="en-US" dirty="0"/>
            </a:br>
            <a:r>
              <a:rPr lang="en-US" dirty="0"/>
              <a:t>Relationship between the t and Normal distributions</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37042" y="2584183"/>
                <a:ext cx="9720073" cy="4023360"/>
              </a:xfrm>
            </p:spPr>
            <p:txBody>
              <a:bodyPr>
                <a:noAutofit/>
              </a:bodyPr>
              <a:lstStyle/>
              <a:p>
                <a:pPr lvl="0">
                  <a:buFont typeface="Wingdings" panose="05000000000000000000" pitchFamily="2" charset="2"/>
                  <a:buChar char="§"/>
                </a:pPr>
                <a:r>
                  <a:rPr lang="en-US" sz="2400" dirty="0"/>
                  <a:t>As the sample size gets larger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𝑠</m:t>
                        </m:r>
                      </m:e>
                      <m:sub>
                        <m:r>
                          <a:rPr lang="en-US" sz="2400" i="1" dirty="0">
                            <a:latin typeface="Cambria Math" panose="02040503050406030204" pitchFamily="18" charset="0"/>
                          </a:rPr>
                          <m:t>𝑥</m:t>
                        </m:r>
                      </m:sub>
                    </m:sSub>
                  </m:oMath>
                </a14:m>
                <a:r>
                  <a:rPr lang="en-US" sz="2400" dirty="0"/>
                  <a:t> will tend to get closer and closer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oMath>
                </a14:m>
                <a:r>
                  <a:rPr lang="en-US" sz="2400" dirty="0"/>
                  <a:t>.</a:t>
                </a:r>
              </a:p>
              <a:p>
                <a:pPr lvl="0">
                  <a:buFont typeface="Wingdings" panose="05000000000000000000" pitchFamily="2" charset="2"/>
                  <a:buChar char="§"/>
                </a:pPr>
                <a:r>
                  <a:rPr lang="en-US" sz="2400" dirty="0"/>
                  <a:t>Given that the only difference between the z and the t is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𝑠</m:t>
                        </m:r>
                      </m:e>
                      <m:sub>
                        <m:r>
                          <a:rPr lang="en-US" sz="2400" i="1" dirty="0">
                            <a:latin typeface="Cambria Math" panose="02040503050406030204" pitchFamily="18" charset="0"/>
                          </a:rPr>
                          <m:t>𝑥</m:t>
                        </m:r>
                      </m:sub>
                    </m:sSub>
                  </m:oMath>
                </a14:m>
                <a:r>
                  <a:rPr lang="en-US" sz="2400" dirty="0"/>
                  <a:t> versus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𝑥</m:t>
                        </m:r>
                      </m:sub>
                    </m:sSub>
                  </m:oMath>
                </a14:m>
                <a:r>
                  <a:rPr lang="en-US" sz="2400" dirty="0"/>
                  <a:t>, as the sample size gets larger and larger the t-distribution will look more and more like the standard normal distribution.</a:t>
                </a:r>
              </a:p>
              <a:p>
                <a:pPr lvl="0">
                  <a:buFont typeface="Wingdings" panose="05000000000000000000" pitchFamily="2" charset="2"/>
                  <a:buChar char="§"/>
                </a:pPr>
                <a:r>
                  <a:rPr lang="en-US" sz="2400" dirty="0"/>
                  <a:t>Note that there is a separate t-distribution for each sample size. That is way we always talk about a t-distribution with a certain number of degrees of freedom.</a:t>
                </a:r>
              </a:p>
              <a:p>
                <a:pPr>
                  <a:buFont typeface="Wingdings" panose="05000000000000000000" pitchFamily="2" charset="2"/>
                  <a:buChar char="§"/>
                </a:pPr>
                <a:r>
                  <a:rPr lang="en-US" sz="2400" dirty="0"/>
                  <a:t>Once the sample size is greater than 100 or so, there is very little difference between the t and z distributions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37042" y="2584183"/>
                <a:ext cx="9720073" cy="4023360"/>
              </a:xfrm>
              <a:blipFill rotWithShape="0">
                <a:blip r:embed="rId2"/>
                <a:stretch>
                  <a:fillRect l="-1317" t="-2121" r="-251"/>
                </a:stretch>
              </a:blipFill>
            </p:spPr>
            <p:txBody>
              <a:bodyPr/>
              <a:lstStyle/>
              <a:p>
                <a:r>
                  <a:rPr lang="en-US">
                    <a:noFill/>
                  </a:rPr>
                  <a:t> </a:t>
                </a:r>
              </a:p>
            </p:txBody>
          </p:sp>
        </mc:Fallback>
      </mc:AlternateContent>
    </p:spTree>
    <p:extLst>
      <p:ext uri="{BB962C8B-B14F-4D97-AF65-F5344CB8AC3E}">
        <p14:creationId xmlns:p14="http://schemas.microsoft.com/office/powerpoint/2010/main" val="4270373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55516" y="286603"/>
            <a:ext cx="7968798" cy="6055962"/>
          </a:xfrm>
          <a:prstGeom prst="rect">
            <a:avLst/>
          </a:prstGeom>
        </p:spPr>
      </p:pic>
    </p:spTree>
    <p:extLst>
      <p:ext uri="{BB962C8B-B14F-4D97-AF65-F5344CB8AC3E}">
        <p14:creationId xmlns:p14="http://schemas.microsoft.com/office/powerpoint/2010/main" val="1736172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fact about t-distributions</a:t>
            </a:r>
          </a:p>
        </p:txBody>
      </p:sp>
      <p:sp>
        <p:nvSpPr>
          <p:cNvPr id="5" name="Content Placeholder 4"/>
          <p:cNvSpPr>
            <a:spLocks noGrp="1"/>
          </p:cNvSpPr>
          <p:nvPr>
            <p:ph idx="1"/>
          </p:nvPr>
        </p:nvSpPr>
        <p:spPr/>
        <p:txBody>
          <a:bodyPr>
            <a:normAutofit/>
          </a:bodyPr>
          <a:lstStyle/>
          <a:p>
            <a:r>
              <a:rPr lang="en-US" sz="3200" dirty="0"/>
              <a:t>The t-distribution, also known as Student’s t-distribution was published in </a:t>
            </a:r>
            <a:r>
              <a:rPr lang="en-US" sz="3200" i="1" dirty="0" err="1"/>
              <a:t>Biometrika</a:t>
            </a:r>
            <a:r>
              <a:rPr lang="en-US" sz="3200" dirty="0"/>
              <a:t> in 1908 by a Guinness beer worker, chemist, statistician, William Sealy </a:t>
            </a:r>
            <a:r>
              <a:rPr lang="en-US" sz="3200" dirty="0" err="1"/>
              <a:t>Gosset</a:t>
            </a:r>
            <a:r>
              <a:rPr lang="en-US" sz="3200" dirty="0"/>
              <a:t>, who was interested in small sample size calculations, specifically for choosing types of barley with the highest yield.  </a:t>
            </a:r>
          </a:p>
        </p:txBody>
      </p:sp>
    </p:spTree>
    <p:extLst>
      <p:ext uri="{BB962C8B-B14F-4D97-AF65-F5344CB8AC3E}">
        <p14:creationId xmlns:p14="http://schemas.microsoft.com/office/powerpoint/2010/main" val="1692178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Confidence Intervals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8744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
            </a:pPr>
            <a:r>
              <a:rPr lang="en-US" sz="2800" dirty="0"/>
              <a:t>A confidence interval is a range of values where we think the true value is located with some level of confidence.</a:t>
            </a:r>
            <a:endParaRPr lang="en-US" sz="1800" dirty="0"/>
          </a:p>
          <a:p>
            <a:pPr lvl="0">
              <a:buFont typeface="Wingdings" panose="05000000000000000000" pitchFamily="2" charset="2"/>
              <a:buChar char="§"/>
            </a:pPr>
            <a:r>
              <a:rPr lang="en-US" sz="2800" dirty="0"/>
              <a:t>The confidence level is set by the researcher. The most common level is 95%.</a:t>
            </a:r>
            <a:endParaRPr lang="en-US" sz="1800" dirty="0"/>
          </a:p>
          <a:p>
            <a:pPr lvl="0">
              <a:buFont typeface="Wingdings" panose="05000000000000000000" pitchFamily="2" charset="2"/>
              <a:buChar char="§"/>
            </a:pPr>
            <a:r>
              <a:rPr lang="en-US" sz="2800" dirty="0"/>
              <a:t>The level of significance (</a:t>
            </a:r>
            <a:r>
              <a:rPr lang="el-GR" sz="2800" dirty="0"/>
              <a:t>α</a:t>
            </a:r>
            <a:r>
              <a:rPr lang="en-US" sz="2800" dirty="0"/>
              <a:t>) is 100% minus the confidence level.</a:t>
            </a:r>
            <a:endParaRPr lang="en-US" sz="1800" dirty="0"/>
          </a:p>
          <a:p>
            <a:pPr lvl="0">
              <a:buFont typeface="Wingdings" panose="05000000000000000000" pitchFamily="2" charset="2"/>
              <a:buChar char="§"/>
            </a:pPr>
            <a:r>
              <a:rPr lang="en-US" sz="2800" dirty="0"/>
              <a:t>So if the level of significance is 5% then the confidence level is 95%.</a:t>
            </a:r>
            <a:endParaRPr lang="en-US" sz="1800" dirty="0"/>
          </a:p>
          <a:p>
            <a:pPr lvl="1">
              <a:buFont typeface="Wingdings" panose="05000000000000000000" pitchFamily="2" charset="2"/>
              <a:buChar char="§"/>
            </a:pPr>
            <a:r>
              <a:rPr lang="el-GR" sz="2400" dirty="0"/>
              <a:t>α</a:t>
            </a:r>
            <a:r>
              <a:rPr lang="en-US" sz="2400" dirty="0"/>
              <a:t>: level of significance</a:t>
            </a:r>
            <a:endParaRPr lang="en-US" dirty="0"/>
          </a:p>
          <a:p>
            <a:pPr lvl="1">
              <a:buFont typeface="Wingdings" panose="05000000000000000000" pitchFamily="2" charset="2"/>
              <a:buChar char="§"/>
            </a:pPr>
            <a:r>
              <a:rPr lang="en-US" sz="2400" dirty="0"/>
              <a:t>(1-</a:t>
            </a:r>
            <a:r>
              <a:rPr lang="el-GR" sz="2400" dirty="0"/>
              <a:t>α</a:t>
            </a:r>
            <a:r>
              <a:rPr lang="en-US" sz="2400" dirty="0"/>
              <a:t>): confidence level</a:t>
            </a:r>
            <a:endParaRPr lang="en-US" dirty="0"/>
          </a:p>
          <a:p>
            <a:endParaRPr lang="en-US" dirty="0"/>
          </a:p>
        </p:txBody>
      </p:sp>
    </p:spTree>
    <p:extLst>
      <p:ext uri="{BB962C8B-B14F-4D97-AF65-F5344CB8AC3E}">
        <p14:creationId xmlns:p14="http://schemas.microsoft.com/office/powerpoint/2010/main" val="3449728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Averages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margin of error for the sample average is:</a:t>
                </a:r>
              </a:p>
              <a:p>
                <a:pPr lvl="0"/>
                <a:r>
                  <a:rPr lang="en-US" dirty="0"/>
                  <a: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𝑡</m:t>
                        </m:r>
                      </m:e>
                      <m:sub>
                        <m:f>
                          <m:fPr>
                            <m:type m:val="skw"/>
                            <m:ctrlPr>
                              <a:rPr lang="en-US" sz="3600" i="1" smtClean="0">
                                <a:latin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𝛼</m:t>
                            </m:r>
                          </m:num>
                          <m:den>
                            <m:r>
                              <a:rPr lang="en-US" sz="3600" b="0" i="1" smtClean="0">
                                <a:latin typeface="Cambria Math" panose="02040503050406030204" pitchFamily="18" charset="0"/>
                              </a:rPr>
                              <m:t>2</m:t>
                            </m:r>
                          </m:den>
                        </m:f>
                      </m:sub>
                    </m:sSub>
                    <m:d>
                      <m:dPr>
                        <m:ctrlPr>
                          <a:rPr lang="en-US" sz="3600" i="1" smtClean="0">
                            <a:latin typeface="Cambria Math" panose="02040503050406030204" pitchFamily="18" charset="0"/>
                          </a:rPr>
                        </m:ctrlPr>
                      </m:dPr>
                      <m:e>
                        <m:f>
                          <m:fPr>
                            <m:ctrlPr>
                              <a:rPr lang="en-US" sz="3600" i="1" smtClean="0">
                                <a:latin typeface="Cambria Math" panose="02040503050406030204" pitchFamily="18" charset="0"/>
                              </a:rPr>
                            </m:ctrlPr>
                          </m:fPr>
                          <m:num>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𝑠</m:t>
                                </m:r>
                              </m:e>
                              <m:sub>
                                <m:r>
                                  <a:rPr lang="en-US" sz="3600" b="0" i="1" smtClean="0">
                                    <a:latin typeface="Cambria Math" panose="02040503050406030204" pitchFamily="18" charset="0"/>
                                  </a:rPr>
                                  <m:t>𝑥</m:t>
                                </m:r>
                              </m:sub>
                            </m:sSub>
                          </m:num>
                          <m:den>
                            <m:rad>
                              <m:radPr>
                                <m:degHide m:val="on"/>
                                <m:ctrlPr>
                                  <a:rPr lang="en-US" sz="3600" i="1" smtClean="0">
                                    <a:latin typeface="Cambria Math" panose="02040503050406030204" pitchFamily="18" charset="0"/>
                                  </a:rPr>
                                </m:ctrlPr>
                              </m:radPr>
                              <m:deg/>
                              <m:e>
                                <m:r>
                                  <a:rPr lang="en-US" sz="3600" b="0" i="1" smtClean="0">
                                    <a:latin typeface="Cambria Math" panose="02040503050406030204" pitchFamily="18" charset="0"/>
                                  </a:rPr>
                                  <m:t>𝑛</m:t>
                                </m:r>
                              </m:e>
                            </m:rad>
                          </m:den>
                        </m:f>
                      </m:e>
                    </m:d>
                  </m:oMath>
                </a14:m>
                <a:endParaRPr lang="en-US" dirty="0"/>
              </a:p>
              <a:p>
                <a:endParaRPr lang="en-US" dirty="0"/>
              </a:p>
              <a:p>
                <a14:m>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f>
                          <m:fPr>
                            <m:type m:val="skw"/>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900438" y="3639625"/>
            <a:ext cx="6031421" cy="2337843"/>
          </a:xfrm>
          <a:prstGeom prst="rect">
            <a:avLst/>
          </a:prstGeom>
        </p:spPr>
      </p:pic>
    </p:spTree>
    <p:extLst>
      <p:ext uri="{BB962C8B-B14F-4D97-AF65-F5344CB8AC3E}">
        <p14:creationId xmlns:p14="http://schemas.microsoft.com/office/powerpoint/2010/main" val="1233027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019A-47CD-48F8-B956-DB04E0B3165E}"/>
              </a:ext>
            </a:extLst>
          </p:cNvPr>
          <p:cNvSpPr>
            <a:spLocks noGrp="1"/>
          </p:cNvSpPr>
          <p:nvPr>
            <p:ph type="title"/>
          </p:nvPr>
        </p:nvSpPr>
        <p:spPr>
          <a:xfrm>
            <a:off x="1024128" y="585216"/>
            <a:ext cx="3133581" cy="1499616"/>
          </a:xfrm>
        </p:spPr>
        <p:txBody>
          <a:bodyPr>
            <a:normAutofit fontScale="90000"/>
          </a:bodyPr>
          <a:lstStyle/>
          <a:p>
            <a:r>
              <a:rPr lang="en-US" sz="4000" dirty="0"/>
              <a:t>Statistical Inference in the Real World</a:t>
            </a:r>
          </a:p>
        </p:txBody>
      </p:sp>
      <p:sp>
        <p:nvSpPr>
          <p:cNvPr id="9" name="Content Placeholder 8">
            <a:extLst>
              <a:ext uri="{FF2B5EF4-FFF2-40B4-BE49-F238E27FC236}">
                <a16:creationId xmlns:a16="http://schemas.microsoft.com/office/drawing/2014/main" id="{A3F088CB-473F-4031-BC80-4DF4924F7D15}"/>
              </a:ext>
            </a:extLst>
          </p:cNvPr>
          <p:cNvSpPr>
            <a:spLocks noGrp="1"/>
          </p:cNvSpPr>
          <p:nvPr>
            <p:ph idx="1"/>
          </p:nvPr>
        </p:nvSpPr>
        <p:spPr>
          <a:xfrm>
            <a:off x="1024128" y="2286000"/>
            <a:ext cx="3133580" cy="3931920"/>
          </a:xfrm>
        </p:spPr>
        <p:txBody>
          <a:bodyPr>
            <a:normAutofit/>
          </a:bodyPr>
          <a:lstStyle/>
          <a:p>
            <a:r>
              <a:rPr lang="en-US" sz="2800" dirty="0"/>
              <a:t>Statistical inference is the process of deducing properties of an underlying probability distribution by analysis of data. </a:t>
            </a:r>
          </a:p>
          <a:p>
            <a:endParaRPr lang="en-US" sz="1600" dirty="0"/>
          </a:p>
        </p:txBody>
      </p:sp>
      <p:pic>
        <p:nvPicPr>
          <p:cNvPr id="7" name="Content Placeholder 3">
            <a:extLst>
              <a:ext uri="{FF2B5EF4-FFF2-40B4-BE49-F238E27FC236}">
                <a16:creationId xmlns:a16="http://schemas.microsoft.com/office/drawing/2014/main" id="{665BEB49-D32B-48E3-8204-E21F54E77143}"/>
              </a:ext>
            </a:extLst>
          </p:cNvPr>
          <p:cNvPicPr>
            <a:picLocks noChangeAspect="1"/>
          </p:cNvPicPr>
          <p:nvPr/>
        </p:nvPicPr>
        <p:blipFill>
          <a:blip r:embed="rId2"/>
          <a:stretch>
            <a:fillRect/>
          </a:stretch>
        </p:blipFill>
        <p:spPr>
          <a:xfrm>
            <a:off x="5635909" y="640080"/>
            <a:ext cx="4922443" cy="5577840"/>
          </a:xfrm>
          <a:prstGeom prst="rect">
            <a:avLst/>
          </a:prstGeom>
        </p:spPr>
      </p:pic>
      <p:sp>
        <p:nvSpPr>
          <p:cNvPr id="5" name="TextBox 4">
            <a:extLst>
              <a:ext uri="{FF2B5EF4-FFF2-40B4-BE49-F238E27FC236}">
                <a16:creationId xmlns:a16="http://schemas.microsoft.com/office/drawing/2014/main" id="{E3E494AA-C6FC-4657-B228-A85CD7C17C22}"/>
              </a:ext>
            </a:extLst>
          </p:cNvPr>
          <p:cNvSpPr txBox="1"/>
          <p:nvPr/>
        </p:nvSpPr>
        <p:spPr>
          <a:xfrm>
            <a:off x="6568224" y="6128492"/>
            <a:ext cx="2820473" cy="338554"/>
          </a:xfrm>
          <a:prstGeom prst="rect">
            <a:avLst/>
          </a:prstGeom>
          <a:noFill/>
        </p:spPr>
        <p:txBody>
          <a:bodyPr wrap="square" rtlCol="0">
            <a:spAutoFit/>
          </a:bodyPr>
          <a:lstStyle/>
          <a:p>
            <a:r>
              <a:rPr lang="en-US" sz="800" dirty="0"/>
              <a:t>KRZYSZTOF PODGORSKI Department of Mathematics and Statistics University of Limerick, Ireland</a:t>
            </a:r>
          </a:p>
        </p:txBody>
      </p:sp>
    </p:spTree>
    <p:extLst>
      <p:ext uri="{BB962C8B-B14F-4D97-AF65-F5344CB8AC3E}">
        <p14:creationId xmlns:p14="http://schemas.microsoft.com/office/powerpoint/2010/main" val="1207701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 Income Tacoma</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600" dirty="0"/>
              <a:t>Suppose that you wanted to estimate the average income of residents in Tacoma. You collect a random sample of 100 people. Your estimate is $40,000 with a sample standard deviation of $30,000.</a:t>
            </a:r>
          </a:p>
          <a:p>
            <a:pPr lvl="0">
              <a:buFont typeface="Wingdings" panose="05000000000000000000" pitchFamily="2" charset="2"/>
              <a:buChar char="§"/>
            </a:pPr>
            <a:r>
              <a:rPr lang="en-US" sz="3600" dirty="0"/>
              <a:t>Construct a confidence interval for the estimate of the true average income of Tacoma residents.</a:t>
            </a:r>
          </a:p>
          <a:p>
            <a:endParaRPr lang="en-US" dirty="0"/>
          </a:p>
        </p:txBody>
      </p:sp>
    </p:spTree>
    <p:extLst>
      <p:ext uri="{BB962C8B-B14F-4D97-AF65-F5344CB8AC3E}">
        <p14:creationId xmlns:p14="http://schemas.microsoft.com/office/powerpoint/2010/main" val="407815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 Income Tacoma</a:t>
            </a:r>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
            </a:pPr>
            <a:r>
              <a:rPr lang="en-US" sz="2400" dirty="0"/>
              <a:t>From the question:</a:t>
            </a:r>
            <a:endParaRPr lang="en-US" sz="1600" dirty="0"/>
          </a:p>
          <a:p>
            <a:pPr>
              <a:buFont typeface="Wingdings" panose="05000000000000000000" pitchFamily="2" charset="2"/>
              <a:buChar char="§"/>
            </a:pPr>
            <a:r>
              <a:rPr lang="en-US" sz="2400" dirty="0"/>
              <a:t>n = </a:t>
            </a:r>
          </a:p>
          <a:p>
            <a:pPr marL="0" indent="0">
              <a:buNone/>
            </a:pPr>
            <a:r>
              <a:rPr lang="en-US" sz="2400" dirty="0"/>
              <a:t>	100</a:t>
            </a:r>
            <a:endParaRPr lang="en-US" sz="1800" dirty="0"/>
          </a:p>
          <a:p>
            <a:pPr>
              <a:buFont typeface="Wingdings" panose="05000000000000000000" pitchFamily="2" charset="2"/>
              <a:buChar char="§"/>
            </a:pPr>
            <a:r>
              <a:rPr lang="en-US" sz="2400" dirty="0" err="1"/>
              <a:t>s</a:t>
            </a:r>
            <a:r>
              <a:rPr lang="en-US" sz="1400" dirty="0" err="1"/>
              <a:t>x</a:t>
            </a:r>
            <a:r>
              <a:rPr lang="en-US" sz="1400" dirty="0"/>
              <a:t> </a:t>
            </a:r>
            <a:r>
              <a:rPr lang="en-US" sz="2400" dirty="0"/>
              <a:t>= </a:t>
            </a:r>
          </a:p>
          <a:p>
            <a:pPr marL="0" indent="0">
              <a:buNone/>
            </a:pPr>
            <a:r>
              <a:rPr lang="en-US" sz="2400" dirty="0"/>
              <a:t>	$30,000</a:t>
            </a:r>
            <a:endParaRPr lang="en-US" sz="1800" dirty="0"/>
          </a:p>
          <a:p>
            <a:pPr lvl="0">
              <a:buFont typeface="Wingdings" panose="05000000000000000000" pitchFamily="2" charset="2"/>
              <a:buChar char="§"/>
            </a:pPr>
            <a:r>
              <a:rPr lang="en-US" sz="2400" dirty="0"/>
              <a:t>How do we find t</a:t>
            </a:r>
            <a:r>
              <a:rPr lang="en-US" sz="1800" dirty="0"/>
              <a:t>α/2</a:t>
            </a:r>
            <a:r>
              <a:rPr lang="en-US" sz="2400" dirty="0"/>
              <a:t>?</a:t>
            </a:r>
            <a:endParaRPr lang="en-US" sz="1600" dirty="0"/>
          </a:p>
          <a:p>
            <a:pPr lvl="0">
              <a:buFont typeface="Wingdings" panose="05000000000000000000" pitchFamily="2" charset="2"/>
              <a:buChar char="§"/>
            </a:pPr>
            <a:r>
              <a:rPr lang="en-US" sz="2400" dirty="0"/>
              <a:t>First, unless you are told differently , assume </a:t>
            </a:r>
            <a:r>
              <a:rPr lang="el-GR" sz="2400" dirty="0"/>
              <a:t>α</a:t>
            </a:r>
            <a:r>
              <a:rPr lang="en-US" sz="2400" dirty="0"/>
              <a:t> = 5%.</a:t>
            </a:r>
            <a:endParaRPr lang="en-US" sz="1800" dirty="0"/>
          </a:p>
          <a:p>
            <a:pPr lvl="0">
              <a:buFont typeface="Wingdings" panose="05000000000000000000" pitchFamily="2" charset="2"/>
              <a:buChar char="§"/>
            </a:pPr>
            <a:r>
              <a:rPr lang="en-US" sz="2400" dirty="0"/>
              <a:t>The degrees of freedom is the sample size minus one, </a:t>
            </a:r>
          </a:p>
          <a:p>
            <a:pPr marL="0" lvl="0" indent="0">
              <a:buNone/>
            </a:pPr>
            <a:r>
              <a:rPr lang="en-US" sz="2400" dirty="0"/>
              <a:t>	n − 1 = 100 − 1 = 99</a:t>
            </a:r>
            <a:endParaRPr lang="en-US" sz="1600" dirty="0"/>
          </a:p>
          <a:p>
            <a:endParaRPr lang="en-US" sz="2400" dirty="0"/>
          </a:p>
        </p:txBody>
      </p:sp>
    </p:spTree>
    <p:extLst>
      <p:ext uri="{BB962C8B-B14F-4D97-AF65-F5344CB8AC3E}">
        <p14:creationId xmlns:p14="http://schemas.microsoft.com/office/powerpoint/2010/main" val="3821430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Tree>
    <p:extLst>
      <p:ext uri="{BB962C8B-B14F-4D97-AF65-F5344CB8AC3E}">
        <p14:creationId xmlns:p14="http://schemas.microsoft.com/office/powerpoint/2010/main" val="142680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
        <p:nvSpPr>
          <p:cNvPr id="4" name="Rounded Rectangle 3"/>
          <p:cNvSpPr/>
          <p:nvPr/>
        </p:nvSpPr>
        <p:spPr>
          <a:xfrm>
            <a:off x="4988966" y="1070502"/>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3165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
        <p:nvSpPr>
          <p:cNvPr id="4" name="Rounded Rectangle 3"/>
          <p:cNvSpPr/>
          <p:nvPr/>
        </p:nvSpPr>
        <p:spPr>
          <a:xfrm>
            <a:off x="4956048" y="4190391"/>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988966" y="1070502"/>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9875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
        <p:nvSpPr>
          <p:cNvPr id="4" name="Rounded Rectangle 3"/>
          <p:cNvSpPr/>
          <p:nvPr/>
        </p:nvSpPr>
        <p:spPr>
          <a:xfrm>
            <a:off x="4956048" y="4190391"/>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988966" y="1070502"/>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797781" y="1011981"/>
            <a:ext cx="629846" cy="50440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791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Tacoma Average Income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25000" lnSpcReduction="20000"/>
              </a:bodyPr>
              <a:lstStyle/>
              <a:p>
                <a:pPr lvl="0"/>
                <a:r>
                  <a:rPr lang="en-US" sz="12800" dirty="0"/>
                  <a:t>Confidence Interval</a:t>
                </a:r>
              </a:p>
              <a:p>
                <a:pPr marL="201168" lvl="1" indent="0">
                  <a:buNone/>
                </a:pPr>
                <a:endParaRPr lang="en-US" sz="12800" i="1" dirty="0">
                  <a:latin typeface="Cambria Math" panose="02040503050406030204" pitchFamily="18" charset="0"/>
                </a:endParaRPr>
              </a:p>
              <a:p>
                <a:pPr marL="201168" lvl="1" indent="0">
                  <a:buNone/>
                </a:pPr>
                <a:r>
                  <a:rPr lang="en-US" sz="12800" i="1" dirty="0">
                    <a:latin typeface="Cambria Math" panose="02040503050406030204" pitchFamily="18" charset="0"/>
                  </a:rPr>
                  <a:t>			X ± </a:t>
                </a:r>
                <a14:m>
                  <m:oMath xmlns:m="http://schemas.openxmlformats.org/officeDocument/2006/math">
                    <m:sSub>
                      <m:sSubPr>
                        <m:ctrlPr>
                          <a:rPr lang="en-US" sz="11200" i="1">
                            <a:latin typeface="Cambria Math" panose="02040503050406030204" pitchFamily="18" charset="0"/>
                          </a:rPr>
                        </m:ctrlPr>
                      </m:sSubPr>
                      <m:e>
                        <m:r>
                          <a:rPr lang="en-US" sz="11200" i="1">
                            <a:latin typeface="Cambria Math" panose="02040503050406030204" pitchFamily="18" charset="0"/>
                          </a:rPr>
                          <m:t>𝑡</m:t>
                        </m:r>
                      </m:e>
                      <m:sub>
                        <m:f>
                          <m:fPr>
                            <m:type m:val="skw"/>
                            <m:ctrlPr>
                              <a:rPr lang="en-US" sz="11200" i="1">
                                <a:latin typeface="Cambria Math" panose="02040503050406030204" pitchFamily="18" charset="0"/>
                              </a:rPr>
                            </m:ctrlPr>
                          </m:fPr>
                          <m:num>
                            <m:r>
                              <a:rPr lang="en-US" sz="11200" i="1">
                                <a:latin typeface="Cambria Math" panose="02040503050406030204" pitchFamily="18" charset="0"/>
                                <a:ea typeface="Cambria Math" panose="02040503050406030204" pitchFamily="18" charset="0"/>
                              </a:rPr>
                              <m:t>𝛼</m:t>
                            </m:r>
                          </m:num>
                          <m:den>
                            <m:r>
                              <a:rPr lang="en-US" sz="11200" i="1">
                                <a:latin typeface="Cambria Math" panose="02040503050406030204" pitchFamily="18" charset="0"/>
                              </a:rPr>
                              <m:t>2</m:t>
                            </m:r>
                          </m:den>
                        </m:f>
                      </m:sub>
                    </m:sSub>
                    <m:d>
                      <m:dPr>
                        <m:ctrlPr>
                          <a:rPr lang="en-US" sz="11200" i="1">
                            <a:latin typeface="Cambria Math" panose="02040503050406030204" pitchFamily="18" charset="0"/>
                          </a:rPr>
                        </m:ctrlPr>
                      </m:dPr>
                      <m:e>
                        <m:f>
                          <m:fPr>
                            <m:ctrlPr>
                              <a:rPr lang="en-US" sz="11200" i="1">
                                <a:latin typeface="Cambria Math" panose="02040503050406030204" pitchFamily="18" charset="0"/>
                              </a:rPr>
                            </m:ctrlPr>
                          </m:fPr>
                          <m:num>
                            <m:sSub>
                              <m:sSubPr>
                                <m:ctrlPr>
                                  <a:rPr lang="en-US" sz="11200" i="1">
                                    <a:latin typeface="Cambria Math" panose="02040503050406030204" pitchFamily="18" charset="0"/>
                                  </a:rPr>
                                </m:ctrlPr>
                              </m:sSubPr>
                              <m:e>
                                <m:r>
                                  <a:rPr lang="en-US" sz="11200" b="0" i="1" smtClean="0">
                                    <a:latin typeface="Cambria Math" panose="02040503050406030204" pitchFamily="18" charset="0"/>
                                  </a:rPr>
                                  <m:t>𝑠</m:t>
                                </m:r>
                              </m:e>
                              <m:sub>
                                <m:r>
                                  <a:rPr lang="en-US" sz="11200" i="1">
                                    <a:latin typeface="Cambria Math" panose="02040503050406030204" pitchFamily="18" charset="0"/>
                                  </a:rPr>
                                  <m:t>𝑥</m:t>
                                </m:r>
                              </m:sub>
                            </m:sSub>
                          </m:num>
                          <m:den>
                            <m:rad>
                              <m:radPr>
                                <m:degHide m:val="on"/>
                                <m:ctrlPr>
                                  <a:rPr lang="en-US" sz="11200" i="1">
                                    <a:latin typeface="Cambria Math" panose="02040503050406030204" pitchFamily="18" charset="0"/>
                                  </a:rPr>
                                </m:ctrlPr>
                              </m:radPr>
                              <m:deg/>
                              <m:e>
                                <m:r>
                                  <a:rPr lang="en-US" sz="11200" i="1">
                                    <a:latin typeface="Cambria Math" panose="02040503050406030204" pitchFamily="18" charset="0"/>
                                  </a:rPr>
                                  <m:t>𝑛</m:t>
                                </m:r>
                              </m:e>
                            </m:rad>
                          </m:den>
                        </m:f>
                      </m:e>
                    </m:d>
                  </m:oMath>
                </a14:m>
                <a:endParaRPr lang="en-US" sz="12000" dirty="0"/>
              </a:p>
              <a:p>
                <a:pPr marL="201168" lvl="1" indent="0">
                  <a:buNone/>
                </a:pPr>
                <a:r>
                  <a:rPr lang="en-US" sz="12000" dirty="0"/>
                  <a:t>=</a:t>
                </a:r>
              </a:p>
              <a:p>
                <a:pPr marL="201168" lvl="1" indent="0">
                  <a:buNone/>
                </a:pPr>
                <a:r>
                  <a:rPr lang="en-US" sz="13700" i="1" dirty="0">
                    <a:latin typeface="Cambria Math" panose="02040503050406030204" pitchFamily="18" charset="0"/>
                  </a:rPr>
                  <a:t>		40,000± 1.984</a:t>
                </a:r>
                <a14:m>
                  <m:oMath xmlns:m="http://schemas.openxmlformats.org/officeDocument/2006/math">
                    <m:d>
                      <m:dPr>
                        <m:ctrlPr>
                          <a:rPr lang="en-US" sz="12000" i="1">
                            <a:latin typeface="Cambria Math" panose="02040503050406030204" pitchFamily="18" charset="0"/>
                          </a:rPr>
                        </m:ctrlPr>
                      </m:dPr>
                      <m:e>
                        <m:f>
                          <m:fPr>
                            <m:ctrlPr>
                              <a:rPr lang="en-US" sz="12000" i="1">
                                <a:latin typeface="Cambria Math" panose="02040503050406030204" pitchFamily="18" charset="0"/>
                              </a:rPr>
                            </m:ctrlPr>
                          </m:fPr>
                          <m:num>
                            <m:r>
                              <a:rPr lang="en-US" sz="12000" b="0" i="1" smtClean="0">
                                <a:latin typeface="Cambria Math" panose="02040503050406030204" pitchFamily="18" charset="0"/>
                              </a:rPr>
                              <m:t>$30,000</m:t>
                            </m:r>
                          </m:num>
                          <m:den>
                            <m:rad>
                              <m:radPr>
                                <m:degHide m:val="on"/>
                                <m:ctrlPr>
                                  <a:rPr lang="en-US" sz="12000" i="1">
                                    <a:latin typeface="Cambria Math" panose="02040503050406030204" pitchFamily="18" charset="0"/>
                                  </a:rPr>
                                </m:ctrlPr>
                              </m:radPr>
                              <m:deg/>
                              <m:e>
                                <m:r>
                                  <a:rPr lang="en-US" sz="12000" b="0" i="1" smtClean="0">
                                    <a:latin typeface="Cambria Math" panose="02040503050406030204" pitchFamily="18" charset="0"/>
                                  </a:rPr>
                                  <m:t>100</m:t>
                                </m:r>
                              </m:e>
                            </m:rad>
                          </m:den>
                        </m:f>
                      </m:e>
                    </m:d>
                    <m:r>
                      <a:rPr lang="en-US" sz="12000" b="0" i="0" smtClean="0">
                        <a:latin typeface="Cambria Math" panose="02040503050406030204" pitchFamily="18" charset="0"/>
                      </a:rPr>
                      <m:t>=</m:t>
                    </m:r>
                  </m:oMath>
                </a14:m>
                <a:endParaRPr lang="en-US" sz="12000" b="0" i="1" dirty="0">
                  <a:latin typeface="Cambria Math" panose="02040503050406030204" pitchFamily="18" charset="0"/>
                </a:endParaRPr>
              </a:p>
              <a:p>
                <a:pPr marL="201168" lvl="1" indent="0">
                  <a:buNone/>
                </a:pPr>
                <a:endParaRPr lang="en-US" sz="12000" b="0" i="1" dirty="0">
                  <a:latin typeface="Cambria Math" panose="02040503050406030204" pitchFamily="18" charset="0"/>
                </a:endParaRPr>
              </a:p>
              <a:p>
                <a:pPr marL="201168" lvl="1" indent="0">
                  <a:buNone/>
                </a:pPr>
                <a:r>
                  <a:rPr lang="en-US" sz="13700" i="1" dirty="0">
                    <a:latin typeface="Cambria Math" panose="02040503050406030204" pitchFamily="18" charset="0"/>
                  </a:rPr>
                  <a:t>		40,000± 1.984</a:t>
                </a:r>
                <a14:m>
                  <m:oMath xmlns:m="http://schemas.openxmlformats.org/officeDocument/2006/math">
                    <m:d>
                      <m:dPr>
                        <m:ctrlPr>
                          <a:rPr lang="en-US" sz="12000" i="1" smtClean="0">
                            <a:latin typeface="Cambria Math" panose="02040503050406030204" pitchFamily="18" charset="0"/>
                          </a:rPr>
                        </m:ctrlPr>
                      </m:dPr>
                      <m:e>
                        <m:f>
                          <m:fPr>
                            <m:ctrlPr>
                              <a:rPr lang="en-US" sz="12000" i="1">
                                <a:latin typeface="Cambria Math" panose="02040503050406030204" pitchFamily="18" charset="0"/>
                              </a:rPr>
                            </m:ctrlPr>
                          </m:fPr>
                          <m:num>
                            <m:r>
                              <a:rPr lang="en-US" sz="12000" i="1">
                                <a:latin typeface="Cambria Math" panose="02040503050406030204" pitchFamily="18" charset="0"/>
                              </a:rPr>
                              <m:t>$30,000</m:t>
                            </m:r>
                          </m:num>
                          <m:den>
                            <m:r>
                              <a:rPr lang="en-US" sz="12000" b="0" i="1" smtClean="0">
                                <a:latin typeface="Cambria Math" panose="02040503050406030204" pitchFamily="18" charset="0"/>
                              </a:rPr>
                              <m:t>10</m:t>
                            </m:r>
                          </m:den>
                        </m:f>
                      </m:e>
                    </m:d>
                    <m:r>
                      <a:rPr lang="en-US" sz="12000" b="0" i="1" smtClean="0">
                        <a:latin typeface="Cambria Math" panose="02040503050406030204" pitchFamily="18" charset="0"/>
                      </a:rPr>
                      <m:t>=</m:t>
                    </m:r>
                  </m:oMath>
                </a14:m>
                <a:endParaRPr lang="en-US" sz="12000" dirty="0"/>
              </a:p>
              <a:p>
                <a:pPr lvl="0"/>
                <a:endParaRPr lang="en-US" sz="12800" dirty="0"/>
              </a:p>
              <a:p>
                <a:pPr marL="749808" lvl="4" indent="0">
                  <a:buNone/>
                </a:pPr>
                <a:endParaRPr lang="en-US" sz="12200" dirty="0"/>
              </a:p>
              <a:p>
                <a:br>
                  <a:rPr lang="en-US" sz="12800" dirty="0"/>
                </a:br>
                <a:br>
                  <a:rPr lang="en-US" sz="12800" dirty="0"/>
                </a:br>
                <a:r>
                  <a:rPr lang="en-US" sz="12800" dirty="0"/>
                  <a:t> </a:t>
                </a:r>
              </a:p>
              <a:p>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5000"/>
                </a:stretch>
              </a:blipFill>
            </p:spPr>
            <p:txBody>
              <a:bodyPr/>
              <a:lstStyle/>
              <a:p>
                <a:r>
                  <a:rPr lang="en-US">
                    <a:noFill/>
                  </a:rPr>
                  <a:t> </a:t>
                </a:r>
              </a:p>
            </p:txBody>
          </p:sp>
        </mc:Fallback>
      </mc:AlternateContent>
    </p:spTree>
    <p:extLst>
      <p:ext uri="{BB962C8B-B14F-4D97-AF65-F5344CB8AC3E}">
        <p14:creationId xmlns:p14="http://schemas.microsoft.com/office/powerpoint/2010/main" val="4169285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Tacoma Average Income</a:t>
            </a:r>
          </a:p>
        </p:txBody>
      </p:sp>
      <p:sp>
        <p:nvSpPr>
          <p:cNvPr id="3" name="Content Placeholder 2"/>
          <p:cNvSpPr>
            <a:spLocks noGrp="1"/>
          </p:cNvSpPr>
          <p:nvPr>
            <p:ph idx="1"/>
          </p:nvPr>
        </p:nvSpPr>
        <p:spPr/>
        <p:txBody>
          <a:bodyPr>
            <a:normAutofit fontScale="40000" lnSpcReduction="20000"/>
          </a:bodyPr>
          <a:lstStyle/>
          <a:p>
            <a:br>
              <a:rPr lang="en-US" sz="12800" dirty="0"/>
            </a:br>
            <a:r>
              <a:rPr lang="en-US" sz="12800" dirty="0"/>
              <a:t>	= $40,000 ± 1.984 * $3,000</a:t>
            </a:r>
          </a:p>
          <a:p>
            <a:pPr marL="749808" lvl="4" indent="0">
              <a:buNone/>
            </a:pPr>
            <a:r>
              <a:rPr lang="en-US" sz="12200" dirty="0"/>
              <a:t>	= $40,000 ± $5,952</a:t>
            </a:r>
          </a:p>
          <a:p>
            <a:pPr marL="749808" lvl="4" indent="0">
              <a:buNone/>
            </a:pPr>
            <a:endParaRPr lang="en-US" sz="12200" dirty="0"/>
          </a:p>
          <a:p>
            <a:pPr marL="749808" lvl="4" indent="0">
              <a:buNone/>
            </a:pPr>
            <a:r>
              <a:rPr lang="en-US" sz="12200" dirty="0"/>
              <a:t>		$34,048 to $45,952</a:t>
            </a:r>
          </a:p>
          <a:p>
            <a:r>
              <a:rPr lang="en-US" sz="12800" dirty="0"/>
              <a:t> </a:t>
            </a:r>
          </a:p>
          <a:p>
            <a:r>
              <a:rPr lang="en-US" dirty="0"/>
              <a:t> </a:t>
            </a:r>
          </a:p>
          <a:p>
            <a:endParaRPr lang="en-US" dirty="0"/>
          </a:p>
        </p:txBody>
      </p:sp>
    </p:spTree>
    <p:extLst>
      <p:ext uri="{BB962C8B-B14F-4D97-AF65-F5344CB8AC3E}">
        <p14:creationId xmlns:p14="http://schemas.microsoft.com/office/powerpoint/2010/main" val="3839853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the width of the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sz="6500" i="1" dirty="0">
                    <a:latin typeface="Cambria Math" panose="02040503050406030204" pitchFamily="18" charset="0"/>
                  </a:rPr>
                  <a:t>		X ± </a:t>
                </a:r>
                <a14:m>
                  <m:oMath xmlns:m="http://schemas.openxmlformats.org/officeDocument/2006/math">
                    <m:sSub>
                      <m:sSubPr>
                        <m:ctrlPr>
                          <a:rPr lang="en-US" sz="6500" i="1">
                            <a:latin typeface="Cambria Math" panose="02040503050406030204" pitchFamily="18" charset="0"/>
                          </a:rPr>
                        </m:ctrlPr>
                      </m:sSubPr>
                      <m:e>
                        <m:r>
                          <a:rPr lang="en-US" sz="6500" i="1">
                            <a:latin typeface="Cambria Math" panose="02040503050406030204" pitchFamily="18" charset="0"/>
                          </a:rPr>
                          <m:t>𝑡</m:t>
                        </m:r>
                      </m:e>
                      <m:sub>
                        <m:f>
                          <m:fPr>
                            <m:type m:val="skw"/>
                            <m:ctrlPr>
                              <a:rPr lang="en-US" sz="6500" i="1">
                                <a:latin typeface="Cambria Math" panose="02040503050406030204" pitchFamily="18" charset="0"/>
                              </a:rPr>
                            </m:ctrlPr>
                          </m:fPr>
                          <m:num>
                            <m:r>
                              <a:rPr lang="en-US" sz="6500" i="1">
                                <a:latin typeface="Cambria Math" panose="02040503050406030204" pitchFamily="18" charset="0"/>
                                <a:ea typeface="Cambria Math" panose="02040503050406030204" pitchFamily="18" charset="0"/>
                              </a:rPr>
                              <m:t>𝛼</m:t>
                            </m:r>
                          </m:num>
                          <m:den>
                            <m:r>
                              <a:rPr lang="en-US" sz="6500" i="1">
                                <a:latin typeface="Cambria Math" panose="02040503050406030204" pitchFamily="18" charset="0"/>
                              </a:rPr>
                              <m:t>2</m:t>
                            </m:r>
                          </m:den>
                        </m:f>
                      </m:sub>
                    </m:sSub>
                    <m:d>
                      <m:dPr>
                        <m:ctrlPr>
                          <a:rPr lang="en-US" sz="6500" i="1">
                            <a:latin typeface="Cambria Math" panose="02040503050406030204" pitchFamily="18" charset="0"/>
                          </a:rPr>
                        </m:ctrlPr>
                      </m:dPr>
                      <m:e>
                        <m:f>
                          <m:fPr>
                            <m:ctrlPr>
                              <a:rPr lang="en-US" sz="6500" i="1">
                                <a:latin typeface="Cambria Math" panose="02040503050406030204" pitchFamily="18" charset="0"/>
                              </a:rPr>
                            </m:ctrlPr>
                          </m:fPr>
                          <m:num>
                            <m:sSub>
                              <m:sSubPr>
                                <m:ctrlPr>
                                  <a:rPr lang="en-US" sz="6500" i="1">
                                    <a:latin typeface="Cambria Math" panose="02040503050406030204" pitchFamily="18" charset="0"/>
                                  </a:rPr>
                                </m:ctrlPr>
                              </m:sSubPr>
                              <m:e>
                                <m:r>
                                  <a:rPr lang="en-US" sz="6500" b="0" i="1" smtClean="0">
                                    <a:latin typeface="Cambria Math" panose="02040503050406030204" pitchFamily="18" charset="0"/>
                                  </a:rPr>
                                  <m:t>𝑠</m:t>
                                </m:r>
                              </m:e>
                              <m:sub>
                                <m:r>
                                  <a:rPr lang="en-US" sz="6500" i="1">
                                    <a:latin typeface="Cambria Math" panose="02040503050406030204" pitchFamily="18" charset="0"/>
                                  </a:rPr>
                                  <m:t>𝑥</m:t>
                                </m:r>
                              </m:sub>
                            </m:sSub>
                          </m:num>
                          <m:den>
                            <m:rad>
                              <m:radPr>
                                <m:degHide m:val="on"/>
                                <m:ctrlPr>
                                  <a:rPr lang="en-US" sz="6500" i="1">
                                    <a:latin typeface="Cambria Math" panose="02040503050406030204" pitchFamily="18" charset="0"/>
                                  </a:rPr>
                                </m:ctrlPr>
                              </m:radPr>
                              <m:deg/>
                              <m:e>
                                <m:r>
                                  <a:rPr lang="en-US" sz="6500" i="1">
                                    <a:latin typeface="Cambria Math" panose="02040503050406030204" pitchFamily="18" charset="0"/>
                                  </a:rPr>
                                  <m:t>𝑛</m:t>
                                </m:r>
                              </m:e>
                            </m:rad>
                          </m:den>
                        </m:f>
                      </m:e>
                    </m:d>
                  </m:oMath>
                </a14:m>
                <a:endParaRPr lang="en-US" dirty="0"/>
              </a:p>
              <a:p>
                <a:pPr marL="0" lvl="0" indent="0">
                  <a:buNone/>
                </a:pPr>
                <a:endParaRPr lang="en-US" dirty="0"/>
              </a:p>
              <a:p>
                <a:pPr marL="457200" lvl="0" indent="-457200">
                  <a:buFont typeface="+mj-lt"/>
                  <a:buAutoNum type="arabicPeriod"/>
                </a:pPr>
                <a:r>
                  <a:rPr lang="en-US" sz="2400" dirty="0"/>
                  <a:t>The sample size: as n </a:t>
                </a:r>
                <a:r>
                  <a:rPr lang="en-US" sz="2400" i="1" dirty="0"/>
                  <a:t>increases</a:t>
                </a:r>
                <a:r>
                  <a:rPr lang="en-US" sz="2400" dirty="0"/>
                  <a:t>, the width will </a:t>
                </a:r>
                <a:r>
                  <a:rPr lang="en-US" sz="2400" i="1" dirty="0"/>
                  <a:t>decrease</a:t>
                </a:r>
                <a:r>
                  <a:rPr lang="en-US" sz="2400" dirty="0"/>
                  <a:t>.</a:t>
                </a:r>
              </a:p>
              <a:p>
                <a:pPr marL="457200" lvl="0" indent="-457200">
                  <a:buFont typeface="+mj-lt"/>
                  <a:buAutoNum type="arabicPeriod"/>
                </a:pPr>
                <a:r>
                  <a:rPr lang="en-US" sz="2400" dirty="0"/>
                  <a:t>The standard deviation of the data: as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𝑥</m:t>
                        </m:r>
                      </m:sub>
                    </m:sSub>
                  </m:oMath>
                </a14:m>
                <a:r>
                  <a:rPr lang="en-US" sz="2400" dirty="0"/>
                  <a:t> </a:t>
                </a:r>
                <a:r>
                  <a:rPr lang="en-US" sz="2400" i="1" dirty="0"/>
                  <a:t>increases</a:t>
                </a:r>
                <a:r>
                  <a:rPr lang="en-US" sz="2400" dirty="0"/>
                  <a:t> the width will </a:t>
                </a:r>
                <a:r>
                  <a:rPr lang="en-US" sz="2400" i="1" dirty="0"/>
                  <a:t>increase</a:t>
                </a:r>
                <a:r>
                  <a:rPr lang="en-US" sz="2400" dirty="0"/>
                  <a:t>.</a:t>
                </a:r>
              </a:p>
              <a:p>
                <a:pPr marL="457200" lvl="0" indent="-457200">
                  <a:buFont typeface="+mj-lt"/>
                  <a:buAutoNum type="arabicPeriod"/>
                </a:pPr>
                <a:r>
                  <a:rPr lang="en-US" sz="2400" dirty="0"/>
                  <a:t>The level of significance: as </a:t>
                </a:r>
                <a:r>
                  <a:rPr lang="el-GR" sz="2400" dirty="0"/>
                  <a:t>α</a:t>
                </a:r>
                <a:r>
                  <a:rPr lang="en-US" sz="2400" dirty="0"/>
                  <a:t> </a:t>
                </a:r>
                <a:r>
                  <a:rPr lang="en-US" sz="2400" i="1" dirty="0"/>
                  <a:t>increases</a:t>
                </a:r>
                <a:r>
                  <a:rPr lang="en-US" sz="2400" dirty="0"/>
                  <a:t>, the confidence level will </a:t>
                </a:r>
                <a:r>
                  <a:rPr lang="en-US" sz="2400" i="1" dirty="0"/>
                  <a:t>decrease</a:t>
                </a:r>
                <a:r>
                  <a:rPr lang="en-US" sz="2400" dirty="0"/>
                  <a:t>. This means the width will </a:t>
                </a:r>
                <a:r>
                  <a:rPr lang="en-US" sz="2400" i="1" dirty="0"/>
                  <a:t>decrease</a:t>
                </a:r>
                <a:r>
                  <a:rPr lang="en-US" sz="240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79" t="-2121"/>
                </a:stretch>
              </a:blipFill>
            </p:spPr>
            <p:txBody>
              <a:bodyPr/>
              <a:lstStyle/>
              <a:p>
                <a:r>
                  <a:rPr lang="en-US">
                    <a:noFill/>
                  </a:rPr>
                  <a:t> </a:t>
                </a:r>
              </a:p>
            </p:txBody>
          </p:sp>
        </mc:Fallback>
      </mc:AlternateContent>
    </p:spTree>
    <p:extLst>
      <p:ext uri="{BB962C8B-B14F-4D97-AF65-F5344CB8AC3E}">
        <p14:creationId xmlns:p14="http://schemas.microsoft.com/office/powerpoint/2010/main" val="3983672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209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829C-B2B6-4214-8C72-F62E3171D1D2}"/>
              </a:ext>
            </a:extLst>
          </p:cNvPr>
          <p:cNvSpPr>
            <a:spLocks noGrp="1"/>
          </p:cNvSpPr>
          <p:nvPr>
            <p:ph type="title"/>
          </p:nvPr>
        </p:nvSpPr>
        <p:spPr/>
        <p:txBody>
          <a:bodyPr/>
          <a:lstStyle/>
          <a:p>
            <a:r>
              <a:rPr lang="en-US" dirty="0"/>
              <a:t>Probability Distribution of Normal Distribution</a:t>
            </a:r>
          </a:p>
        </p:txBody>
      </p:sp>
      <p:pic>
        <p:nvPicPr>
          <p:cNvPr id="4" name="Content Placeholder 3">
            <a:extLst>
              <a:ext uri="{FF2B5EF4-FFF2-40B4-BE49-F238E27FC236}">
                <a16:creationId xmlns:a16="http://schemas.microsoft.com/office/drawing/2014/main" id="{9CB45820-495F-4889-ACCF-D7C5742EC47F}"/>
              </a:ext>
            </a:extLst>
          </p:cNvPr>
          <p:cNvPicPr>
            <a:picLocks noGrp="1" noChangeAspect="1"/>
          </p:cNvPicPr>
          <p:nvPr>
            <p:ph idx="1"/>
          </p:nvPr>
        </p:nvPicPr>
        <p:blipFill>
          <a:blip r:embed="rId2"/>
          <a:stretch>
            <a:fillRect/>
          </a:stretch>
        </p:blipFill>
        <p:spPr>
          <a:xfrm>
            <a:off x="3357232" y="2286000"/>
            <a:ext cx="5053674" cy="4022725"/>
          </a:xfrm>
          <a:prstGeom prst="rect">
            <a:avLst/>
          </a:prstGeom>
        </p:spPr>
      </p:pic>
    </p:spTree>
    <p:extLst>
      <p:ext uri="{BB962C8B-B14F-4D97-AF65-F5344CB8AC3E}">
        <p14:creationId xmlns:p14="http://schemas.microsoft.com/office/powerpoint/2010/main" val="30722756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Null Hypothesis (</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𝐻</m:t>
                        </m:r>
                      </m:e>
                      <m:sub>
                        <m:r>
                          <a:rPr lang="en-US" sz="3200" b="0" i="1" dirty="0" smtClean="0">
                            <a:latin typeface="Cambria Math" panose="02040503050406030204" pitchFamily="18" charset="0"/>
                          </a:rPr>
                          <m:t>0</m:t>
                        </m:r>
                      </m:sub>
                    </m:sSub>
                  </m:oMath>
                </a14:m>
                <a:r>
                  <a:rPr lang="en-US" sz="3200" dirty="0"/>
                  <a:t>): What we initially assume to be true. The default assumption.</a:t>
                </a:r>
              </a:p>
              <a:p>
                <a:pPr lvl="0">
                  <a:buFont typeface="Wingdings" panose="05000000000000000000" pitchFamily="2" charset="2"/>
                  <a:buChar char="§"/>
                </a:pPr>
                <a:r>
                  <a:rPr lang="en-US" sz="3200" dirty="0"/>
                  <a:t>Alternative Hypothesis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b="0" i="1" dirty="0" smtClean="0">
                            <a:latin typeface="Cambria Math" panose="02040503050406030204" pitchFamily="18" charset="0"/>
                          </a:rPr>
                          <m:t>𝐴</m:t>
                        </m:r>
                      </m:sub>
                    </m:sSub>
                  </m:oMath>
                </a14:m>
                <a:r>
                  <a:rPr lang="en-US" sz="3200" dirty="0"/>
                  <a:t>): The claim that is to be testing. The alternative hypothesis has the burden of proof.</a:t>
                </a:r>
              </a:p>
              <a:p>
                <a:pPr lvl="0">
                  <a:buFont typeface="Wingdings" panose="05000000000000000000" pitchFamily="2" charset="2"/>
                  <a:buChar char="§"/>
                </a:pPr>
                <a:r>
                  <a:rPr lang="en-US" sz="3200" dirty="0"/>
                  <a:t>Test Statistic: The number that we compute using our sample that will tell us how to compare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0</m:t>
                        </m:r>
                      </m:sub>
                    </m:sSub>
                  </m:oMath>
                </a14:m>
                <a:r>
                  <a:rPr lang="en-US" sz="3200" dirty="0"/>
                  <a:t> and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𝐴</m:t>
                        </m:r>
                      </m:sub>
                    </m:sSub>
                  </m:oMath>
                </a14:m>
                <a:r>
                  <a:rPr lang="en-US" sz="3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42" t="-3030" r="-1818"/>
                </a:stretch>
              </a:blipFill>
            </p:spPr>
            <p:txBody>
              <a:bodyPr/>
              <a:lstStyle/>
              <a:p>
                <a:r>
                  <a:rPr lang="en-US">
                    <a:noFill/>
                  </a:rPr>
                  <a:t> </a:t>
                </a:r>
              </a:p>
            </p:txBody>
          </p:sp>
        </mc:Fallback>
      </mc:AlternateContent>
    </p:spTree>
    <p:extLst>
      <p:ext uri="{BB962C8B-B14F-4D97-AF65-F5344CB8AC3E}">
        <p14:creationId xmlns:p14="http://schemas.microsoft.com/office/powerpoint/2010/main" val="3676963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This may not seem important to begin with, but the key assumption behind hypothesis testing is</a:t>
                </a:r>
              </a:p>
              <a:p>
                <a:pPr>
                  <a:buFont typeface="Wingdings" panose="05000000000000000000" pitchFamily="2" charset="2"/>
                  <a:buChar char="§"/>
                </a:pPr>
                <a:r>
                  <a:rPr lang="en-US" sz="3200" i="1" dirty="0"/>
                  <a:t>The test statistic is constructed under the assumption that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0</m:t>
                        </m:r>
                      </m:sub>
                    </m:sSub>
                  </m:oMath>
                </a14:m>
                <a:r>
                  <a:rPr lang="en-US" sz="3200" dirty="0"/>
                  <a:t> </a:t>
                </a:r>
                <a:r>
                  <a:rPr lang="en-US" sz="3200" i="1" dirty="0"/>
                  <a:t>is true.</a:t>
                </a:r>
                <a:endParaRPr lang="en-US" sz="3200" dirty="0"/>
              </a:p>
              <a:p>
                <a:pPr lvl="0">
                  <a:buFont typeface="Wingdings" panose="05000000000000000000" pitchFamily="2" charset="2"/>
                  <a:buChar char="§"/>
                </a:pPr>
                <a:r>
                  <a:rPr lang="en-US" sz="3200" dirty="0"/>
                  <a:t>This is very important.</a:t>
                </a:r>
              </a:p>
              <a:p>
                <a:pPr lvl="0">
                  <a:buFont typeface="Wingdings" panose="05000000000000000000" pitchFamily="2" charset="2"/>
                  <a:buChar char="§"/>
                </a:pPr>
                <a:r>
                  <a:rPr lang="en-US" sz="3200" dirty="0"/>
                  <a:t>Understanding this assumption is crucial to understanding hypothesis testing in general.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42" t="-3182" r="-424"/>
                </a:stretch>
              </a:blipFill>
            </p:spPr>
            <p:txBody>
              <a:bodyPr/>
              <a:lstStyle/>
              <a:p>
                <a:r>
                  <a:rPr lang="en-US">
                    <a:noFill/>
                  </a:rPr>
                  <a:t> </a:t>
                </a:r>
              </a:p>
            </p:txBody>
          </p:sp>
        </mc:Fallback>
      </mc:AlternateContent>
    </p:spTree>
    <p:extLst>
      <p:ext uri="{BB962C8B-B14F-4D97-AF65-F5344CB8AC3E}">
        <p14:creationId xmlns:p14="http://schemas.microsoft.com/office/powerpoint/2010/main" val="3639885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86163" y="847437"/>
            <a:ext cx="10333182" cy="5599545"/>
          </a:xfrm>
        </p:spPr>
        <p:txBody>
          <a:bodyPr>
            <a:normAutofit/>
          </a:bodyPr>
          <a:lstStyle/>
          <a:p>
            <a:pPr marL="609600" indent="-609600">
              <a:buNone/>
            </a:pPr>
            <a:r>
              <a:rPr lang="en-US" altLang="en-US" dirty="0"/>
              <a:t>A</a:t>
            </a:r>
            <a:r>
              <a:rPr lang="en-US" altLang="en-US" sz="2400" dirty="0"/>
              <a:t>.	Rejection Region Method:</a:t>
            </a:r>
          </a:p>
          <a:p>
            <a:pPr marL="609600" indent="-609600"/>
            <a:r>
              <a:rPr lang="en-US" altLang="en-US" sz="2800" dirty="0"/>
              <a:t>Divide the distribution into rejection and non-rejection regions</a:t>
            </a:r>
          </a:p>
          <a:p>
            <a:pPr marL="609600" indent="-609600"/>
            <a:r>
              <a:rPr lang="en-US" altLang="en-US" sz="2800" dirty="0"/>
              <a:t>Defines the unlikely values of the sample statistic if the null hypothesis is true, the critical value(s)</a:t>
            </a:r>
          </a:p>
          <a:p>
            <a:pPr marL="990600" lvl="1" indent="-533400">
              <a:lnSpc>
                <a:spcPct val="105000"/>
              </a:lnSpc>
              <a:spcBef>
                <a:spcPct val="30000"/>
              </a:spcBef>
            </a:pPr>
            <a:r>
              <a:rPr lang="en-US" altLang="en-US" sz="2800" dirty="0"/>
              <a:t>Defines </a:t>
            </a:r>
            <a:r>
              <a:rPr lang="en-US" altLang="en-US" sz="2800" dirty="0">
                <a:solidFill>
                  <a:srgbClr val="800000"/>
                </a:solidFill>
              </a:rPr>
              <a:t>rejection region</a:t>
            </a:r>
            <a:r>
              <a:rPr lang="en-US" altLang="en-US" sz="2800" dirty="0"/>
              <a:t> of the sampling distribution</a:t>
            </a:r>
          </a:p>
          <a:p>
            <a:pPr marL="609600" indent="-609600">
              <a:lnSpc>
                <a:spcPct val="105000"/>
              </a:lnSpc>
              <a:spcBef>
                <a:spcPct val="30000"/>
              </a:spcBef>
            </a:pPr>
            <a:r>
              <a:rPr lang="en-US" altLang="en-US" sz="2800" dirty="0"/>
              <a:t>Rejection region(s) is designated by  </a:t>
            </a:r>
            <a:r>
              <a:rPr lang="en-US" altLang="en-US" sz="2800" b="1" dirty="0">
                <a:solidFill>
                  <a:srgbClr val="800000"/>
                </a:solidFill>
                <a:sym typeface="Symbol" panose="05050102010706020507" pitchFamily="18" charset="2"/>
              </a:rPr>
              <a:t></a:t>
            </a:r>
            <a:r>
              <a:rPr lang="en-US" altLang="en-US" sz="2800" dirty="0">
                <a:solidFill>
                  <a:srgbClr val="800000"/>
                </a:solidFill>
                <a:sym typeface="Symbol" panose="05050102010706020507" pitchFamily="18" charset="2"/>
              </a:rPr>
              <a:t> </a:t>
            </a:r>
            <a:r>
              <a:rPr lang="en-US" altLang="en-US" sz="2800" dirty="0"/>
              <a:t>, (level of significance)</a:t>
            </a:r>
          </a:p>
          <a:p>
            <a:pPr marL="990600" lvl="1" indent="-533400">
              <a:lnSpc>
                <a:spcPct val="105000"/>
              </a:lnSpc>
              <a:spcBef>
                <a:spcPct val="30000"/>
              </a:spcBef>
            </a:pPr>
            <a:r>
              <a:rPr lang="en-US" altLang="en-US" sz="2800" dirty="0"/>
              <a:t>Typical values are .01, .05, or .10</a:t>
            </a:r>
          </a:p>
          <a:p>
            <a:pPr marL="609600" indent="-609600">
              <a:lnSpc>
                <a:spcPct val="105000"/>
              </a:lnSpc>
              <a:spcBef>
                <a:spcPct val="30000"/>
              </a:spcBef>
            </a:pPr>
            <a:r>
              <a:rPr lang="en-US" altLang="en-US" sz="2800" b="1" dirty="0">
                <a:solidFill>
                  <a:srgbClr val="800000"/>
                </a:solidFill>
                <a:sym typeface="Symbol" panose="05050102010706020507" pitchFamily="18" charset="2"/>
              </a:rPr>
              <a:t></a:t>
            </a:r>
            <a:r>
              <a:rPr lang="en-US" altLang="en-US" sz="2800" dirty="0"/>
              <a:t> is selected by the researcher at the beginning</a:t>
            </a:r>
          </a:p>
          <a:p>
            <a:pPr marL="609600" indent="-609600">
              <a:lnSpc>
                <a:spcPct val="105000"/>
              </a:lnSpc>
              <a:spcBef>
                <a:spcPct val="30000"/>
              </a:spcBef>
            </a:pPr>
            <a:r>
              <a:rPr lang="en-US" altLang="en-US" sz="2800" b="1" dirty="0">
                <a:solidFill>
                  <a:srgbClr val="800000"/>
                </a:solidFill>
                <a:sym typeface="Symbol" panose="05050102010706020507" pitchFamily="18" charset="2"/>
              </a:rPr>
              <a:t></a:t>
            </a:r>
            <a:r>
              <a:rPr lang="en-US" altLang="en-US" sz="2800" dirty="0"/>
              <a:t> provides the critical value(s) of the test</a:t>
            </a:r>
          </a:p>
        </p:txBody>
      </p:sp>
    </p:spTree>
    <p:extLst>
      <p:ext uri="{BB962C8B-B14F-4D97-AF65-F5344CB8AC3E}">
        <p14:creationId xmlns:p14="http://schemas.microsoft.com/office/powerpoint/2010/main" val="3324957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reeform 4"/>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Freeform 5"/>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Freeform 6"/>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Rectangle 7"/>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6152" name="Line 8"/>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Rectangle 9"/>
          <p:cNvSpPr>
            <a:spLocks noChangeArrowheads="1"/>
          </p:cNvSpPr>
          <p:nvPr/>
        </p:nvSpPr>
        <p:spPr bwMode="auto">
          <a:xfrm>
            <a:off x="6858000" y="6019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54" name="Rectangle 10"/>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dirty="0"/>
              <a:t>H</a:t>
            </a:r>
            <a:r>
              <a:rPr lang="en-US" altLang="en-US" sz="2800" baseline="-25000" dirty="0"/>
              <a:t>0</a:t>
            </a:r>
            <a:r>
              <a:rPr lang="en-US" altLang="en-US" sz="2800" dirty="0"/>
              <a:t>: </a:t>
            </a:r>
            <a:r>
              <a:rPr lang="el-GR" altLang="en-US" dirty="0"/>
              <a:t>μ</a:t>
            </a:r>
            <a:r>
              <a:rPr lang="en-US" altLang="en-US" sz="2800" dirty="0"/>
              <a:t> </a:t>
            </a:r>
            <a:r>
              <a:rPr lang="en-US" altLang="en-US" sz="2800" dirty="0">
                <a:cs typeface="Arial" panose="020B0604020202020204" pitchFamily="34" charset="0"/>
              </a:rPr>
              <a:t>≤</a:t>
            </a:r>
            <a:r>
              <a:rPr lang="en-US" altLang="en-US" sz="2800" dirty="0"/>
              <a:t> 12  H</a:t>
            </a:r>
            <a:r>
              <a:rPr lang="en-US" altLang="en-US" sz="2800" baseline="-25000" dirty="0"/>
              <a:t>1</a:t>
            </a:r>
            <a:r>
              <a:rPr lang="en-US" altLang="en-US" sz="2800" dirty="0"/>
              <a:t>: </a:t>
            </a:r>
            <a:r>
              <a:rPr lang="el-GR" altLang="en-US" dirty="0"/>
              <a:t>μ</a:t>
            </a:r>
            <a:r>
              <a:rPr lang="en-US" altLang="en-US" sz="2800" dirty="0"/>
              <a:t> &gt; 12</a:t>
            </a:r>
          </a:p>
        </p:txBody>
      </p:sp>
      <p:sp>
        <p:nvSpPr>
          <p:cNvPr id="6155" name="Line 11"/>
          <p:cNvSpPr>
            <a:spLocks noChangeShapeType="1"/>
          </p:cNvSpPr>
          <p:nvPr/>
        </p:nvSpPr>
        <p:spPr bwMode="auto">
          <a:xfrm>
            <a:off x="5486400" y="5638800"/>
            <a:ext cx="609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12"/>
          <p:cNvSpPr>
            <a:spLocks noChangeArrowheads="1"/>
          </p:cNvSpPr>
          <p:nvPr/>
        </p:nvSpPr>
        <p:spPr bwMode="auto">
          <a:xfrm flipH="1">
            <a:off x="5108576" y="5257800"/>
            <a:ext cx="5318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57" name="Rectangle 13"/>
          <p:cNvSpPr>
            <a:spLocks noChangeArrowheads="1"/>
          </p:cNvSpPr>
          <p:nvPr/>
        </p:nvSpPr>
        <p:spPr bwMode="auto">
          <a:xfrm>
            <a:off x="8382001" y="36576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58" name="Freeform 14"/>
          <p:cNvSpPr>
            <a:spLocks/>
          </p:cNvSpPr>
          <p:nvPr/>
        </p:nvSpPr>
        <p:spPr bwMode="auto">
          <a:xfrm>
            <a:off x="6248400" y="5943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15"/>
          <p:cNvSpPr>
            <a:spLocks noChangeArrowheads="1"/>
          </p:cNvSpPr>
          <p:nvPr/>
        </p:nvSpPr>
        <p:spPr bwMode="auto">
          <a:xfrm>
            <a:off x="8458200" y="1828800"/>
            <a:ext cx="2057400" cy="643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b="1"/>
              <a:t>     </a:t>
            </a:r>
            <a:r>
              <a:rPr lang="en-US" altLang="en-US" sz="2000" b="1"/>
              <a:t>Represents</a:t>
            </a:r>
          </a:p>
          <a:p>
            <a:pPr eaLnBrk="0" hangingPunct="0">
              <a:lnSpc>
                <a:spcPct val="30000"/>
              </a:lnSpc>
              <a:spcBef>
                <a:spcPct val="50000"/>
              </a:spcBef>
            </a:pPr>
            <a:r>
              <a:rPr lang="en-US" altLang="en-US" sz="2000" b="1"/>
              <a:t>    critical value</a:t>
            </a:r>
          </a:p>
        </p:txBody>
      </p:sp>
      <p:sp>
        <p:nvSpPr>
          <p:cNvPr id="6160" name="Freeform 16"/>
          <p:cNvSpPr>
            <a:spLocks/>
          </p:cNvSpPr>
          <p:nvPr/>
        </p:nvSpPr>
        <p:spPr bwMode="auto">
          <a:xfrm>
            <a:off x="8458200" y="1752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Rectangle 17"/>
          <p:cNvSpPr>
            <a:spLocks noChangeArrowheads="1"/>
          </p:cNvSpPr>
          <p:nvPr/>
        </p:nvSpPr>
        <p:spPr bwMode="auto">
          <a:xfrm>
            <a:off x="3810000" y="60198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Lower-tail test</a:t>
            </a:r>
          </a:p>
        </p:txBody>
      </p:sp>
      <p:sp>
        <p:nvSpPr>
          <p:cNvPr id="6162" name="Line 18"/>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64" name="Freeform 20"/>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Freeform 21"/>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 name="Freeform 22"/>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3"/>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Rectangle 24"/>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69" name="Freeform 25"/>
          <p:cNvSpPr>
            <a:spLocks/>
          </p:cNvSpPr>
          <p:nvPr/>
        </p:nvSpPr>
        <p:spPr bwMode="auto">
          <a:xfrm>
            <a:off x="7467600" y="4419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6"/>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71" name="Line 27"/>
          <p:cNvSpPr>
            <a:spLocks noChangeShapeType="1"/>
          </p:cNvSpPr>
          <p:nvPr/>
        </p:nvSpPr>
        <p:spPr bwMode="auto">
          <a:xfrm flipH="1">
            <a:off x="7848600" y="4038600"/>
            <a:ext cx="609600" cy="3810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Rectangle 28"/>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6173" name="Rectangle 29"/>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6174" name="Rectangle 30"/>
          <p:cNvSpPr>
            <a:spLocks noChangeArrowheads="1"/>
          </p:cNvSpPr>
          <p:nvPr/>
        </p:nvSpPr>
        <p:spPr bwMode="auto">
          <a:xfrm>
            <a:off x="8763000" y="3810000"/>
            <a:ext cx="1524000" cy="1003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Rejection region is shaded</a:t>
            </a:r>
          </a:p>
        </p:txBody>
      </p:sp>
      <p:sp>
        <p:nvSpPr>
          <p:cNvPr id="6175" name="Freeform 31"/>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Rectangle 32"/>
          <p:cNvSpPr>
            <a:spLocks noChangeArrowheads="1"/>
          </p:cNvSpPr>
          <p:nvPr/>
        </p:nvSpPr>
        <p:spPr bwMode="auto">
          <a:xfrm>
            <a:off x="7696201" y="2133601"/>
            <a:ext cx="6905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6177" name="Freeform 33"/>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8" name="Freeform 34"/>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9" name="Freeform 35"/>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0" name="Line 36"/>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Rectangle 37"/>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82" name="Freeform 38"/>
          <p:cNvSpPr>
            <a:spLocks/>
          </p:cNvSpPr>
          <p:nvPr/>
        </p:nvSpPr>
        <p:spPr bwMode="auto">
          <a:xfrm>
            <a:off x="6096000" y="29718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3" name="Line 39"/>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84" name="Freeform 40"/>
          <p:cNvSpPr>
            <a:spLocks/>
          </p:cNvSpPr>
          <p:nvPr/>
        </p:nvSpPr>
        <p:spPr bwMode="auto">
          <a:xfrm>
            <a:off x="7618414" y="2971800"/>
            <a:ext cx="30638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5" name="Rectangle 41"/>
          <p:cNvSpPr>
            <a:spLocks noChangeArrowheads="1"/>
          </p:cNvSpPr>
          <p:nvPr/>
        </p:nvSpPr>
        <p:spPr bwMode="auto">
          <a:xfrm>
            <a:off x="7543801" y="20574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86" name="Rectangle 42"/>
          <p:cNvSpPr>
            <a:spLocks noChangeArrowheads="1"/>
          </p:cNvSpPr>
          <p:nvPr/>
        </p:nvSpPr>
        <p:spPr bwMode="auto">
          <a:xfrm>
            <a:off x="5481638" y="2212976"/>
            <a:ext cx="69056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6187" name="Rectangle 43"/>
          <p:cNvSpPr>
            <a:spLocks noChangeArrowheads="1"/>
          </p:cNvSpPr>
          <p:nvPr/>
        </p:nvSpPr>
        <p:spPr bwMode="auto">
          <a:xfrm>
            <a:off x="5334001" y="2136775"/>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88" name="Line 44"/>
          <p:cNvSpPr>
            <a:spLocks noChangeShapeType="1"/>
          </p:cNvSpPr>
          <p:nvPr/>
        </p:nvSpPr>
        <p:spPr bwMode="auto">
          <a:xfrm>
            <a:off x="5791200" y="2667000"/>
            <a:ext cx="38100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Line 45"/>
          <p:cNvSpPr>
            <a:spLocks noChangeShapeType="1"/>
          </p:cNvSpPr>
          <p:nvPr/>
        </p:nvSpPr>
        <p:spPr bwMode="auto">
          <a:xfrm flipH="1">
            <a:off x="7696200" y="2362200"/>
            <a:ext cx="990600" cy="8382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Rectangle 46"/>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6191" name="Rectangle 47"/>
          <p:cNvSpPr>
            <a:spLocks noGrp="1" noChangeArrowheads="1"/>
          </p:cNvSpPr>
          <p:nvPr>
            <p:ph idx="1"/>
          </p:nvPr>
        </p:nvSpPr>
        <p:spPr>
          <a:xfrm>
            <a:off x="2211388" y="457200"/>
            <a:ext cx="8456612" cy="5943600"/>
          </a:xfrm>
          <a:noFill/>
          <a:ln/>
        </p:spPr>
        <p:txBody>
          <a:bodyPr/>
          <a:lstStyle/>
          <a:p>
            <a:pPr>
              <a:spcBef>
                <a:spcPct val="0"/>
              </a:spcBef>
              <a:buFontTx/>
              <a:buNone/>
            </a:pPr>
            <a:endParaRPr lang="en-US" altLang="en-US" sz="2400">
              <a:latin typeface="Arial" panose="020B0604020202020204" pitchFamily="34" charset="0"/>
            </a:endParaRPr>
          </a:p>
          <a:p>
            <a:pPr>
              <a:spcBef>
                <a:spcPct val="0"/>
              </a:spcBef>
              <a:buFontTx/>
              <a:buNone/>
            </a:pPr>
            <a:r>
              <a:rPr lang="en-US" altLang="en-US" sz="2400">
                <a:solidFill>
                  <a:srgbClr val="800000"/>
                </a:solidFill>
              </a:rPr>
              <a:t>Rejection Region or Critical Value Approach:</a:t>
            </a:r>
          </a:p>
          <a:p>
            <a:pPr>
              <a:spcBef>
                <a:spcPct val="0"/>
              </a:spcBef>
              <a:buFontTx/>
              <a:buNone/>
            </a:pPr>
            <a:r>
              <a:rPr lang="en-US" altLang="en-US" sz="2400"/>
              <a:t>Level of significance =</a:t>
            </a:r>
            <a:r>
              <a:rPr lang="en-US" altLang="en-US" sz="2400">
                <a:latin typeface="Arial" panose="020B0604020202020204" pitchFamily="34" charset="0"/>
              </a:rPr>
              <a:t> </a:t>
            </a:r>
            <a:r>
              <a:rPr lang="en-US" altLang="en-US" sz="2800" b="1" i="1">
                <a:latin typeface="Symbol" panose="05050102010706020507" pitchFamily="18" charset="2"/>
              </a:rPr>
              <a:t>a</a:t>
            </a:r>
          </a:p>
        </p:txBody>
      </p:sp>
      <p:sp>
        <p:nvSpPr>
          <p:cNvPr id="6192" name="Rectangle 48"/>
          <p:cNvSpPr>
            <a:spLocks noChangeArrowheads="1"/>
          </p:cNvSpPr>
          <p:nvPr/>
        </p:nvSpPr>
        <p:spPr bwMode="auto">
          <a:xfrm>
            <a:off x="5943600" y="1447801"/>
            <a:ext cx="249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2000" b="1"/>
              <a:t>Non-rejection region </a:t>
            </a:r>
          </a:p>
        </p:txBody>
      </p:sp>
      <p:sp>
        <p:nvSpPr>
          <p:cNvPr id="6193" name="Line 49"/>
          <p:cNvSpPr>
            <a:spLocks noChangeShapeType="1"/>
          </p:cNvSpPr>
          <p:nvPr/>
        </p:nvSpPr>
        <p:spPr bwMode="auto">
          <a:xfrm>
            <a:off x="6477000" y="1752600"/>
            <a:ext cx="228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92491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Test of Hypothesis for the Mean</a:t>
            </a:r>
          </a:p>
        </p:txBody>
      </p:sp>
      <p:sp>
        <p:nvSpPr>
          <p:cNvPr id="13340" name="Rectangle 28"/>
          <p:cNvSpPr>
            <a:spLocks noGrp="1" noChangeArrowheads="1"/>
          </p:cNvSpPr>
          <p:nvPr>
            <p:ph idx="1"/>
          </p:nvPr>
        </p:nvSpPr>
        <p:spPr>
          <a:xfrm>
            <a:off x="2209800" y="1676400"/>
            <a:ext cx="7772400" cy="4419600"/>
          </a:xfrm>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Lst>
        </p:spPr>
        <p:txBody>
          <a:bodyPr/>
          <a:lstStyle/>
          <a:p>
            <a:pPr eaLnBrk="0" hangingPunct="0">
              <a:spcBef>
                <a:spcPct val="0"/>
              </a:spcBef>
              <a:buFontTx/>
              <a:buNone/>
            </a:pPr>
            <a:r>
              <a:rPr lang="en-US" altLang="en-US" sz="2400" b="1">
                <a:latin typeface="Arial" panose="020B0604020202020204" pitchFamily="34" charset="0"/>
                <a:sym typeface="Symbol" panose="05050102010706020507" pitchFamily="18" charset="2"/>
              </a:rPr>
              <a:t> </a:t>
            </a:r>
          </a:p>
        </p:txBody>
      </p:sp>
      <p:sp>
        <p:nvSpPr>
          <p:cNvPr id="13329" name="Text Box 17"/>
          <p:cNvSpPr txBox="1">
            <a:spLocks noChangeArrowheads="1"/>
          </p:cNvSpPr>
          <p:nvPr/>
        </p:nvSpPr>
        <p:spPr bwMode="auto">
          <a:xfrm>
            <a:off x="6172200" y="26670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The test statistic is:</a:t>
            </a:r>
          </a:p>
        </p:txBody>
      </p:sp>
      <p:graphicFrame>
        <p:nvGraphicFramePr>
          <p:cNvPr id="13330" name="Object 18">
            <a:hlinkClick r:id="" action="ppaction://ole?verb=0"/>
          </p:cNvPr>
          <p:cNvGraphicFramePr>
            <a:graphicFrameLocks/>
          </p:cNvGraphicFramePr>
          <p:nvPr/>
        </p:nvGraphicFramePr>
        <p:xfrm>
          <a:off x="6781800" y="3200401"/>
          <a:ext cx="1981200" cy="1541463"/>
        </p:xfrm>
        <a:graphic>
          <a:graphicData uri="http://schemas.openxmlformats.org/presentationml/2006/ole">
            <mc:AlternateContent xmlns:mc="http://schemas.openxmlformats.org/markup-compatibility/2006">
              <mc:Choice xmlns:v="urn:schemas-microsoft-com:vml" Requires="v">
                <p:oleObj spid="_x0000_s2064" name="Equation" r:id="rId3" imgW="888840" imgH="647640" progId="Equation.3">
                  <p:embed/>
                </p:oleObj>
              </mc:Choice>
              <mc:Fallback>
                <p:oleObj name="Equation" r:id="rId3" imgW="888840" imgH="647640" progId="Equation.3">
                  <p:embed/>
                  <p:pic>
                    <p:nvPicPr>
                      <p:cNvPr id="13330" name="Object 18">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200401"/>
                        <a:ext cx="1981200" cy="154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2" name="Line 20"/>
          <p:cNvSpPr>
            <a:spLocks noChangeShapeType="1"/>
          </p:cNvSpPr>
          <p:nvPr/>
        </p:nvSpPr>
        <p:spPr bwMode="auto">
          <a:xfrm>
            <a:off x="6096000" y="16764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6" name="Line 24"/>
          <p:cNvSpPr>
            <a:spLocks noChangeShapeType="1"/>
          </p:cNvSpPr>
          <p:nvPr/>
        </p:nvSpPr>
        <p:spPr bwMode="auto">
          <a:xfrm>
            <a:off x="4343400" y="1905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7" name="Line 25"/>
          <p:cNvSpPr>
            <a:spLocks noChangeShapeType="1"/>
          </p:cNvSpPr>
          <p:nvPr/>
        </p:nvSpPr>
        <p:spPr bwMode="auto">
          <a:xfrm>
            <a:off x="4343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8" name="Line 26"/>
          <p:cNvSpPr>
            <a:spLocks noChangeShapeType="1"/>
          </p:cNvSpPr>
          <p:nvPr/>
        </p:nvSpPr>
        <p:spPr bwMode="auto">
          <a:xfrm>
            <a:off x="7772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9" name="Rectangle 27"/>
          <p:cNvSpPr>
            <a:spLocks noChangeArrowheads="1"/>
          </p:cNvSpPr>
          <p:nvPr/>
        </p:nvSpPr>
        <p:spPr bwMode="auto">
          <a:xfrm>
            <a:off x="6781801" y="2133601"/>
            <a:ext cx="1444307" cy="36676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l-GR" altLang="en-US" b="1">
                <a:latin typeface="Arial" panose="020B0604020202020204" pitchFamily="34" charset="0"/>
                <a:sym typeface="Symbol" panose="05050102010706020507" pitchFamily="18" charset="2"/>
              </a:rPr>
              <a:t>σ</a:t>
            </a:r>
            <a:r>
              <a:rPr lang="en-US" altLang="en-US" b="1">
                <a:latin typeface="Arial" panose="020B0604020202020204" pitchFamily="34" charset="0"/>
                <a:sym typeface="Symbol" panose="05050102010706020507" pitchFamily="18" charset="2"/>
              </a:rPr>
              <a:t> Unknown</a:t>
            </a:r>
          </a:p>
        </p:txBody>
      </p:sp>
      <p:sp>
        <p:nvSpPr>
          <p:cNvPr id="13341" name="Rectangle 29"/>
          <p:cNvSpPr>
            <a:spLocks noChangeArrowheads="1"/>
          </p:cNvSpPr>
          <p:nvPr/>
        </p:nvSpPr>
        <p:spPr bwMode="auto">
          <a:xfrm>
            <a:off x="3429001" y="2133600"/>
            <a:ext cx="1138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b="1">
                <a:latin typeface="Arial" panose="020B0604020202020204" pitchFamily="34" charset="0"/>
                <a:sym typeface="Symbol" panose="05050102010706020507" pitchFamily="18" charset="2"/>
              </a:rPr>
              <a:t>σ</a:t>
            </a:r>
            <a:r>
              <a:rPr lang="en-US" altLang="en-US" b="1">
                <a:latin typeface="Arial" panose="020B0604020202020204" pitchFamily="34" charset="0"/>
                <a:sym typeface="Symbol" panose="05050102010706020507" pitchFamily="18" charset="2"/>
              </a:rPr>
              <a:t> known</a:t>
            </a:r>
          </a:p>
        </p:txBody>
      </p:sp>
      <p:sp>
        <p:nvSpPr>
          <p:cNvPr id="13342" name="Rectangle 30"/>
          <p:cNvSpPr>
            <a:spLocks noChangeArrowheads="1"/>
          </p:cNvSpPr>
          <p:nvPr/>
        </p:nvSpPr>
        <p:spPr bwMode="auto">
          <a:xfrm>
            <a:off x="2819400" y="2667000"/>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latin typeface="Arial" panose="020B0604020202020204" pitchFamily="34" charset="0"/>
              </a:rPr>
              <a:t>The test statistic is:</a:t>
            </a:r>
          </a:p>
        </p:txBody>
      </p:sp>
      <p:graphicFrame>
        <p:nvGraphicFramePr>
          <p:cNvPr id="13343" name="Object 31">
            <a:hlinkClick r:id="" action="ppaction://ole?verb=0"/>
          </p:cNvPr>
          <p:cNvGraphicFramePr>
            <a:graphicFrameLocks/>
          </p:cNvGraphicFramePr>
          <p:nvPr/>
        </p:nvGraphicFramePr>
        <p:xfrm>
          <a:off x="3276601" y="3276601"/>
          <a:ext cx="1878013" cy="1541463"/>
        </p:xfrm>
        <a:graphic>
          <a:graphicData uri="http://schemas.openxmlformats.org/presentationml/2006/ole">
            <mc:AlternateContent xmlns:mc="http://schemas.openxmlformats.org/markup-compatibility/2006">
              <mc:Choice xmlns:v="urn:schemas-microsoft-com:vml" Requires="v">
                <p:oleObj spid="_x0000_s2065" name="Equation" r:id="rId5" imgW="799920" imgH="647640" progId="Equation.DSMT4">
                  <p:embed/>
                </p:oleObj>
              </mc:Choice>
              <mc:Fallback>
                <p:oleObj name="Equation" r:id="rId5" imgW="799920" imgH="647640" progId="Equation.DSMT4">
                  <p:embed/>
                  <p:pic>
                    <p:nvPicPr>
                      <p:cNvPr id="13343" name="Object 31">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3276601"/>
                        <a:ext cx="1878013" cy="154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28014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09800" y="609600"/>
            <a:ext cx="7772400" cy="838200"/>
          </a:xfrm>
        </p:spPr>
        <p:txBody>
          <a:bodyPr/>
          <a:lstStyle/>
          <a:p>
            <a:r>
              <a:rPr lang="en-US" altLang="en-US"/>
              <a:t>Steps to Hypothesis Testing</a:t>
            </a:r>
          </a:p>
        </p:txBody>
      </p:sp>
      <p:sp>
        <p:nvSpPr>
          <p:cNvPr id="29699" name="Rectangle 3"/>
          <p:cNvSpPr>
            <a:spLocks noGrp="1" noChangeArrowheads="1"/>
          </p:cNvSpPr>
          <p:nvPr>
            <p:ph idx="1"/>
          </p:nvPr>
        </p:nvSpPr>
        <p:spPr>
          <a:xfrm>
            <a:off x="2209800" y="1447800"/>
            <a:ext cx="7772400" cy="4648200"/>
          </a:xfrm>
        </p:spPr>
        <p:txBody>
          <a:bodyPr/>
          <a:lstStyle/>
          <a:p>
            <a:pPr marL="609600" indent="-609600">
              <a:buFontTx/>
              <a:buAutoNum type="arabicPeriod"/>
            </a:pPr>
            <a:r>
              <a:rPr lang="en-US" altLang="en-US" sz="2800">
                <a:cs typeface="Times New Roman" panose="02020603050405020304" pitchFamily="18" charset="0"/>
              </a:rPr>
              <a:t>State the H</a:t>
            </a:r>
            <a:r>
              <a:rPr lang="en-US" altLang="en-US" sz="2800" baseline="-30000">
                <a:cs typeface="Times New Roman" panose="02020603050405020304" pitchFamily="18" charset="0"/>
              </a:rPr>
              <a:t>0</a:t>
            </a:r>
            <a:r>
              <a:rPr lang="en-US" altLang="en-US" sz="2800">
                <a:cs typeface="Times New Roman" panose="02020603050405020304" pitchFamily="18" charset="0"/>
              </a:rPr>
              <a:t> and H</a:t>
            </a:r>
            <a:r>
              <a:rPr lang="en-US" altLang="en-US" sz="2800" baseline="-30000">
                <a:cs typeface="Times New Roman" panose="02020603050405020304" pitchFamily="18" charset="0"/>
              </a:rPr>
              <a:t>1 </a:t>
            </a:r>
            <a:r>
              <a:rPr lang="en-US" altLang="en-US" sz="2800">
                <a:cs typeface="Times New Roman" panose="02020603050405020304" pitchFamily="18" charset="0"/>
              </a:rPr>
              <a:t>clearly</a:t>
            </a:r>
          </a:p>
          <a:p>
            <a:pPr marL="609600" indent="-609600">
              <a:buFontTx/>
              <a:buAutoNum type="arabicPeriod"/>
            </a:pPr>
            <a:r>
              <a:rPr lang="en-US" altLang="en-US" sz="2800">
                <a:cs typeface="Times New Roman" panose="02020603050405020304" pitchFamily="18" charset="0"/>
              </a:rPr>
              <a:t>Identify the test statistic (two-tail, one-tail, and Z or t distribution </a:t>
            </a:r>
          </a:p>
          <a:p>
            <a:pPr marL="609600" indent="-609600">
              <a:buFontTx/>
              <a:buAutoNum type="arabicPeriod"/>
            </a:pPr>
            <a:r>
              <a:rPr lang="en-US" altLang="en-US" sz="2800">
                <a:cs typeface="Times New Roman" panose="02020603050405020304" pitchFamily="18" charset="0"/>
              </a:rPr>
              <a:t>Depending on the type of risk you are willing to take, specify the level of significance, </a:t>
            </a:r>
          </a:p>
          <a:p>
            <a:pPr marL="609600" indent="-609600">
              <a:buFontTx/>
              <a:buAutoNum type="arabicPeriod"/>
            </a:pPr>
            <a:r>
              <a:rPr lang="en-US" altLang="en-US" sz="2800">
                <a:cs typeface="Times New Roman" panose="02020603050405020304" pitchFamily="18" charset="0"/>
              </a:rPr>
              <a:t>Find the decision rule, critical values, and rejection regions. </a:t>
            </a:r>
            <a:r>
              <a:rPr lang="en-US" altLang="en-US" sz="2400">
                <a:cs typeface="Times New Roman" panose="02020603050405020304" pitchFamily="18" charset="0"/>
              </a:rPr>
              <a:t>If –CV&lt;actual value (sample statistic) &lt;+CV, then </a:t>
            </a:r>
            <a:r>
              <a:rPr lang="en-US" altLang="en-US" sz="2400">
                <a:solidFill>
                  <a:srgbClr val="800000"/>
                </a:solidFill>
                <a:cs typeface="Times New Roman" panose="02020603050405020304" pitchFamily="18" charset="0"/>
              </a:rPr>
              <a:t>do not reject the H</a:t>
            </a:r>
            <a:r>
              <a:rPr lang="en-US" altLang="en-US" sz="2400" baseline="-30000">
                <a:solidFill>
                  <a:srgbClr val="800000"/>
                </a:solidFill>
                <a:cs typeface="Times New Roman" panose="02020603050405020304" pitchFamily="18" charset="0"/>
              </a:rPr>
              <a:t>0</a:t>
            </a:r>
            <a:endParaRPr lang="en-US" altLang="en-US" sz="2400">
              <a:solidFill>
                <a:srgbClr val="800000"/>
              </a:solidFill>
              <a:cs typeface="Times New Roman" panose="02020603050405020304" pitchFamily="18" charset="0"/>
            </a:endParaRPr>
          </a:p>
          <a:p>
            <a:pPr marL="609600" indent="-609600">
              <a:buFontTx/>
              <a:buAutoNum type="arabicPeriod"/>
            </a:pPr>
            <a:r>
              <a:rPr lang="en-US" altLang="en-US" sz="2800"/>
              <a:t> </a:t>
            </a:r>
            <a:r>
              <a:rPr lang="en-US" altLang="en-US" sz="2800">
                <a:cs typeface="Times New Roman" panose="02020603050405020304" pitchFamily="18" charset="0"/>
              </a:rPr>
              <a:t>Collect the data and do the calculation for the actual values of the test statistic</a:t>
            </a:r>
            <a:r>
              <a:rPr lang="en-US" altLang="en-US" sz="2800"/>
              <a:t> from the sample</a:t>
            </a:r>
          </a:p>
        </p:txBody>
      </p:sp>
      <p:graphicFrame>
        <p:nvGraphicFramePr>
          <p:cNvPr id="29700" name="Rectangle 4"/>
          <p:cNvGraphicFramePr>
            <a:graphicFrameLocks/>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3081" name="Equation" r:id="rId3" imgW="0" imgH="0" progId="Equation.DSMT4">
                  <p:embed/>
                </p:oleObj>
              </mc:Choice>
              <mc:Fallback>
                <p:oleObj name="Equation" r:id="rId3" imgW="0" imgH="0" progId="Equation.DSMT4">
                  <p:embed/>
                  <p:pic>
                    <p:nvPicPr>
                      <p:cNvPr id="2970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93787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209800" y="304800"/>
            <a:ext cx="7772400" cy="5791200"/>
          </a:xfrm>
        </p:spPr>
        <p:txBody>
          <a:bodyPr/>
          <a:lstStyle/>
          <a:p>
            <a:pPr>
              <a:buFontTx/>
              <a:buNone/>
            </a:pPr>
            <a:r>
              <a:rPr lang="en-US" altLang="en-US"/>
              <a:t> </a:t>
            </a:r>
          </a:p>
        </p:txBody>
      </p:sp>
      <p:sp>
        <p:nvSpPr>
          <p:cNvPr id="30724" name="Rectangle 4"/>
          <p:cNvSpPr>
            <a:spLocks noChangeArrowheads="1"/>
          </p:cNvSpPr>
          <p:nvPr/>
        </p:nvSpPr>
        <p:spPr bwMode="auto">
          <a:xfrm>
            <a:off x="2209800" y="152400"/>
            <a:ext cx="7772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fontAlgn="base">
              <a:spcBef>
                <a:spcPct val="20000"/>
              </a:spcBef>
              <a:spcAft>
                <a:spcPct val="0"/>
              </a:spcAft>
              <a:buChar char="»"/>
              <a:defRPr sz="2000">
                <a:solidFill>
                  <a:schemeClr val="tx1"/>
                </a:solidFill>
                <a:latin typeface="Times New Roman" panose="02020603050405020304" pitchFamily="18" charset="0"/>
              </a:defRPr>
            </a:lvl6pPr>
            <a:lvl7pPr marL="3124200" indent="-381000" fontAlgn="base">
              <a:spcBef>
                <a:spcPct val="20000"/>
              </a:spcBef>
              <a:spcAft>
                <a:spcPct val="0"/>
              </a:spcAft>
              <a:buChar char="»"/>
              <a:defRPr sz="2000">
                <a:solidFill>
                  <a:schemeClr val="tx1"/>
                </a:solidFill>
                <a:latin typeface="Times New Roman" panose="02020603050405020304" pitchFamily="18" charset="0"/>
              </a:defRPr>
            </a:lvl7pPr>
            <a:lvl8pPr marL="3581400" indent="-381000" fontAlgn="base">
              <a:spcBef>
                <a:spcPct val="20000"/>
              </a:spcBef>
              <a:spcAft>
                <a:spcPct val="0"/>
              </a:spcAft>
              <a:buChar char="»"/>
              <a:defRPr sz="2000">
                <a:solidFill>
                  <a:schemeClr val="tx1"/>
                </a:solidFill>
                <a:latin typeface="Times New Roman" panose="02020603050405020304" pitchFamily="18" charset="0"/>
              </a:defRPr>
            </a:lvl8pPr>
            <a:lvl9pPr marL="4038600" indent="-381000" fontAlgn="base">
              <a:spcBef>
                <a:spcPct val="20000"/>
              </a:spcBef>
              <a:spcAft>
                <a:spcPct val="0"/>
              </a:spcAft>
              <a:buChar char="»"/>
              <a:defRPr sz="2000">
                <a:solidFill>
                  <a:schemeClr val="tx1"/>
                </a:solidFill>
                <a:latin typeface="Times New Roman" panose="02020603050405020304" pitchFamily="18" charset="0"/>
              </a:defRPr>
            </a:lvl9pPr>
          </a:lstStyle>
          <a:p>
            <a:pPr algn="ctr">
              <a:buFontTx/>
              <a:buNone/>
            </a:pPr>
            <a:r>
              <a:rPr lang="en-US" altLang="en-US" sz="2800"/>
              <a:t>Steps to Hypothesis testing, continued</a:t>
            </a:r>
          </a:p>
          <a:p>
            <a:pPr algn="ctr">
              <a:buFontTx/>
              <a:buNone/>
            </a:pPr>
            <a:endParaRPr lang="en-US" altLang="en-US" sz="2800"/>
          </a:p>
          <a:p>
            <a:pPr algn="ctr">
              <a:buFontTx/>
              <a:buNone/>
            </a:pPr>
            <a:r>
              <a:rPr lang="en-US" altLang="en-US" sz="2800">
                <a:cs typeface="Times New Roman" panose="02020603050405020304" pitchFamily="18" charset="0"/>
              </a:rPr>
              <a:t>Make statistical decision</a:t>
            </a:r>
          </a:p>
          <a:p>
            <a:pPr algn="ctr">
              <a:buFontTx/>
              <a:buNone/>
            </a:pPr>
            <a:endParaRPr lang="en-US" altLang="en-US" sz="2400"/>
          </a:p>
        </p:txBody>
      </p:sp>
      <p:sp>
        <p:nvSpPr>
          <p:cNvPr id="30725" name="Line 5"/>
          <p:cNvSpPr>
            <a:spLocks noChangeShapeType="1"/>
          </p:cNvSpPr>
          <p:nvPr/>
        </p:nvSpPr>
        <p:spPr bwMode="auto">
          <a:xfrm>
            <a:off x="6477000" y="1676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6"/>
          <p:cNvSpPr>
            <a:spLocks noChangeShapeType="1"/>
          </p:cNvSpPr>
          <p:nvPr/>
        </p:nvSpPr>
        <p:spPr bwMode="auto">
          <a:xfrm>
            <a:off x="3886200" y="198120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p:cNvSpPr>
            <a:spLocks noChangeShapeType="1"/>
          </p:cNvSpPr>
          <p:nvPr/>
        </p:nvSpPr>
        <p:spPr bwMode="auto">
          <a:xfrm flipH="1">
            <a:off x="3733800" y="1981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p:cNvSpPr>
            <a:spLocks noChangeShapeType="1"/>
          </p:cNvSpPr>
          <p:nvPr/>
        </p:nvSpPr>
        <p:spPr bwMode="auto">
          <a:xfrm>
            <a:off x="8763000" y="19812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Text Box 9"/>
          <p:cNvSpPr txBox="1">
            <a:spLocks noChangeArrowheads="1"/>
          </p:cNvSpPr>
          <p:nvPr/>
        </p:nvSpPr>
        <p:spPr bwMode="auto">
          <a:xfrm>
            <a:off x="2971800" y="2286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Do not Reject </a:t>
            </a:r>
            <a:r>
              <a:rPr lang="en-US" altLang="en-US">
                <a:solidFill>
                  <a:srgbClr val="800000"/>
                </a:solidFill>
              </a:rPr>
              <a:t>H</a:t>
            </a:r>
            <a:r>
              <a:rPr lang="en-US" altLang="en-US" baseline="-25000">
                <a:solidFill>
                  <a:srgbClr val="800000"/>
                </a:solidFill>
              </a:rPr>
              <a:t>0</a:t>
            </a:r>
            <a:endParaRPr lang="en-US" altLang="en-US">
              <a:solidFill>
                <a:srgbClr val="800000"/>
              </a:solidFill>
            </a:endParaRPr>
          </a:p>
        </p:txBody>
      </p:sp>
      <p:sp>
        <p:nvSpPr>
          <p:cNvPr id="30730" name="Text Box 10"/>
          <p:cNvSpPr txBox="1">
            <a:spLocks noChangeArrowheads="1"/>
          </p:cNvSpPr>
          <p:nvPr/>
        </p:nvSpPr>
        <p:spPr bwMode="auto">
          <a:xfrm>
            <a:off x="8077200" y="2362200"/>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Reject </a:t>
            </a:r>
            <a:r>
              <a:rPr lang="en-US" altLang="en-US">
                <a:solidFill>
                  <a:srgbClr val="800000"/>
                </a:solidFill>
              </a:rPr>
              <a:t>H</a:t>
            </a:r>
            <a:r>
              <a:rPr lang="en-US" altLang="en-US" baseline="-25000">
                <a:solidFill>
                  <a:srgbClr val="800000"/>
                </a:solidFill>
              </a:rPr>
              <a:t>0</a:t>
            </a:r>
          </a:p>
        </p:txBody>
      </p:sp>
      <p:sp>
        <p:nvSpPr>
          <p:cNvPr id="30731" name="Line 11"/>
          <p:cNvSpPr>
            <a:spLocks noChangeShapeType="1"/>
          </p:cNvSpPr>
          <p:nvPr/>
        </p:nvSpPr>
        <p:spPr bwMode="auto">
          <a:xfrm>
            <a:off x="3733800" y="2743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2"/>
          <p:cNvSpPr>
            <a:spLocks noChangeShapeType="1"/>
          </p:cNvSpPr>
          <p:nvPr/>
        </p:nvSpPr>
        <p:spPr bwMode="auto">
          <a:xfrm>
            <a:off x="8839200"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Text Box 13"/>
          <p:cNvSpPr txBox="1">
            <a:spLocks noChangeArrowheads="1"/>
          </p:cNvSpPr>
          <p:nvPr/>
        </p:nvSpPr>
        <p:spPr bwMode="auto">
          <a:xfrm>
            <a:off x="2590800" y="3505200"/>
            <a:ext cx="32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Conclude </a:t>
            </a:r>
            <a:r>
              <a:rPr lang="en-US" altLang="en-US">
                <a:solidFill>
                  <a:srgbClr val="800000"/>
                </a:solidFill>
              </a:rPr>
              <a:t>H</a:t>
            </a:r>
            <a:r>
              <a:rPr lang="en-US" altLang="en-US" baseline="-25000">
                <a:solidFill>
                  <a:srgbClr val="800000"/>
                </a:solidFill>
              </a:rPr>
              <a:t>0</a:t>
            </a:r>
            <a:r>
              <a:rPr lang="en-US" altLang="en-US"/>
              <a:t> </a:t>
            </a:r>
            <a:r>
              <a:rPr lang="en-US" altLang="en-US">
                <a:solidFill>
                  <a:srgbClr val="CC0000"/>
                </a:solidFill>
              </a:rPr>
              <a:t>may</a:t>
            </a:r>
            <a:r>
              <a:rPr lang="en-US" altLang="en-US"/>
              <a:t> be true</a:t>
            </a:r>
          </a:p>
        </p:txBody>
      </p:sp>
      <p:sp>
        <p:nvSpPr>
          <p:cNvPr id="30734" name="Line 14"/>
          <p:cNvSpPr>
            <a:spLocks noChangeShapeType="1"/>
          </p:cNvSpPr>
          <p:nvPr/>
        </p:nvSpPr>
        <p:spPr bwMode="auto">
          <a:xfrm>
            <a:off x="3886200" y="4191000"/>
            <a:ext cx="9144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5"/>
          <p:cNvSpPr>
            <a:spLocks noChangeShapeType="1"/>
          </p:cNvSpPr>
          <p:nvPr/>
        </p:nvSpPr>
        <p:spPr bwMode="auto">
          <a:xfrm flipH="1">
            <a:off x="6705600" y="4267200"/>
            <a:ext cx="14478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Text Box 16"/>
          <p:cNvSpPr txBox="1">
            <a:spLocks noChangeArrowheads="1"/>
          </p:cNvSpPr>
          <p:nvPr/>
        </p:nvSpPr>
        <p:spPr bwMode="auto">
          <a:xfrm>
            <a:off x="4114800" y="5334000"/>
            <a:ext cx="3048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Make management/business/administrative decision</a:t>
            </a:r>
          </a:p>
        </p:txBody>
      </p:sp>
      <p:sp>
        <p:nvSpPr>
          <p:cNvPr id="30737" name="Text Box 17"/>
          <p:cNvSpPr txBox="1">
            <a:spLocks noChangeArrowheads="1"/>
          </p:cNvSpPr>
          <p:nvPr/>
        </p:nvSpPr>
        <p:spPr bwMode="auto">
          <a:xfrm>
            <a:off x="7162800" y="3505200"/>
            <a:ext cx="32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Conclude </a:t>
            </a:r>
            <a:r>
              <a:rPr lang="en-US" altLang="en-US">
                <a:solidFill>
                  <a:srgbClr val="800000"/>
                </a:solidFill>
              </a:rPr>
              <a:t>H</a:t>
            </a:r>
            <a:r>
              <a:rPr lang="en-US" altLang="en-US" baseline="-25000">
                <a:solidFill>
                  <a:srgbClr val="800000"/>
                </a:solidFill>
              </a:rPr>
              <a:t>1</a:t>
            </a:r>
            <a:r>
              <a:rPr lang="en-US" altLang="en-US"/>
              <a:t> </a:t>
            </a:r>
            <a:r>
              <a:rPr lang="en-US" altLang="en-US">
                <a:solidFill>
                  <a:srgbClr val="CC0000"/>
                </a:solidFill>
              </a:rPr>
              <a:t>is</a:t>
            </a:r>
            <a:r>
              <a:rPr lang="en-US" altLang="en-US"/>
              <a:t> “true”</a:t>
            </a:r>
          </a:p>
          <a:p>
            <a:pPr>
              <a:spcBef>
                <a:spcPct val="50000"/>
              </a:spcBef>
            </a:pPr>
            <a:r>
              <a:rPr lang="en-US" altLang="en-US" sz="1600"/>
              <a:t>(There is sufficient evidence of H1)</a:t>
            </a:r>
          </a:p>
        </p:txBody>
      </p:sp>
    </p:spTree>
    <p:extLst>
      <p:ext uri="{BB962C8B-B14F-4D97-AF65-F5344CB8AC3E}">
        <p14:creationId xmlns:p14="http://schemas.microsoft.com/office/powerpoint/2010/main" val="28896730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09800" y="381000"/>
            <a:ext cx="7772400" cy="381000"/>
          </a:xfrm>
        </p:spPr>
        <p:txBody>
          <a:bodyPr>
            <a:normAutofit fontScale="90000"/>
          </a:bodyPr>
          <a:lstStyle/>
          <a:p>
            <a:r>
              <a:rPr lang="en-US" altLang="en-US" sz="2800"/>
              <a:t>When do we use a two-tail test?</a:t>
            </a:r>
            <a:br>
              <a:rPr lang="en-US" altLang="en-US" sz="2800"/>
            </a:br>
            <a:r>
              <a:rPr lang="en-US" altLang="en-US" sz="2800"/>
              <a:t>when do we use a one-tail test?</a:t>
            </a:r>
          </a:p>
        </p:txBody>
      </p:sp>
      <p:sp>
        <p:nvSpPr>
          <p:cNvPr id="32771" name="Rectangle 3"/>
          <p:cNvSpPr>
            <a:spLocks noGrp="1" noChangeArrowheads="1"/>
          </p:cNvSpPr>
          <p:nvPr>
            <p:ph idx="1"/>
          </p:nvPr>
        </p:nvSpPr>
        <p:spPr>
          <a:xfrm>
            <a:off x="1905000" y="1143000"/>
            <a:ext cx="8610600" cy="5715000"/>
          </a:xfrm>
        </p:spPr>
        <p:txBody>
          <a:bodyPr/>
          <a:lstStyle/>
          <a:p>
            <a:r>
              <a:rPr lang="en-US" altLang="en-US" sz="2800"/>
              <a:t>The answer depends on the question you are trying to answer.</a:t>
            </a:r>
          </a:p>
          <a:p>
            <a:r>
              <a:rPr lang="en-US" altLang="en-US" sz="2800"/>
              <a:t>A two-tail is used when the researcher has no idea which direction the study will go, interested in both direction.</a:t>
            </a:r>
            <a:r>
              <a:rPr lang="en-US" altLang="en-US" sz="3600"/>
              <a:t>  </a:t>
            </a:r>
            <a:r>
              <a:rPr lang="en-US" altLang="en-US" sz="1800"/>
              <a:t>(example: testing a new technique, a new product, a new theory and we don’t know the direction)</a:t>
            </a:r>
          </a:p>
          <a:p>
            <a:r>
              <a:rPr lang="en-US" altLang="en-US" sz="1800"/>
              <a:t>A new machine is producing 12 fluid once can of soft drink.  The quality control manager is concern with cans containing too much or too little. Then, the test is a two-tailed test.  That is the two rejection regions in tails is most likely (higher probability) to provide evidence of H</a:t>
            </a:r>
            <a:r>
              <a:rPr lang="en-US" altLang="en-US" sz="1800" baseline="-25000"/>
              <a:t>1.</a:t>
            </a:r>
          </a:p>
          <a:p>
            <a:pPr>
              <a:buFontTx/>
              <a:buNone/>
            </a:pPr>
            <a:endParaRPr lang="en-US" altLang="en-US" sz="1800"/>
          </a:p>
          <a:p>
            <a:pPr>
              <a:buFontTx/>
              <a:buNone/>
            </a:pPr>
            <a:endParaRPr lang="en-US" altLang="en-US"/>
          </a:p>
        </p:txBody>
      </p:sp>
      <p:graphicFrame>
        <p:nvGraphicFramePr>
          <p:cNvPr id="32784" name="Object 16"/>
          <p:cNvGraphicFramePr>
            <a:graphicFrameLocks noChangeAspect="1"/>
          </p:cNvGraphicFramePr>
          <p:nvPr/>
        </p:nvGraphicFramePr>
        <p:xfrm>
          <a:off x="2667000" y="5486400"/>
          <a:ext cx="1384300" cy="622300"/>
        </p:xfrm>
        <a:graphic>
          <a:graphicData uri="http://schemas.openxmlformats.org/presentationml/2006/ole">
            <mc:AlternateContent xmlns:mc="http://schemas.openxmlformats.org/markup-compatibility/2006">
              <mc:Choice xmlns:v="urn:schemas-microsoft-com:vml" Requires="v">
                <p:oleObj spid="_x0000_s4105" name="Equation" r:id="rId3" imgW="1384200" imgH="622080" progId="Equation.3">
                  <p:embed/>
                </p:oleObj>
              </mc:Choice>
              <mc:Fallback>
                <p:oleObj name="Equation" r:id="rId3" imgW="1384200" imgH="622080" progId="Equation.3">
                  <p:embed/>
                  <p:pic>
                    <p:nvPicPr>
                      <p:cNvPr id="32784"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486400"/>
                        <a:ext cx="13843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5" name="Freeform 17"/>
          <p:cNvSpPr>
            <a:spLocks/>
          </p:cNvSpPr>
          <p:nvPr/>
        </p:nvSpPr>
        <p:spPr bwMode="auto">
          <a:xfrm>
            <a:off x="8229600" y="5943600"/>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Freeform 18"/>
          <p:cNvSpPr>
            <a:spLocks/>
          </p:cNvSpPr>
          <p:nvPr/>
        </p:nvSpPr>
        <p:spPr bwMode="auto">
          <a:xfrm>
            <a:off x="5943601" y="59436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Freeform 19"/>
          <p:cNvSpPr>
            <a:spLocks/>
          </p:cNvSpPr>
          <p:nvPr/>
        </p:nvSpPr>
        <p:spPr bwMode="auto">
          <a:xfrm>
            <a:off x="6096000" y="52578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Freeform 20"/>
          <p:cNvSpPr>
            <a:spLocks/>
          </p:cNvSpPr>
          <p:nvPr/>
        </p:nvSpPr>
        <p:spPr bwMode="auto">
          <a:xfrm>
            <a:off x="7543800" y="52578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Line 21"/>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Freeform 22"/>
          <p:cNvSpPr>
            <a:spLocks/>
          </p:cNvSpPr>
          <p:nvPr/>
        </p:nvSpPr>
        <p:spPr bwMode="auto">
          <a:xfrm>
            <a:off x="6553200" y="60960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Line 23"/>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92" name="Freeform 24"/>
          <p:cNvSpPr>
            <a:spLocks/>
          </p:cNvSpPr>
          <p:nvPr/>
        </p:nvSpPr>
        <p:spPr bwMode="auto">
          <a:xfrm>
            <a:off x="8153400" y="60960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Rectangle 25"/>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12</a:t>
            </a:r>
          </a:p>
        </p:txBody>
      </p:sp>
    </p:spTree>
    <p:extLst>
      <p:ext uri="{BB962C8B-B14F-4D97-AF65-F5344CB8AC3E}">
        <p14:creationId xmlns:p14="http://schemas.microsoft.com/office/powerpoint/2010/main" val="40759260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2209800" y="381000"/>
            <a:ext cx="7772400" cy="5715000"/>
          </a:xfrm>
        </p:spPr>
        <p:txBody>
          <a:bodyPr/>
          <a:lstStyle/>
          <a:p>
            <a:r>
              <a:rPr lang="en-US" altLang="en-US" sz="2400"/>
              <a:t>One-tail test is used when the researcher is interested in the direction.  </a:t>
            </a:r>
          </a:p>
          <a:p>
            <a:r>
              <a:rPr lang="en-US" altLang="en-US" sz="2400"/>
              <a:t>Example:  The soft-drink company puts a label on cans claiming they contain 12 oz.  A consumer advocate desires to test this statement.  She would assume that each can contains </a:t>
            </a:r>
            <a:r>
              <a:rPr lang="en-US" altLang="en-US" sz="2400">
                <a:solidFill>
                  <a:srgbClr val="660033"/>
                </a:solidFill>
              </a:rPr>
              <a:t>at least</a:t>
            </a:r>
            <a:r>
              <a:rPr lang="en-US" altLang="en-US" sz="2400"/>
              <a:t> 12 oz and tries to find evidence to the contrary.  That is, she examines the evidence for less than 12 0z.  </a:t>
            </a:r>
          </a:p>
          <a:p>
            <a:r>
              <a:rPr lang="en-US" altLang="en-US" sz="2400"/>
              <a:t>What tail of the distribution is the most logical (higher probability) to find that evidence?  The only way to reject the claim is to get evidence of less than 12 oz, left tail. </a:t>
            </a:r>
          </a:p>
          <a:p>
            <a:endParaRPr lang="en-US" altLang="en-US" sz="2400"/>
          </a:p>
        </p:txBody>
      </p:sp>
      <p:graphicFrame>
        <p:nvGraphicFramePr>
          <p:cNvPr id="33796" name="Object 4"/>
          <p:cNvGraphicFramePr>
            <a:graphicFrameLocks noChangeAspect="1"/>
          </p:cNvGraphicFramePr>
          <p:nvPr/>
        </p:nvGraphicFramePr>
        <p:xfrm>
          <a:off x="2901950" y="5486400"/>
          <a:ext cx="1371600" cy="622300"/>
        </p:xfrm>
        <a:graphic>
          <a:graphicData uri="http://schemas.openxmlformats.org/presentationml/2006/ole">
            <mc:AlternateContent xmlns:mc="http://schemas.openxmlformats.org/markup-compatibility/2006">
              <mc:Choice xmlns:v="urn:schemas-microsoft-com:vml" Requires="v">
                <p:oleObj spid="_x0000_s5129" name="Equation" r:id="rId3" imgW="1371600" imgH="622080" progId="Equation.3">
                  <p:embed/>
                </p:oleObj>
              </mc:Choice>
              <mc:Fallback>
                <p:oleObj name="Equation" r:id="rId3" imgW="1371600" imgH="622080" progId="Equation.3">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5486400"/>
                        <a:ext cx="1371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Freeform 5"/>
          <p:cNvSpPr>
            <a:spLocks/>
          </p:cNvSpPr>
          <p:nvPr/>
        </p:nvSpPr>
        <p:spPr bwMode="auto">
          <a:xfrm>
            <a:off x="6019801" y="59436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Freeform 6"/>
          <p:cNvSpPr>
            <a:spLocks/>
          </p:cNvSpPr>
          <p:nvPr/>
        </p:nvSpPr>
        <p:spPr bwMode="auto">
          <a:xfrm>
            <a:off x="6096000" y="52578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Freeform 7"/>
          <p:cNvSpPr>
            <a:spLocks/>
          </p:cNvSpPr>
          <p:nvPr/>
        </p:nvSpPr>
        <p:spPr bwMode="auto">
          <a:xfrm>
            <a:off x="7543800" y="52578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8"/>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Freeform 9"/>
          <p:cNvSpPr>
            <a:spLocks/>
          </p:cNvSpPr>
          <p:nvPr/>
        </p:nvSpPr>
        <p:spPr bwMode="auto">
          <a:xfrm>
            <a:off x="6553200" y="6096000"/>
            <a:ext cx="3825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0"/>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3" name="Rectangle 11"/>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12</a:t>
            </a:r>
          </a:p>
        </p:txBody>
      </p:sp>
      <p:sp>
        <p:nvSpPr>
          <p:cNvPr id="33804" name="Rectangle 12"/>
          <p:cNvSpPr>
            <a:spLocks noChangeArrowheads="1"/>
          </p:cNvSpPr>
          <p:nvPr/>
        </p:nvSpPr>
        <p:spPr bwMode="auto">
          <a:xfrm>
            <a:off x="8458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14</a:t>
            </a:r>
          </a:p>
        </p:txBody>
      </p:sp>
      <p:sp>
        <p:nvSpPr>
          <p:cNvPr id="33805" name="Rectangle 13"/>
          <p:cNvSpPr>
            <a:spLocks noChangeArrowheads="1"/>
          </p:cNvSpPr>
          <p:nvPr/>
        </p:nvSpPr>
        <p:spPr bwMode="auto">
          <a:xfrm>
            <a:off x="6324600" y="6248400"/>
            <a:ext cx="838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11.5</a:t>
            </a:r>
          </a:p>
        </p:txBody>
      </p:sp>
    </p:spTree>
    <p:extLst>
      <p:ext uri="{BB962C8B-B14F-4D97-AF65-F5344CB8AC3E}">
        <p14:creationId xmlns:p14="http://schemas.microsoft.com/office/powerpoint/2010/main" val="3311975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Ages of MBA students</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2800" dirty="0"/>
              <a:t>Historically MBA students in the United States have had an average age 30 years old.</a:t>
            </a:r>
          </a:p>
          <a:p>
            <a:pPr lvl="0">
              <a:buFont typeface="Wingdings" panose="05000000000000000000" pitchFamily="2" charset="2"/>
              <a:buChar char="§"/>
            </a:pPr>
            <a:r>
              <a:rPr lang="en-US" sz="2800" dirty="0"/>
              <a:t>It appears that this year MBA students are older that in past years.</a:t>
            </a:r>
          </a:p>
          <a:p>
            <a:pPr lvl="0">
              <a:buFont typeface="Wingdings" panose="05000000000000000000" pitchFamily="2" charset="2"/>
              <a:buChar char="§"/>
            </a:pPr>
            <a:r>
              <a:rPr lang="en-US" sz="2800" dirty="0"/>
              <a:t>A random sample of 100 students was taken and the average age was 32 with a sample standard deviation of 6 years.</a:t>
            </a:r>
          </a:p>
          <a:p>
            <a:pPr>
              <a:buFont typeface="Wingdings" panose="05000000000000000000" pitchFamily="2" charset="2"/>
              <a:buChar char="§"/>
            </a:pPr>
            <a:r>
              <a:rPr lang="en-US" sz="2800" dirty="0"/>
              <a:t>Is there enough evidence to say that this years MBA students are older than in past years?</a:t>
            </a:r>
          </a:p>
        </p:txBody>
      </p:sp>
    </p:spTree>
    <p:extLst>
      <p:ext uri="{BB962C8B-B14F-4D97-AF65-F5344CB8AC3E}">
        <p14:creationId xmlns:p14="http://schemas.microsoft.com/office/powerpoint/2010/main" val="43226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Distribution</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200" dirty="0"/>
              <a:t>A sampling distribution is simply the probability distribution of a statistic.</a:t>
            </a:r>
          </a:p>
          <a:p>
            <a:pPr lvl="0">
              <a:buFont typeface="Wingdings" panose="05000000000000000000" pitchFamily="2" charset="2"/>
              <a:buChar char="§"/>
            </a:pPr>
            <a:r>
              <a:rPr lang="en-US" sz="3200" dirty="0"/>
              <a:t>The sampling distribution is based upon a specific sample size, n.</a:t>
            </a:r>
          </a:p>
          <a:p>
            <a:pPr lvl="0">
              <a:buFont typeface="Wingdings" panose="05000000000000000000" pitchFamily="2" charset="2"/>
              <a:buChar char="§"/>
            </a:pPr>
            <a:r>
              <a:rPr lang="en-US" sz="3200" dirty="0"/>
              <a:t>The sampling distribution tell us how likely or unlikely it is to observe specific values of the statistic.</a:t>
            </a:r>
          </a:p>
          <a:p>
            <a:endParaRPr lang="en-US" dirty="0"/>
          </a:p>
        </p:txBody>
      </p:sp>
    </p:spTree>
    <p:extLst>
      <p:ext uri="{BB962C8B-B14F-4D97-AF65-F5344CB8AC3E}">
        <p14:creationId xmlns:p14="http://schemas.microsoft.com/office/powerpoint/2010/main" val="540087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600" dirty="0"/>
                  <a:t>Test statistic: </a:t>
                </a:r>
                <a14:m>
                  <m:oMath xmlns:m="http://schemas.openxmlformats.org/officeDocument/2006/math">
                    <m:f>
                      <m:fPr>
                        <m:ctrlPr>
                          <a:rPr lang="en-US" sz="3600" i="1">
                            <a:latin typeface="Cambria Math" panose="02040503050406030204" pitchFamily="18" charset="0"/>
                          </a:rPr>
                        </m:ctrlPr>
                      </m:fPr>
                      <m:num>
                        <m:acc>
                          <m:accPr>
                            <m:chr m:val="̅"/>
                            <m:ctrlPr>
                              <a:rPr lang="en-US" sz="3600" i="1">
                                <a:latin typeface="Cambria Math" panose="02040503050406030204" pitchFamily="18" charset="0"/>
                              </a:rPr>
                            </m:ctrlPr>
                          </m:accPr>
                          <m:e>
                            <m:r>
                              <a:rPr lang="en-US" sz="3600" i="1">
                                <a:latin typeface="Cambria Math" panose="02040503050406030204" pitchFamily="18" charset="0"/>
                              </a:rPr>
                              <m:t>𝑋</m:t>
                            </m:r>
                          </m:e>
                        </m:acc>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panose="02040503050406030204" pitchFamily="18" charset="0"/>
                                <a:ea typeface="Cambria Math" panose="02040503050406030204" pitchFamily="18" charset="0"/>
                              </a:rPr>
                              <m:t>0</m:t>
                            </m:r>
                          </m:sub>
                        </m:sSub>
                      </m:num>
                      <m:den>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b="0" i="1" smtClean="0">
                                    <a:latin typeface="Cambria Math" panose="02040503050406030204" pitchFamily="18" charset="0"/>
                                  </a:rPr>
                                  <m:t>𝑠</m:t>
                                </m:r>
                              </m:e>
                              <m:sub>
                                <m:r>
                                  <a:rPr lang="en-US" sz="3600" i="1">
                                    <a:latin typeface="Cambria Math" panose="02040503050406030204" pitchFamily="18" charset="0"/>
                                  </a:rPr>
                                  <m:t>𝑥</m:t>
                                </m:r>
                              </m:sub>
                            </m:sSub>
                          </m:num>
                          <m:den>
                            <m:rad>
                              <m:radPr>
                                <m:degHide m:val="on"/>
                                <m:ctrlPr>
                                  <a:rPr lang="en-US" sz="3600" i="1">
                                    <a:latin typeface="Cambria Math" panose="02040503050406030204" pitchFamily="18" charset="0"/>
                                  </a:rPr>
                                </m:ctrlPr>
                              </m:radPr>
                              <m:deg/>
                              <m:e>
                                <m:r>
                                  <a:rPr lang="en-US" sz="3600" i="1">
                                    <a:latin typeface="Cambria Math" panose="02040503050406030204" pitchFamily="18" charset="0"/>
                                  </a:rPr>
                                  <m:t>𝑛</m:t>
                                </m:r>
                              </m:e>
                            </m:rad>
                          </m:den>
                        </m:f>
                      </m:den>
                    </m:f>
                  </m:oMath>
                </a14:m>
                <a:endParaRPr lang="en-US" sz="3600" dirty="0"/>
              </a:p>
              <a:p>
                <a14:m>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b="0" i="1" smtClean="0">
                        <a:latin typeface="Cambria Math" panose="02040503050406030204" pitchFamily="18" charset="0"/>
                      </a:rPr>
                      <m:t>= ?</m:t>
                    </m:r>
                  </m:oMath>
                </a14:m>
                <a:endParaRPr lang="en-US" sz="3600" dirty="0"/>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panose="02040503050406030204" pitchFamily="18" charset="0"/>
                            <a:ea typeface="Cambria Math" panose="02040503050406030204" pitchFamily="18" charset="0"/>
                          </a:rPr>
                          <m:t>0</m:t>
                        </m:r>
                      </m:sub>
                    </m:sSub>
                    <m:r>
                      <a:rPr lang="en-US" sz="3600" b="0" i="1" smtClean="0">
                        <a:latin typeface="Cambria Math" panose="02040503050406030204" pitchFamily="18" charset="0"/>
                        <a:ea typeface="Cambria Math" panose="02040503050406030204" pitchFamily="18" charset="0"/>
                      </a:rPr>
                      <m:t>= ?</m:t>
                    </m:r>
                  </m:oMath>
                </a14:m>
                <a:endParaRPr lang="en-US" sz="3600" b="0" dirty="0">
                  <a:ea typeface="Cambria Math" panose="02040503050406030204" pitchFamily="18" charset="0"/>
                </a:endParaRPr>
              </a:p>
              <a:p>
                <a14:m>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𝑥</m:t>
                        </m:r>
                      </m:sub>
                    </m:sSub>
                    <m:r>
                      <a:rPr lang="en-US" sz="3600" b="0" i="1" smtClean="0">
                        <a:latin typeface="Cambria Math" panose="02040503050406030204" pitchFamily="18" charset="0"/>
                        <a:ea typeface="Cambria Math" panose="02040503050406030204" pitchFamily="18" charset="0"/>
                      </a:rPr>
                      <m:t>= ?</m:t>
                    </m:r>
                  </m:oMath>
                </a14:m>
                <a:r>
                  <a:rPr lang="en-US" sz="3600" b="0" dirty="0">
                    <a:ea typeface="Cambria Math" panose="02040503050406030204" pitchFamily="18" charset="0"/>
                  </a:rPr>
                  <a:t> </a:t>
                </a:r>
              </a:p>
              <a:p>
                <a:r>
                  <a:rPr lang="en-US" sz="3600" i="1" dirty="0">
                    <a:ea typeface="Cambria Math" panose="02040503050406030204" pitchFamily="18" charset="0"/>
                  </a:rPr>
                  <a:t>n</a:t>
                </a:r>
                <a:r>
                  <a:rPr lang="en-US" sz="3600" dirty="0">
                    <a:ea typeface="Cambria Math" panose="02040503050406030204" pitchFamily="18" charset="0"/>
                  </a:rPr>
                  <a:t> = ?</a:t>
                </a:r>
                <a:endParaRPr lang="en-US" sz="3600" b="0" dirty="0">
                  <a:ea typeface="Cambria Math" panose="02040503050406030204" pitchFamily="18" charset="0"/>
                </a:endParaRP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697" t="-152"/>
                </a:stretch>
              </a:blipFill>
            </p:spPr>
            <p:txBody>
              <a:bodyPr/>
              <a:lstStyle/>
              <a:p>
                <a:r>
                  <a:rPr lang="en-US">
                    <a:noFill/>
                  </a:rPr>
                  <a:t> </a:t>
                </a:r>
              </a:p>
            </p:txBody>
          </p:sp>
        </mc:Fallback>
      </mc:AlternateContent>
    </p:spTree>
    <p:extLst>
      <p:ext uri="{BB962C8B-B14F-4D97-AF65-F5344CB8AC3E}">
        <p14:creationId xmlns:p14="http://schemas.microsoft.com/office/powerpoint/2010/main" val="17655090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32</m:t>
                        </m:r>
                        <m:r>
                          <a:rPr lang="en-US" sz="4400" i="1">
                            <a:latin typeface="Cambria Math" panose="02040503050406030204" pitchFamily="18" charset="0"/>
                          </a:rPr>
                          <m:t>−</m:t>
                        </m:r>
                        <m:r>
                          <a:rPr lang="en-US" sz="4400" b="0" i="1" smtClean="0">
                            <a:latin typeface="Cambria Math" panose="02040503050406030204" pitchFamily="18" charset="0"/>
                          </a:rPr>
                          <m:t>30</m:t>
                        </m:r>
                      </m:num>
                      <m:den>
                        <m:f>
                          <m:fPr>
                            <m:ctrlPr>
                              <a:rPr lang="en-US" sz="4400" i="1">
                                <a:latin typeface="Cambria Math" panose="02040503050406030204" pitchFamily="18" charset="0"/>
                              </a:rPr>
                            </m:ctrlPr>
                          </m:fPr>
                          <m:num>
                            <m:r>
                              <a:rPr lang="en-US" sz="4400" b="0" i="1" smtClean="0">
                                <a:latin typeface="Cambria Math" panose="02040503050406030204" pitchFamily="18" charset="0"/>
                              </a:rPr>
                              <m:t>6</m:t>
                            </m:r>
                          </m:num>
                          <m:den>
                            <m:rad>
                              <m:radPr>
                                <m:degHide m:val="on"/>
                                <m:ctrlPr>
                                  <a:rPr lang="en-US" sz="4400" i="1">
                                    <a:latin typeface="Cambria Math" panose="02040503050406030204" pitchFamily="18" charset="0"/>
                                  </a:rPr>
                                </m:ctrlPr>
                              </m:radPr>
                              <m:deg/>
                              <m:e>
                                <m:r>
                                  <a:rPr lang="en-US" sz="4400" b="0" i="1" smtClean="0">
                                    <a:latin typeface="Cambria Math" panose="02040503050406030204" pitchFamily="18" charset="0"/>
                                  </a:rPr>
                                  <m:t>100</m:t>
                                </m:r>
                              </m:e>
                            </m:rad>
                          </m:den>
                        </m:f>
                      </m:den>
                    </m:f>
                    <m:r>
                      <a:rPr lang="en-US" sz="4400" b="0" i="1" smtClean="0">
                        <a:latin typeface="Cambria Math" panose="02040503050406030204" pitchFamily="18" charset="0"/>
                      </a:rPr>
                      <m:t>=3.33</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1564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50219" y="2706687"/>
            <a:ext cx="8267700" cy="3181350"/>
          </a:xfrm>
          <a:prstGeom prst="rect">
            <a:avLst/>
          </a:prstGeom>
        </p:spPr>
      </p:pic>
      <p:pic>
        <p:nvPicPr>
          <p:cNvPr id="5" name="Content Placeholder 3"/>
          <p:cNvPicPr>
            <a:picLocks noChangeAspect="1"/>
          </p:cNvPicPr>
          <p:nvPr/>
        </p:nvPicPr>
        <p:blipFill>
          <a:blip r:embed="rId3"/>
          <a:stretch>
            <a:fillRect/>
          </a:stretch>
        </p:blipFill>
        <p:spPr>
          <a:xfrm>
            <a:off x="2737027" y="1080519"/>
            <a:ext cx="7116510" cy="2468090"/>
          </a:xfrm>
          <a:prstGeom prst="rect">
            <a:avLst/>
          </a:prstGeom>
        </p:spPr>
      </p:pic>
    </p:spTree>
    <p:extLst>
      <p:ext uri="{BB962C8B-B14F-4D97-AF65-F5344CB8AC3E}">
        <p14:creationId xmlns:p14="http://schemas.microsoft.com/office/powerpoint/2010/main" val="1113020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50219" y="2706687"/>
            <a:ext cx="8267700" cy="3181350"/>
          </a:xfrm>
          <a:prstGeom prst="rect">
            <a:avLst/>
          </a:prstGeom>
        </p:spPr>
      </p:pic>
      <p:pic>
        <p:nvPicPr>
          <p:cNvPr id="5" name="Content Placeholder 3"/>
          <p:cNvPicPr>
            <a:picLocks noChangeAspect="1"/>
          </p:cNvPicPr>
          <p:nvPr/>
        </p:nvPicPr>
        <p:blipFill>
          <a:blip r:embed="rId3"/>
          <a:stretch>
            <a:fillRect/>
          </a:stretch>
        </p:blipFill>
        <p:spPr>
          <a:xfrm>
            <a:off x="2737027" y="1080519"/>
            <a:ext cx="7116510" cy="2468090"/>
          </a:xfrm>
          <a:prstGeom prst="rect">
            <a:avLst/>
          </a:prstGeom>
        </p:spPr>
      </p:pic>
      <p:sp>
        <p:nvSpPr>
          <p:cNvPr id="3" name="Rectangle 2"/>
          <p:cNvSpPr/>
          <p:nvPr/>
        </p:nvSpPr>
        <p:spPr>
          <a:xfrm>
            <a:off x="7292716" y="3806465"/>
            <a:ext cx="1425390" cy="369332"/>
          </a:xfrm>
          <a:prstGeom prst="rect">
            <a:avLst/>
          </a:prstGeom>
        </p:spPr>
        <p:txBody>
          <a:bodyPr wrap="none">
            <a:spAutoFit/>
          </a:bodyPr>
          <a:lstStyle/>
          <a:p>
            <a:r>
              <a:rPr lang="en-US" dirty="0"/>
              <a:t>t (99) = 1.66  </a:t>
            </a:r>
          </a:p>
        </p:txBody>
      </p:sp>
    </p:spTree>
    <p:extLst>
      <p:ext uri="{BB962C8B-B14F-4D97-AF65-F5344CB8AC3E}">
        <p14:creationId xmlns:p14="http://schemas.microsoft.com/office/powerpoint/2010/main" val="109461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750219" y="2706687"/>
            <a:ext cx="8267700" cy="3181350"/>
          </a:xfrm>
          <a:prstGeom prst="rect">
            <a:avLst/>
          </a:prstGeom>
        </p:spPr>
      </p:pic>
      <p:pic>
        <p:nvPicPr>
          <p:cNvPr id="5" name="Content Placeholder 3"/>
          <p:cNvPicPr>
            <a:picLocks noChangeAspect="1"/>
          </p:cNvPicPr>
          <p:nvPr/>
        </p:nvPicPr>
        <p:blipFill>
          <a:blip r:embed="rId4"/>
          <a:stretch>
            <a:fillRect/>
          </a:stretch>
        </p:blipFill>
        <p:spPr>
          <a:xfrm>
            <a:off x="2737027" y="1080519"/>
            <a:ext cx="7116510" cy="2468090"/>
          </a:xfrm>
          <a:prstGeom prst="rect">
            <a:avLst/>
          </a:prstGeom>
        </p:spPr>
      </p:pic>
      <p:sp>
        <p:nvSpPr>
          <p:cNvPr id="3" name="Rectangle 2"/>
          <p:cNvSpPr/>
          <p:nvPr/>
        </p:nvSpPr>
        <p:spPr>
          <a:xfrm>
            <a:off x="7292716" y="3806465"/>
            <a:ext cx="1425390" cy="369332"/>
          </a:xfrm>
          <a:prstGeom prst="rect">
            <a:avLst/>
          </a:prstGeom>
        </p:spPr>
        <p:txBody>
          <a:bodyPr wrap="none">
            <a:spAutoFit/>
          </a:bodyPr>
          <a:lstStyle/>
          <a:p>
            <a:r>
              <a:rPr lang="en-US" dirty="0"/>
              <a:t>t (99) = 1.66  </a:t>
            </a:r>
          </a:p>
        </p:txBody>
      </p:sp>
      <mc:AlternateContent xmlns:mc="http://schemas.openxmlformats.org/markup-compatibility/2006" xmlns:a14="http://schemas.microsoft.com/office/drawing/2010/main">
        <mc:Choice Requires="a14">
          <p:sp>
            <p:nvSpPr>
              <p:cNvPr id="6" name="Rectangle 5"/>
              <p:cNvSpPr/>
              <p:nvPr/>
            </p:nvSpPr>
            <p:spPr>
              <a:xfrm>
                <a:off x="8718106" y="3363943"/>
                <a:ext cx="6703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3.33</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718106" y="3363943"/>
                <a:ext cx="670375"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2703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1750219" y="2706687"/>
            <a:ext cx="8267700" cy="3181350"/>
          </a:xfrm>
          <a:prstGeom prst="rect">
            <a:avLst/>
          </a:prstGeom>
        </p:spPr>
      </p:pic>
      <p:pic>
        <p:nvPicPr>
          <p:cNvPr id="5" name="Content Placeholder 3"/>
          <p:cNvPicPr>
            <a:picLocks noChangeAspect="1"/>
          </p:cNvPicPr>
          <p:nvPr/>
        </p:nvPicPr>
        <p:blipFill>
          <a:blip r:embed="rId4"/>
          <a:stretch>
            <a:fillRect/>
          </a:stretch>
        </p:blipFill>
        <p:spPr>
          <a:xfrm>
            <a:off x="2737027" y="1080519"/>
            <a:ext cx="7116510" cy="2468090"/>
          </a:xfrm>
          <a:prstGeom prst="rect">
            <a:avLst/>
          </a:prstGeom>
        </p:spPr>
      </p:pic>
      <p:sp>
        <p:nvSpPr>
          <p:cNvPr id="3" name="Rectangle 2"/>
          <p:cNvSpPr/>
          <p:nvPr/>
        </p:nvSpPr>
        <p:spPr>
          <a:xfrm>
            <a:off x="7292716" y="3806465"/>
            <a:ext cx="1425390" cy="369332"/>
          </a:xfrm>
          <a:prstGeom prst="rect">
            <a:avLst/>
          </a:prstGeom>
        </p:spPr>
        <p:txBody>
          <a:bodyPr wrap="none">
            <a:spAutoFit/>
          </a:bodyPr>
          <a:lstStyle/>
          <a:p>
            <a:r>
              <a:rPr lang="en-US" dirty="0"/>
              <a:t>t (99) = 1.66  </a:t>
            </a:r>
          </a:p>
        </p:txBody>
      </p:sp>
      <mc:AlternateContent xmlns:mc="http://schemas.openxmlformats.org/markup-compatibility/2006" xmlns:a14="http://schemas.microsoft.com/office/drawing/2010/main">
        <mc:Choice Requires="a14">
          <p:sp>
            <p:nvSpPr>
              <p:cNvPr id="6" name="Rectangle 5"/>
              <p:cNvSpPr/>
              <p:nvPr/>
            </p:nvSpPr>
            <p:spPr>
              <a:xfrm>
                <a:off x="8718106" y="3363943"/>
                <a:ext cx="6703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3.33</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718106" y="3363943"/>
                <a:ext cx="670375" cy="369332"/>
              </a:xfrm>
              <a:prstGeom prst="rect">
                <a:avLst/>
              </a:prstGeom>
              <a:blipFill rotWithShape="0">
                <a:blip r:embed="rId5"/>
                <a:stretch>
                  <a:fillRect/>
                </a:stretch>
              </a:blipFill>
            </p:spPr>
            <p:txBody>
              <a:bodyPr/>
              <a:lstStyle/>
              <a:p>
                <a:r>
                  <a:rPr lang="en-US">
                    <a:noFill/>
                  </a:rPr>
                  <a:t> </a:t>
                </a:r>
              </a:p>
            </p:txBody>
          </p:sp>
        </mc:Fallback>
      </mc:AlternateContent>
      <p:sp>
        <p:nvSpPr>
          <p:cNvPr id="7" name="Rounded Rectangle 6"/>
          <p:cNvSpPr/>
          <p:nvPr/>
        </p:nvSpPr>
        <p:spPr>
          <a:xfrm>
            <a:off x="7495082" y="4939259"/>
            <a:ext cx="3530185" cy="996846"/>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9226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 I and Type II Error</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68237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609600"/>
            <a:ext cx="7772400" cy="685800"/>
          </a:xfrm>
        </p:spPr>
        <p:txBody>
          <a:bodyPr/>
          <a:lstStyle/>
          <a:p>
            <a:pPr algn="l"/>
            <a:r>
              <a:rPr lang="en-US" altLang="en-US" sz="3600"/>
              <a:t>Type I and II Errors:</a:t>
            </a:r>
          </a:p>
        </p:txBody>
      </p:sp>
      <p:sp>
        <p:nvSpPr>
          <p:cNvPr id="8195" name="Rectangle 3"/>
          <p:cNvSpPr>
            <a:spLocks noGrp="1" noChangeArrowheads="1"/>
          </p:cNvSpPr>
          <p:nvPr>
            <p:ph type="body" idx="1"/>
          </p:nvPr>
        </p:nvSpPr>
        <p:spPr>
          <a:xfrm>
            <a:off x="1895764" y="1295400"/>
            <a:ext cx="8956964" cy="5061527"/>
          </a:xfrm>
        </p:spPr>
        <p:txBody>
          <a:bodyPr/>
          <a:lstStyle/>
          <a:p>
            <a:r>
              <a:rPr lang="en-US" altLang="en-US" sz="2000" dirty="0"/>
              <a:t>The size of </a:t>
            </a:r>
            <a:r>
              <a:rPr lang="en-US" altLang="en-US" sz="2800" b="1" i="1" dirty="0">
                <a:latin typeface="Symbol" panose="05050102010706020507" pitchFamily="18" charset="2"/>
              </a:rPr>
              <a:t>a</a:t>
            </a:r>
            <a:r>
              <a:rPr lang="en-US" altLang="en-US" sz="2000" dirty="0"/>
              <a:t> , the rejection region, affects the risk of making different types of incorrect decisions.</a:t>
            </a:r>
          </a:p>
          <a:p>
            <a:pPr>
              <a:buFontTx/>
              <a:buNone/>
            </a:pPr>
            <a:r>
              <a:rPr lang="en-US" altLang="en-US" sz="2800" b="1" dirty="0"/>
              <a:t>Type I Error</a:t>
            </a:r>
            <a:r>
              <a:rPr lang="en-US" altLang="en-US" sz="2800" dirty="0"/>
              <a:t> </a:t>
            </a:r>
            <a:endParaRPr lang="en-US" altLang="en-US" sz="2000" dirty="0"/>
          </a:p>
          <a:p>
            <a:pPr lvl="1"/>
            <a:r>
              <a:rPr lang="en-US" altLang="en-US" sz="2000" dirty="0"/>
              <a:t>Rejecting a </a:t>
            </a:r>
            <a:r>
              <a:rPr lang="en-US" altLang="en-US" sz="2000" dirty="0">
                <a:solidFill>
                  <a:srgbClr val="800000"/>
                </a:solidFill>
              </a:rPr>
              <a:t>true null hypothesis</a:t>
            </a:r>
            <a:r>
              <a:rPr lang="en-US" altLang="en-US" sz="2000" dirty="0"/>
              <a:t> when it should </a:t>
            </a:r>
            <a:r>
              <a:rPr lang="en-US" altLang="en-US" sz="2000" dirty="0">
                <a:solidFill>
                  <a:srgbClr val="800000"/>
                </a:solidFill>
              </a:rPr>
              <a:t>NOT</a:t>
            </a:r>
            <a:r>
              <a:rPr lang="en-US" altLang="en-US" sz="2000" dirty="0"/>
              <a:t> be rejected</a:t>
            </a:r>
          </a:p>
          <a:p>
            <a:pPr lvl="1"/>
            <a:r>
              <a:rPr lang="en-US" altLang="en-US" sz="2000" dirty="0"/>
              <a:t>Considered a serious type of error</a:t>
            </a:r>
          </a:p>
          <a:p>
            <a:pPr lvl="1"/>
            <a:r>
              <a:rPr lang="en-US" altLang="en-US" sz="2000" dirty="0"/>
              <a:t>The probability of Type I Error is </a:t>
            </a:r>
            <a:r>
              <a:rPr lang="en-US" altLang="en-US" sz="2000" b="1" dirty="0">
                <a:sym typeface="Symbol" panose="05050102010706020507" pitchFamily="18" charset="2"/>
              </a:rPr>
              <a:t></a:t>
            </a:r>
          </a:p>
          <a:p>
            <a:pPr lvl="1"/>
            <a:r>
              <a:rPr lang="en-US" altLang="en-US" sz="2000" dirty="0">
                <a:sym typeface="Symbol" panose="05050102010706020507" pitchFamily="18" charset="2"/>
              </a:rPr>
              <a:t>It is also c</a:t>
            </a:r>
            <a:r>
              <a:rPr lang="en-US" altLang="en-US" sz="2400" dirty="0"/>
              <a:t>alled </a:t>
            </a:r>
            <a:r>
              <a:rPr lang="en-US" altLang="en-US" sz="2400" dirty="0">
                <a:solidFill>
                  <a:srgbClr val="800000"/>
                </a:solidFill>
              </a:rPr>
              <a:t>level of significance</a:t>
            </a:r>
            <a:r>
              <a:rPr lang="en-US" altLang="en-US" sz="2400" dirty="0"/>
              <a:t> of the test</a:t>
            </a:r>
          </a:p>
          <a:p>
            <a:pPr>
              <a:buFontTx/>
              <a:buNone/>
            </a:pPr>
            <a:r>
              <a:rPr lang="en-US" altLang="en-US" sz="2800" b="1" dirty="0"/>
              <a:t>Type II Error</a:t>
            </a:r>
          </a:p>
          <a:p>
            <a:pPr lvl="1"/>
            <a:r>
              <a:rPr lang="en-US" altLang="en-US" sz="2000" dirty="0"/>
              <a:t>Fail to reject a </a:t>
            </a:r>
            <a:r>
              <a:rPr lang="en-US" altLang="en-US" sz="2000" dirty="0">
                <a:solidFill>
                  <a:srgbClr val="800000"/>
                </a:solidFill>
              </a:rPr>
              <a:t>false null hypothesis </a:t>
            </a:r>
            <a:r>
              <a:rPr lang="en-US" altLang="en-US" sz="2000" dirty="0"/>
              <a:t>that should have been rejected</a:t>
            </a:r>
          </a:p>
          <a:p>
            <a:pPr lvl="1"/>
            <a:r>
              <a:rPr lang="en-US" altLang="en-US" sz="2000" dirty="0"/>
              <a:t>The probability of Type II Error is  </a:t>
            </a:r>
            <a:r>
              <a:rPr lang="el-GR" altLang="en-US" sz="2000" dirty="0">
                <a:cs typeface="Arial" panose="020B0604020202020204" pitchFamily="34" charset="0"/>
              </a:rPr>
              <a:t>β</a:t>
            </a:r>
            <a:r>
              <a:rPr lang="en-US" altLang="en-US" sz="2000" dirty="0">
                <a:cs typeface="Arial" panose="020B0604020202020204" pitchFamily="34" charset="0"/>
              </a:rPr>
              <a:t> </a:t>
            </a:r>
            <a:endParaRPr lang="el-GR" altLang="en-US" sz="2000" dirty="0">
              <a:cs typeface="Arial" panose="020B0604020202020204" pitchFamily="34" charset="0"/>
            </a:endParaRPr>
          </a:p>
          <a:p>
            <a:endParaRPr lang="en-US" altLang="en-US" sz="2000" dirty="0"/>
          </a:p>
        </p:txBody>
      </p:sp>
    </p:spTree>
    <p:extLst>
      <p:ext uri="{BB962C8B-B14F-4D97-AF65-F5344CB8AC3E}">
        <p14:creationId xmlns:p14="http://schemas.microsoft.com/office/powerpoint/2010/main" val="1823856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10108" y="1846263"/>
            <a:ext cx="6832109" cy="4022725"/>
          </a:xfrm>
          <a:prstGeom prst="rect">
            <a:avLst/>
          </a:prstGeom>
        </p:spPr>
      </p:pic>
    </p:spTree>
    <p:extLst>
      <p:ext uri="{BB962C8B-B14F-4D97-AF65-F5344CB8AC3E}">
        <p14:creationId xmlns:p14="http://schemas.microsoft.com/office/powerpoint/2010/main" val="34086921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chances of a Type I error?</a:t>
            </a:r>
          </a:p>
        </p:txBody>
      </p:sp>
      <p:pic>
        <p:nvPicPr>
          <p:cNvPr id="4" name="Content Placeholder 3"/>
          <p:cNvPicPr>
            <a:picLocks noGrp="1" noChangeAspect="1"/>
          </p:cNvPicPr>
          <p:nvPr>
            <p:ph idx="1"/>
          </p:nvPr>
        </p:nvPicPr>
        <p:blipFill>
          <a:blip r:embed="rId2"/>
          <a:stretch>
            <a:fillRect/>
          </a:stretch>
        </p:blipFill>
        <p:spPr>
          <a:xfrm>
            <a:off x="1981836" y="1846263"/>
            <a:ext cx="8288653" cy="4022725"/>
          </a:xfrm>
          <a:prstGeom prst="rect">
            <a:avLst/>
          </a:prstGeom>
        </p:spPr>
      </p:pic>
    </p:spTree>
    <p:extLst>
      <p:ext uri="{BB962C8B-B14F-4D97-AF65-F5344CB8AC3E}">
        <p14:creationId xmlns:p14="http://schemas.microsoft.com/office/powerpoint/2010/main" val="400503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Sample Mean – Normally </a:t>
            </a:r>
            <a:r>
              <a:rPr lang="en-US"/>
              <a:t>Distributed Sample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93508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3200" dirty="0"/>
                  <a:t>Remember – a Type I error is when you reject the null hypothesis </a:t>
                </a:r>
                <a:r>
                  <a:rPr lang="en-US" sz="3200" i="1" dirty="0"/>
                  <a:t>when</a:t>
                </a:r>
                <a:r>
                  <a:rPr lang="en-US" sz="3200" dirty="0"/>
                  <a:t>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0</m:t>
                        </m:r>
                      </m:sub>
                    </m:sSub>
                  </m:oMath>
                </a14:m>
                <a:r>
                  <a:rPr lang="en-US" sz="3200" dirty="0"/>
                  <a:t> is </a:t>
                </a:r>
                <a:r>
                  <a:rPr lang="en-US" sz="3200" b="1" dirty="0"/>
                  <a:t>true. </a:t>
                </a:r>
              </a:p>
              <a:p>
                <a:pPr lvl="0">
                  <a:buFont typeface="Wingdings" panose="05000000000000000000" pitchFamily="2" charset="2"/>
                  <a:buChar char="§"/>
                </a:pPr>
                <a:r>
                  <a:rPr lang="en-US" sz="3200" dirty="0"/>
                  <a:t>When you construct a test statistic, you do so under the assumption that the null hypothesis is true.</a:t>
                </a:r>
              </a:p>
              <a:p>
                <a:pPr lvl="0">
                  <a:buFont typeface="Wingdings" panose="05000000000000000000" pitchFamily="2" charset="2"/>
                  <a:buChar char="§"/>
                </a:pPr>
                <a:r>
                  <a:rPr lang="en-US" sz="3200" dirty="0"/>
                  <a:t>If this really is true then you will reject the null hypothesis </a:t>
                </a:r>
                <a:r>
                  <a:rPr lang="el-GR" sz="3200" dirty="0"/>
                  <a:t>α</a:t>
                </a:r>
                <a:r>
                  <a:rPr lang="en-US" sz="3200" dirty="0"/>
                  <a:t> percent of the time.</a:t>
                </a:r>
              </a:p>
              <a:p>
                <a:pPr lvl="0">
                  <a:buFont typeface="Wingdings" panose="05000000000000000000" pitchFamily="2" charset="2"/>
                  <a:buChar char="§"/>
                </a:pPr>
                <a:r>
                  <a:rPr lang="en-US" sz="3200" dirty="0"/>
                  <a:t>Remember also that researcher sets the value of </a:t>
                </a:r>
                <a:r>
                  <a:rPr lang="el-GR" sz="3200" dirty="0"/>
                  <a:t>α</a:t>
                </a:r>
                <a:r>
                  <a:rPr lang="en-US" sz="3200" dirty="0"/>
                  <a:t>.</a:t>
                </a:r>
              </a:p>
              <a:p>
                <a:pPr lvl="0">
                  <a:buFont typeface="Wingdings" panose="05000000000000000000" pitchFamily="2" charset="2"/>
                  <a:buChar char="§"/>
                </a:pPr>
                <a:r>
                  <a:rPr lang="en-US" sz="3200" dirty="0"/>
                  <a:t>Make </a:t>
                </a:r>
                <a:r>
                  <a:rPr lang="el-GR" sz="3200" dirty="0"/>
                  <a:t>α</a:t>
                </a:r>
                <a:r>
                  <a:rPr lang="en-US" sz="3200" dirty="0"/>
                  <a:t> small when the Type I error is really “bad.”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42" t="-4091" r="-2242" b="-2879"/>
                </a:stretch>
              </a:blipFill>
            </p:spPr>
            <p:txBody>
              <a:bodyPr/>
              <a:lstStyle/>
              <a:p>
                <a:r>
                  <a:rPr lang="en-US">
                    <a:noFill/>
                  </a:rPr>
                  <a:t> </a:t>
                </a:r>
              </a:p>
            </p:txBody>
          </p:sp>
        </mc:Fallback>
      </mc:AlternateContent>
    </p:spTree>
    <p:extLst>
      <p:ext uri="{BB962C8B-B14F-4D97-AF65-F5344CB8AC3E}">
        <p14:creationId xmlns:p14="http://schemas.microsoft.com/office/powerpoint/2010/main" val="3352434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chances of a Type II error?</a:t>
            </a:r>
          </a:p>
        </p:txBody>
      </p:sp>
      <p:pic>
        <p:nvPicPr>
          <p:cNvPr id="4" name="Content Placeholder 3"/>
          <p:cNvPicPr>
            <a:picLocks noGrp="1" noChangeAspect="1"/>
          </p:cNvPicPr>
          <p:nvPr>
            <p:ph idx="1"/>
          </p:nvPr>
        </p:nvPicPr>
        <p:blipFill>
          <a:blip r:embed="rId2"/>
          <a:stretch>
            <a:fillRect/>
          </a:stretch>
        </p:blipFill>
        <p:spPr>
          <a:xfrm>
            <a:off x="1981836" y="1846263"/>
            <a:ext cx="8288653" cy="4022725"/>
          </a:xfrm>
          <a:prstGeom prst="rect">
            <a:avLst/>
          </a:prstGeom>
        </p:spPr>
      </p:pic>
    </p:spTree>
    <p:extLst>
      <p:ext uri="{BB962C8B-B14F-4D97-AF65-F5344CB8AC3E}">
        <p14:creationId xmlns:p14="http://schemas.microsoft.com/office/powerpoint/2010/main" val="27975514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chances of a Type II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2800" dirty="0"/>
                  <a:t>Remember a Type II Error is when you fail to reject the null hypothesis </a:t>
                </a:r>
                <a:r>
                  <a:rPr lang="en-US" sz="2800" i="1" dirty="0"/>
                  <a:t>when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𝐻</m:t>
                        </m:r>
                      </m:e>
                      <m:sub>
                        <m:r>
                          <a:rPr lang="en-US" sz="2800" i="1" dirty="0">
                            <a:latin typeface="Cambria Math" panose="02040503050406030204" pitchFamily="18" charset="0"/>
                          </a:rPr>
                          <m:t>0</m:t>
                        </m:r>
                      </m:sub>
                    </m:sSub>
                  </m:oMath>
                </a14:m>
                <a:r>
                  <a:rPr lang="en-US" sz="1600" dirty="0"/>
                  <a:t> </a:t>
                </a:r>
                <a:r>
                  <a:rPr lang="en-US" sz="2800" i="1" dirty="0"/>
                  <a:t>is </a:t>
                </a:r>
                <a:r>
                  <a:rPr lang="en-US" sz="2800" b="1" dirty="0"/>
                  <a:t>false</a:t>
                </a:r>
                <a:r>
                  <a:rPr lang="en-US" sz="2800" dirty="0"/>
                  <a:t>.</a:t>
                </a:r>
              </a:p>
              <a:p>
                <a:pPr lvl="0">
                  <a:buFont typeface="Wingdings" panose="05000000000000000000" pitchFamily="2" charset="2"/>
                  <a:buChar char="§"/>
                </a:pPr>
                <a:r>
                  <a:rPr lang="en-US" sz="2800" dirty="0"/>
                  <a:t>Let’s use this example:</a:t>
                </a:r>
              </a:p>
              <a:p>
                <a:pPr lvl="0">
                  <a:buFont typeface="Wingdings" panose="05000000000000000000" pitchFamily="2" charset="2"/>
                  <a:buChar char="§"/>
                </a:pPr>
                <a:r>
                  <a:rPr lang="en-US" sz="2800" dirty="0"/>
                  <a:t>A quality control manager must decide to accept a shipment of batteries from a supplier or to return the shipment because of poor quality. </a:t>
                </a:r>
              </a:p>
              <a:p>
                <a:pPr lvl="0">
                  <a:buFont typeface="Wingdings" panose="05000000000000000000" pitchFamily="2" charset="2"/>
                  <a:buChar char="§"/>
                </a:pPr>
                <a:r>
                  <a:rPr lang="en-US" sz="2800" dirty="0"/>
                  <a:t>To keep the batteries they must have a mean life of 120 hours.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39" t="-2576" r="-606"/>
                </a:stretch>
              </a:blipFill>
            </p:spPr>
            <p:txBody>
              <a:bodyPr/>
              <a:lstStyle/>
              <a:p>
                <a:r>
                  <a:rPr lang="en-US">
                    <a:noFill/>
                  </a:rPr>
                  <a:t> </a:t>
                </a:r>
              </a:p>
            </p:txBody>
          </p:sp>
        </mc:Fallback>
      </mc:AlternateContent>
    </p:spTree>
    <p:extLst>
      <p:ext uri="{BB962C8B-B14F-4D97-AF65-F5344CB8AC3E}">
        <p14:creationId xmlns:p14="http://schemas.microsoft.com/office/powerpoint/2010/main" val="10221023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030" y="963997"/>
            <a:ext cx="3254691" cy="4938361"/>
          </a:xfrm>
        </p:spPr>
        <p:txBody>
          <a:bodyPr anchor="ctr">
            <a:normAutofit/>
          </a:bodyPr>
          <a:lstStyle/>
          <a:p>
            <a:pPr algn="r"/>
            <a:r>
              <a:rPr lang="en-US" sz="4400"/>
              <a:t>What are the chances of a Type II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34882" y="963507"/>
                <a:ext cx="6135097" cy="4938851"/>
              </a:xfrm>
            </p:spPr>
            <p:txBody>
              <a:bodyPr anchor="ctr">
                <a:normAutofit/>
              </a:bodyPr>
              <a:lstStyle/>
              <a:p>
                <a:pPr lvl="0">
                  <a:buFont typeface="Wingdings" panose="05000000000000000000" pitchFamily="2" charset="2"/>
                  <a:buChar char="§"/>
                </a:pP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𝐻</m:t>
                        </m:r>
                      </m:e>
                      <m:sub>
                        <m:r>
                          <a:rPr lang="en-US" sz="1800" b="0" i="1">
                            <a:latin typeface="Cambria Math" panose="02040503050406030204" pitchFamily="18" charset="0"/>
                          </a:rPr>
                          <m:t>𝑜</m:t>
                        </m:r>
                      </m:sub>
                    </m:sSub>
                    <m:r>
                      <a:rPr lang="en-US" sz="1800" b="0" i="1">
                        <a:latin typeface="Cambria Math" panose="02040503050406030204" pitchFamily="18" charset="0"/>
                      </a:rPr>
                      <m:t>:</m:t>
                    </m:r>
                    <m:r>
                      <a:rPr lang="en-US" sz="1800" b="0" i="1">
                        <a:latin typeface="Cambria Math" panose="02040503050406030204" pitchFamily="18" charset="0"/>
                        <a:ea typeface="Cambria Math" panose="02040503050406030204" pitchFamily="18" charset="0"/>
                      </a:rPr>
                      <m:t>𝜇</m:t>
                    </m:r>
                    <m:r>
                      <a:rPr lang="en-US" sz="1800" b="0" i="1">
                        <a:latin typeface="Cambria Math" panose="02040503050406030204" pitchFamily="18" charset="0"/>
                        <a:ea typeface="Cambria Math" panose="02040503050406030204" pitchFamily="18" charset="0"/>
                      </a:rPr>
                      <m:t>≥120</m:t>
                    </m:r>
                  </m:oMath>
                </a14:m>
                <a:endParaRPr lang="en-US" sz="1800" b="0" dirty="0">
                  <a:ea typeface="Cambria Math" panose="02040503050406030204" pitchFamily="18" charset="0"/>
                </a:endParaRPr>
              </a:p>
              <a:p>
                <a:pPr>
                  <a:buFont typeface="Wingdings" panose="05000000000000000000" pitchFamily="2" charset="2"/>
                  <a:buChar char="§"/>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a:latin typeface="Cambria Math" panose="02040503050406030204" pitchFamily="18" charset="0"/>
                          </a:rPr>
                          <m:t>𝐴</m:t>
                        </m:r>
                      </m:sub>
                    </m:sSub>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𝜇</m:t>
                    </m:r>
                    <m:r>
                      <a:rPr lang="en-US" sz="1800" b="0" i="1">
                        <a:latin typeface="Cambria Math" panose="02040503050406030204" pitchFamily="18" charset="0"/>
                        <a:ea typeface="Cambria Math" panose="02040503050406030204" pitchFamily="18" charset="0"/>
                      </a:rPr>
                      <m:t>&lt;</m:t>
                    </m:r>
                    <m:r>
                      <a:rPr lang="en-US" sz="1800" i="1">
                        <a:latin typeface="Cambria Math" panose="02040503050406030204" pitchFamily="18" charset="0"/>
                        <a:ea typeface="Cambria Math" panose="02040503050406030204" pitchFamily="18" charset="0"/>
                      </a:rPr>
                      <m:t>120</m:t>
                    </m:r>
                  </m:oMath>
                </a14:m>
                <a:endParaRPr lang="en-US" sz="1800" dirty="0">
                  <a:ea typeface="Cambria Math" panose="02040503050406030204" pitchFamily="18" charset="0"/>
                </a:endParaRPr>
              </a:p>
              <a:p>
                <a:pPr lvl="0">
                  <a:buFont typeface="Wingdings" panose="05000000000000000000" pitchFamily="2" charset="2"/>
                  <a:buChar char="§"/>
                </a:pPr>
                <a:r>
                  <a:rPr lang="en-US" sz="1800" dirty="0"/>
                  <a:t>N = 36</a:t>
                </a:r>
              </a:p>
              <a:p>
                <a:pPr lvl="0">
                  <a:buFont typeface="Wingdings" panose="05000000000000000000" pitchFamily="2" charset="2"/>
                  <a:buChar char="§"/>
                </a:pPr>
                <a:r>
                  <a:rPr lang="en-US" sz="1800" dirty="0">
                    <a:latin typeface="Calibri" panose="020F0502020204030204" pitchFamily="34" charset="0"/>
                    <a:cs typeface="Calibri" panose="020F0502020204030204" pitchFamily="34" charset="0"/>
                  </a:rPr>
                  <a:t>s = 12</a:t>
                </a:r>
              </a:p>
              <a:p>
                <a:pPr>
                  <a:buFont typeface="Wingdings" panose="05000000000000000000" pitchFamily="2" charset="2"/>
                  <a:buChar char="§"/>
                </a:pPr>
                <a14:m>
                  <m:oMath xmlns:m="http://schemas.openxmlformats.org/officeDocument/2006/math">
                    <m:r>
                      <a:rPr lang="en-US" sz="1800" i="1">
                        <a:latin typeface="Cambria Math" panose="02040503050406030204" pitchFamily="18" charset="0"/>
                      </a:rPr>
                      <m:t>𝑡</m:t>
                    </m:r>
                    <m:r>
                      <a:rPr lang="en-US" sz="1800" i="1">
                        <a:latin typeface="Cambria Math" panose="02040503050406030204" pitchFamily="18" charset="0"/>
                      </a:rPr>
                      <m:t>=</m:t>
                    </m:r>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𝑋</m:t>
                            </m:r>
                          </m:e>
                        </m:acc>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𝜇</m:t>
                        </m:r>
                      </m:num>
                      <m:den>
                        <m:f>
                          <m:fPr>
                            <m:type m:val="lin"/>
                            <m:ctrlPr>
                              <a:rPr lang="en-US" sz="1800" i="1">
                                <a:latin typeface="Cambria Math" panose="02040503050406030204" pitchFamily="18" charset="0"/>
                              </a:rPr>
                            </m:ctrlPr>
                          </m:fPr>
                          <m:num>
                            <m:r>
                              <a:rPr lang="en-US" sz="1800" i="1">
                                <a:latin typeface="Cambria Math" panose="02040503050406030204" pitchFamily="18" charset="0"/>
                              </a:rPr>
                              <m:t>𝑠</m:t>
                            </m:r>
                          </m:num>
                          <m:den>
                            <m:rad>
                              <m:radPr>
                                <m:degHide m:val="on"/>
                                <m:ctrlPr>
                                  <a:rPr lang="en-US" sz="1800" i="1">
                                    <a:latin typeface="Cambria Math" panose="02040503050406030204" pitchFamily="18" charset="0"/>
                                  </a:rPr>
                                </m:ctrlPr>
                              </m:radPr>
                              <m:deg/>
                              <m:e>
                                <m:r>
                                  <a:rPr lang="en-US" sz="1800" i="1">
                                    <a:latin typeface="Cambria Math" panose="02040503050406030204" pitchFamily="18" charset="0"/>
                                  </a:rPr>
                                  <m:t>𝑛</m:t>
                                </m:r>
                              </m:e>
                            </m:rad>
                          </m:den>
                        </m:f>
                      </m:den>
                    </m:f>
                  </m:oMath>
                </a14:m>
                <a:endParaRPr lang="en-US" sz="1800" dirty="0"/>
              </a:p>
              <a:p>
                <a:pPr lvl="0">
                  <a:buFont typeface="Wingdings" panose="05000000000000000000" pitchFamily="2" charset="2"/>
                  <a:buChar char="§"/>
                </a:pPr>
                <a:r>
                  <a:rPr lang="en-US" sz="1800" dirty="0"/>
                  <a:t>Given this information, we will reject the null hypothesis if </a:t>
                </a:r>
                <a14:m>
                  <m:oMath xmlns:m="http://schemas.openxmlformats.org/officeDocument/2006/math">
                    <m:r>
                      <a:rPr lang="en-US" sz="1800" b="0" i="1">
                        <a:latin typeface="Cambria Math" panose="02040503050406030204" pitchFamily="18" charset="0"/>
                      </a:rPr>
                      <m:t>𝑡</m:t>
                    </m:r>
                    <m:r>
                      <a:rPr lang="en-US" sz="1800" b="0" i="1">
                        <a:latin typeface="Cambria Math" panose="02040503050406030204" pitchFamily="18" charset="0"/>
                      </a:rPr>
                      <m:t> ≤−1.645</m:t>
                    </m:r>
                  </m:oMath>
                </a14:m>
                <a:endParaRPr lang="en-US" sz="1800" dirty="0"/>
              </a:p>
              <a:p>
                <a:pPr lvl="0">
                  <a:buFont typeface="Wingdings" panose="05000000000000000000" pitchFamily="2" charset="2"/>
                  <a:buChar char="§"/>
                </a:pPr>
                <a:r>
                  <a:rPr lang="en-US" sz="1800" dirty="0"/>
                  <a:t>That gives us an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𝑋</m:t>
                        </m:r>
                      </m:e>
                    </m:acc>
                  </m:oMath>
                </a14:m>
                <a:r>
                  <a:rPr lang="en-US" sz="1800" dirty="0"/>
                  <a:t> of 116.71. We will reject the null, and accept the shipment, whenever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𝑋</m:t>
                        </m:r>
                      </m:e>
                    </m:acc>
                  </m:oMath>
                </a14:m>
                <a:r>
                  <a:rPr lang="en-US" sz="1800" dirty="0"/>
                  <a:t> &gt; 116.71.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34882" y="963507"/>
                <a:ext cx="6135097" cy="4938851"/>
              </a:xfrm>
              <a:blipFill>
                <a:blip r:embed="rId2"/>
                <a:stretch>
                  <a:fillRect l="-2085" r="-695"/>
                </a:stretch>
              </a:blipFill>
            </p:spPr>
            <p:txBody>
              <a:bodyPr/>
              <a:lstStyle/>
              <a:p>
                <a:r>
                  <a:rPr lang="en-US">
                    <a:noFill/>
                  </a:rPr>
                  <a:t> </a:t>
                </a:r>
              </a:p>
            </p:txBody>
          </p:sp>
        </mc:Fallback>
      </mc:AlternateContent>
    </p:spTree>
    <p:extLst>
      <p:ext uri="{BB962C8B-B14F-4D97-AF65-F5344CB8AC3E}">
        <p14:creationId xmlns:p14="http://schemas.microsoft.com/office/powerpoint/2010/main" val="2515695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352428"/>
          </a:xfrm>
        </p:spPr>
        <p:txBody>
          <a:bodyPr>
            <a:normAutofit fontScale="90000"/>
          </a:bodyPr>
          <a:lstStyle/>
          <a:p>
            <a:r>
              <a:rPr lang="en-US" dirty="0"/>
              <a:t>What are the chances of a Type II error?</a:t>
            </a:r>
          </a:p>
        </p:txBody>
      </p:sp>
      <p:pic>
        <p:nvPicPr>
          <p:cNvPr id="5" name="Content Placeholder 4">
            <a:extLst>
              <a:ext uri="{FF2B5EF4-FFF2-40B4-BE49-F238E27FC236}">
                <a16:creationId xmlns:a16="http://schemas.microsoft.com/office/drawing/2014/main" id="{159BE4D2-9072-49CE-9E64-BBB291ACD04F}"/>
              </a:ext>
            </a:extLst>
          </p:cNvPr>
          <p:cNvPicPr>
            <a:picLocks noGrp="1" noChangeAspect="1"/>
          </p:cNvPicPr>
          <p:nvPr>
            <p:ph idx="1"/>
          </p:nvPr>
        </p:nvPicPr>
        <p:blipFill>
          <a:blip r:embed="rId2"/>
          <a:stretch>
            <a:fillRect/>
          </a:stretch>
        </p:blipFill>
        <p:spPr>
          <a:xfrm>
            <a:off x="4601079" y="683685"/>
            <a:ext cx="6568102" cy="5493766"/>
          </a:xfrm>
          <a:prstGeom prst="rect">
            <a:avLst/>
          </a:prstGeom>
        </p:spPr>
      </p:pic>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52080D4-1032-4790-A6C5-93ED5826F2ED}"/>
                  </a:ext>
                </a:extLst>
              </p:cNvPr>
              <p:cNvSpPr>
                <a:spLocks noGrp="1"/>
              </p:cNvSpPr>
              <p:nvPr>
                <p:ph type="body" sz="half" idx="2"/>
              </p:nvPr>
            </p:nvSpPr>
            <p:spPr>
              <a:xfrm>
                <a:off x="457200" y="1946787"/>
                <a:ext cx="3200400" cy="4358417"/>
              </a:xfrm>
            </p:spPr>
            <p:txBody>
              <a:bodyPr>
                <a:normAutofit/>
              </a:bodyPr>
              <a:lstStyle/>
              <a:p>
                <a:pPr lvl="0">
                  <a:buFont typeface="Wingdings" panose="05000000000000000000" pitchFamily="2" charset="2"/>
                  <a:buChar char="§"/>
                </a:pPr>
                <a:r>
                  <a:rPr lang="en-US" sz="1800" dirty="0"/>
                  <a:t>By selecting different values of </a:t>
                </a:r>
                <a:r>
                  <a:rPr lang="el-GR" sz="1800" dirty="0">
                    <a:latin typeface="Corbel" panose="020B0503020204020204" pitchFamily="34" charset="0"/>
                  </a:rPr>
                  <a:t>μ</a:t>
                </a:r>
                <a:r>
                  <a:rPr lang="en-US" sz="1800" dirty="0">
                    <a:latin typeface="Corbel" panose="020B0503020204020204" pitchFamily="34" charset="0"/>
                  </a:rPr>
                  <a:t>,</a:t>
                </a:r>
                <a:r>
                  <a:rPr lang="en-US" sz="1800" dirty="0"/>
                  <a:t> we can calculate the probability of falsely rejecting the null, and committing a Type II error. </a:t>
                </a:r>
              </a:p>
              <a:p>
                <a:pPr lvl="0">
                  <a:buFont typeface="Wingdings" panose="05000000000000000000" pitchFamily="2" charset="2"/>
                  <a:buChar char="§"/>
                </a:pPr>
                <a:r>
                  <a:rPr lang="en-US" sz="1800" dirty="0"/>
                  <a:t>If </a:t>
                </a:r>
                <a:r>
                  <a:rPr lang="el-GR" sz="1800" dirty="0">
                    <a:latin typeface="Corbel" panose="020B0503020204020204" pitchFamily="34" charset="0"/>
                  </a:rPr>
                  <a:t>μ</a:t>
                </a:r>
                <a:r>
                  <a:rPr lang="en-US" sz="1800" dirty="0">
                    <a:latin typeface="Corbel" panose="020B0503020204020204" pitchFamily="34" charset="0"/>
                  </a:rPr>
                  <a:t> = 112, </a:t>
                </a:r>
                <a:r>
                  <a:rPr lang="en-US" sz="1800" dirty="0"/>
                  <a:t>then the probability that the sample mean is greater than 116.71 is </a:t>
                </a:r>
              </a:p>
              <a:p>
                <a:pPr lvl="0">
                  <a:buFont typeface="Wingdings" panose="05000000000000000000" pitchFamily="2" charset="2"/>
                  <a:buChar char="§"/>
                </a:pPr>
                <a14:m>
                  <m:oMath xmlns:m="http://schemas.openxmlformats.org/officeDocument/2006/math">
                    <m:r>
                      <a:rPr lang="en-US" sz="1800" i="1">
                        <a:latin typeface="Cambria Math" panose="02040503050406030204" pitchFamily="18" charset="0"/>
                      </a:rPr>
                      <m:t>𝑡</m:t>
                    </m:r>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116.71</m:t>
                        </m:r>
                        <m:r>
                          <a:rPr lang="en-US" sz="1800" i="1">
                            <a:latin typeface="Cambria Math" panose="02040503050406030204" pitchFamily="18" charset="0"/>
                          </a:rPr>
                          <m:t>−</m:t>
                        </m:r>
                        <m:r>
                          <a:rPr lang="en-US" sz="1800" b="0" i="1" smtClean="0">
                            <a:latin typeface="Cambria Math" panose="02040503050406030204" pitchFamily="18" charset="0"/>
                          </a:rPr>
                          <m:t>112</m:t>
                        </m:r>
                      </m:num>
                      <m:den>
                        <m:f>
                          <m:fPr>
                            <m:type m:val="lin"/>
                            <m:ctrlPr>
                              <a:rPr lang="en-US" sz="1800" i="1">
                                <a:latin typeface="Cambria Math" panose="02040503050406030204" pitchFamily="18" charset="0"/>
                              </a:rPr>
                            </m:ctrlPr>
                          </m:fPr>
                          <m:num>
                            <m:r>
                              <a:rPr lang="en-US" sz="1800" b="0" i="1" smtClean="0">
                                <a:latin typeface="Cambria Math" panose="02040503050406030204" pitchFamily="18" charset="0"/>
                              </a:rPr>
                              <m:t>12</m:t>
                            </m:r>
                          </m:num>
                          <m:den>
                            <m:rad>
                              <m:radPr>
                                <m:degHide m:val="on"/>
                                <m:ctrlPr>
                                  <a:rPr lang="en-US" sz="1800" i="1">
                                    <a:latin typeface="Cambria Math" panose="02040503050406030204" pitchFamily="18" charset="0"/>
                                  </a:rPr>
                                </m:ctrlPr>
                              </m:radPr>
                              <m:deg/>
                              <m:e>
                                <m:r>
                                  <a:rPr lang="en-US" sz="1800" b="0" i="1" smtClean="0">
                                    <a:latin typeface="Cambria Math" panose="02040503050406030204" pitchFamily="18" charset="0"/>
                                  </a:rPr>
                                  <m:t>36</m:t>
                                </m:r>
                              </m:e>
                            </m:rad>
                          </m:den>
                        </m:f>
                      </m:den>
                    </m:f>
                    <m:r>
                      <a:rPr lang="en-US" sz="1800" b="0" i="1" smtClean="0">
                        <a:latin typeface="Cambria Math" panose="02040503050406030204" pitchFamily="18" charset="0"/>
                      </a:rPr>
                      <m:t>=2.36</m:t>
                    </m:r>
                  </m:oMath>
                </a14:m>
                <a:endParaRPr lang="en-US" sz="1800" dirty="0"/>
              </a:p>
              <a:p>
                <a:r>
                  <a:rPr lang="en-US" sz="1800" dirty="0"/>
                  <a:t>P = .0091</a:t>
                </a:r>
              </a:p>
              <a:p>
                <a:r>
                  <a:rPr lang="en-US" sz="1800" dirty="0"/>
                  <a:t>This is the probability of making a Type II error</a:t>
                </a:r>
              </a:p>
            </p:txBody>
          </p:sp>
        </mc:Choice>
        <mc:Fallback xmlns="">
          <p:sp>
            <p:nvSpPr>
              <p:cNvPr id="4" name="Text Placeholder 3">
                <a:extLst>
                  <a:ext uri="{FF2B5EF4-FFF2-40B4-BE49-F238E27FC236}">
                    <a16:creationId xmlns:a16="http://schemas.microsoft.com/office/drawing/2014/main" id="{252080D4-1032-4790-A6C5-93ED5826F2ED}"/>
                  </a:ext>
                </a:extLst>
              </p:cNvPr>
              <p:cNvSpPr>
                <a:spLocks noGrp="1" noRot="1" noChangeAspect="1" noMove="1" noResize="1" noEditPoints="1" noAdjustHandles="1" noChangeArrowheads="1" noChangeShapeType="1" noTextEdit="1"/>
              </p:cNvSpPr>
              <p:nvPr>
                <p:ph type="body" sz="half" idx="2"/>
              </p:nvPr>
            </p:nvSpPr>
            <p:spPr>
              <a:xfrm>
                <a:off x="457200" y="1946787"/>
                <a:ext cx="3200400" cy="4358417"/>
              </a:xfrm>
              <a:blipFill>
                <a:blip r:embed="rId3"/>
                <a:stretch>
                  <a:fillRect l="-1524" t="-1259" r="-762"/>
                </a:stretch>
              </a:blipFill>
            </p:spPr>
            <p:txBody>
              <a:bodyPr/>
              <a:lstStyle/>
              <a:p>
                <a:r>
                  <a:rPr lang="en-US">
                    <a:noFill/>
                  </a:rPr>
                  <a:t> </a:t>
                </a:r>
              </a:p>
            </p:txBody>
          </p:sp>
        </mc:Fallback>
      </mc:AlternateContent>
    </p:spTree>
    <p:extLst>
      <p:ext uri="{BB962C8B-B14F-4D97-AF65-F5344CB8AC3E}">
        <p14:creationId xmlns:p14="http://schemas.microsoft.com/office/powerpoint/2010/main" val="761349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A81D-1CB2-4B11-A145-9E0D5ED48CAD}"/>
              </a:ext>
            </a:extLst>
          </p:cNvPr>
          <p:cNvSpPr>
            <a:spLocks noGrp="1"/>
          </p:cNvSpPr>
          <p:nvPr>
            <p:ph type="title"/>
          </p:nvPr>
        </p:nvSpPr>
        <p:spPr>
          <a:xfrm>
            <a:off x="7688826" y="639097"/>
            <a:ext cx="3854246" cy="3686015"/>
          </a:xfrm>
        </p:spPr>
        <p:txBody>
          <a:bodyPr vert="horz" lIns="91440" tIns="45720" rIns="91440" bIns="45720" rtlCol="0" anchor="b">
            <a:normAutofit/>
          </a:bodyPr>
          <a:lstStyle/>
          <a:p>
            <a:r>
              <a:rPr lang="en-US" sz="4400" dirty="0">
                <a:solidFill>
                  <a:schemeClr val="tx1">
                    <a:lumMod val="85000"/>
                    <a:lumOff val="15000"/>
                  </a:schemeClr>
                </a:solidFill>
              </a:rPr>
              <a:t>Probability of making a Type II error with different values of the Mean</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CE92BE27-E788-4DED-82C6-1F3EDEC7B5EA}"/>
                  </a:ext>
                </a:extLst>
              </p:cNvPr>
              <p:cNvGraphicFramePr>
                <a:graphicFrameLocks noGrp="1"/>
              </p:cNvGraphicFramePr>
              <p:nvPr>
                <p:ph idx="1"/>
                <p:extLst/>
              </p:nvPr>
            </p:nvGraphicFramePr>
            <p:xfrm>
              <a:off x="568740" y="399191"/>
              <a:ext cx="6353168" cy="5691744"/>
            </p:xfrm>
            <a:graphic>
              <a:graphicData uri="http://schemas.openxmlformats.org/drawingml/2006/table">
                <a:tbl>
                  <a:tblPr firstRow="1" bandRow="1">
                    <a:tableStyleId>{5C22544A-7EE6-4342-B048-85BDC9FD1C3A}</a:tableStyleId>
                  </a:tblPr>
                  <a:tblGrid>
                    <a:gridCol w="1368215">
                      <a:extLst>
                        <a:ext uri="{9D8B030D-6E8A-4147-A177-3AD203B41FA5}">
                          <a16:colId xmlns:a16="http://schemas.microsoft.com/office/drawing/2014/main" val="3126075010"/>
                        </a:ext>
                      </a:extLst>
                    </a:gridCol>
                    <a:gridCol w="1460090">
                      <a:extLst>
                        <a:ext uri="{9D8B030D-6E8A-4147-A177-3AD203B41FA5}">
                          <a16:colId xmlns:a16="http://schemas.microsoft.com/office/drawing/2014/main" val="2111233655"/>
                        </a:ext>
                      </a:extLst>
                    </a:gridCol>
                    <a:gridCol w="1936571">
                      <a:extLst>
                        <a:ext uri="{9D8B030D-6E8A-4147-A177-3AD203B41FA5}">
                          <a16:colId xmlns:a16="http://schemas.microsoft.com/office/drawing/2014/main" val="624839470"/>
                        </a:ext>
                      </a:extLst>
                    </a:gridCol>
                    <a:gridCol w="1588292">
                      <a:extLst>
                        <a:ext uri="{9D8B030D-6E8A-4147-A177-3AD203B41FA5}">
                          <a16:colId xmlns:a16="http://schemas.microsoft.com/office/drawing/2014/main" val="3382567747"/>
                        </a:ext>
                      </a:extLst>
                    </a:gridCol>
                  </a:tblGrid>
                  <a:tr h="631770">
                    <a:tc>
                      <a:txBody>
                        <a:bodyPr/>
                        <a:lstStyle/>
                        <a:p>
                          <a:r>
                            <a:rPr lang="en-US" sz="2500" dirty="0"/>
                            <a:t>Value of </a:t>
                          </a:r>
                          <a:r>
                            <a:rPr lang="el-GR" sz="2500" dirty="0">
                              <a:latin typeface="Corbel" panose="020B0503020204020204" pitchFamily="34" charset="0"/>
                            </a:rPr>
                            <a:t>μ</a:t>
                          </a:r>
                          <a:endParaRPr lang="en-US" sz="2500" dirty="0"/>
                        </a:p>
                      </a:txBody>
                      <a:tcPr marL="195741" marR="195741" marT="63177" marB="63177"/>
                    </a:tc>
                    <a:tc>
                      <a:txBody>
                        <a:bodyPr/>
                        <a:lstStyle/>
                        <a:p>
                          <a:pPr>
                            <a:buFont typeface="Wingdings" panose="05000000000000000000" pitchFamily="2" charset="2"/>
                            <a:buChar char="§"/>
                          </a:pPr>
                          <a14:m>
                            <m:oMath xmlns:m="http://schemas.openxmlformats.org/officeDocument/2006/math">
                              <m:r>
                                <a:rPr lang="en-US" sz="2800" i="1" smtClean="0">
                                  <a:latin typeface="Cambria Math" panose="02040503050406030204" pitchFamily="18" charset="0"/>
                                </a:rPr>
                                <m:t>𝑡</m:t>
                              </m:r>
                              <m:r>
                                <a:rPr lang="en-US" sz="2800" i="1" smtClean="0">
                                  <a:latin typeface="Cambria Math" panose="02040503050406030204" pitchFamily="18" charset="0"/>
                                </a:rPr>
                                <m:t>=</m:t>
                              </m:r>
                              <m:f>
                                <m:fPr>
                                  <m:ctrlPr>
                                    <a:rPr lang="en-US" sz="2800" i="1">
                                      <a:latin typeface="Cambria Math" panose="02040503050406030204" pitchFamily="18" charset="0"/>
                                    </a:rPr>
                                  </m:ctrlPr>
                                </m:fPr>
                                <m:num>
                                  <m:r>
                                    <a:rPr lang="en-US" sz="2800" b="1" i="1" smtClean="0">
                                      <a:latin typeface="Cambria Math" panose="02040503050406030204" pitchFamily="18" charset="0"/>
                                    </a:rPr>
                                    <m:t>𝟏𝟏𝟔</m:t>
                                  </m:r>
                                  <m:r>
                                    <a:rPr lang="en-US" sz="2800" b="1" i="1" smtClean="0">
                                      <a:latin typeface="Cambria Math" panose="02040503050406030204" pitchFamily="18" charset="0"/>
                                    </a:rPr>
                                    <m:t>.</m:t>
                                  </m:r>
                                  <m:r>
                                    <a:rPr lang="en-US" sz="2800" b="1" i="1" smtClean="0">
                                      <a:latin typeface="Cambria Math" panose="02040503050406030204" pitchFamily="18" charset="0"/>
                                    </a:rPr>
                                    <m:t>𝟕𝟏</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𝜇</m:t>
                                  </m:r>
                                </m:num>
                                <m:den>
                                  <m:f>
                                    <m:fPr>
                                      <m:type m:val="lin"/>
                                      <m:ctrlPr>
                                        <a:rPr lang="en-US" sz="2800" i="1">
                                          <a:latin typeface="Cambria Math" panose="02040503050406030204" pitchFamily="18" charset="0"/>
                                        </a:rPr>
                                      </m:ctrlPr>
                                    </m:fPr>
                                    <m:num>
                                      <m:r>
                                        <a:rPr lang="en-US" sz="2800" b="1" i="1" smtClean="0">
                                          <a:latin typeface="Cambria Math" panose="02040503050406030204" pitchFamily="18" charset="0"/>
                                        </a:rPr>
                                        <m:t>𝟏𝟐</m:t>
                                      </m:r>
                                    </m:num>
                                    <m:den>
                                      <m:rad>
                                        <m:radPr>
                                          <m:degHide m:val="on"/>
                                          <m:ctrlPr>
                                            <a:rPr lang="en-US" sz="2800" i="1">
                                              <a:latin typeface="Cambria Math" panose="02040503050406030204" pitchFamily="18" charset="0"/>
                                            </a:rPr>
                                          </m:ctrlPr>
                                        </m:radPr>
                                        <m:deg/>
                                        <m:e>
                                          <m:r>
                                            <a:rPr lang="en-US" sz="2800" b="1" i="1" smtClean="0">
                                              <a:latin typeface="Cambria Math" panose="02040503050406030204" pitchFamily="18" charset="0"/>
                                            </a:rPr>
                                            <m:t>𝟑𝟔</m:t>
                                          </m:r>
                                        </m:e>
                                      </m:rad>
                                    </m:den>
                                  </m:f>
                                </m:den>
                              </m:f>
                            </m:oMath>
                          </a14:m>
                          <a:endParaRPr lang="en-US" sz="2800" dirty="0"/>
                        </a:p>
                      </a:txBody>
                      <a:tcPr marL="195741" marR="195741" marT="63177" marB="63177"/>
                    </a:tc>
                    <a:tc>
                      <a:txBody>
                        <a:bodyPr/>
                        <a:lstStyle/>
                        <a:p>
                          <a:r>
                            <a:rPr lang="en-US" sz="2500" dirty="0"/>
                            <a:t>Probability of a Type II Error (</a:t>
                          </a:r>
                          <a:r>
                            <a:rPr lang="el-GR" sz="2500" dirty="0">
                              <a:latin typeface="Corbel" panose="020B0503020204020204" pitchFamily="34" charset="0"/>
                            </a:rPr>
                            <a:t>β</a:t>
                          </a:r>
                          <a:r>
                            <a:rPr lang="en-US" sz="2500" dirty="0">
                              <a:latin typeface="Corbel" panose="020B0503020204020204" pitchFamily="34" charset="0"/>
                            </a:rPr>
                            <a:t>)</a:t>
                          </a:r>
                          <a:endParaRPr lang="en-US" sz="2500" dirty="0"/>
                        </a:p>
                      </a:txBody>
                      <a:tcPr marL="195741" marR="195741" marT="63177" marB="63177"/>
                    </a:tc>
                    <a:tc>
                      <a:txBody>
                        <a:bodyPr/>
                        <a:lstStyle/>
                        <a:p>
                          <a:r>
                            <a:rPr lang="en-US" sz="2500" dirty="0"/>
                            <a:t>Power (1-</a:t>
                          </a:r>
                          <a:r>
                            <a:rPr lang="el-GR" sz="2500" dirty="0">
                              <a:latin typeface="Corbel" panose="020B0503020204020204" pitchFamily="34" charset="0"/>
                            </a:rPr>
                            <a:t>β</a:t>
                          </a:r>
                          <a:r>
                            <a:rPr lang="en-US" sz="2500" dirty="0">
                              <a:latin typeface="Corbel" panose="020B0503020204020204" pitchFamily="34" charset="0"/>
                            </a:rPr>
                            <a:t>)</a:t>
                          </a:r>
                          <a:endParaRPr lang="en-US" sz="2500" dirty="0"/>
                        </a:p>
                      </a:txBody>
                      <a:tcPr marL="195741" marR="195741" marT="63177" marB="63177"/>
                    </a:tc>
                    <a:extLst>
                      <a:ext uri="{0D108BD9-81ED-4DB2-BD59-A6C34878D82A}">
                        <a16:rowId xmlns:a16="http://schemas.microsoft.com/office/drawing/2014/main" val="4166979774"/>
                      </a:ext>
                    </a:extLst>
                  </a:tr>
                  <a:tr h="631770">
                    <a:tc>
                      <a:txBody>
                        <a:bodyPr/>
                        <a:lstStyle/>
                        <a:p>
                          <a:r>
                            <a:rPr lang="en-US" sz="2500" dirty="0"/>
                            <a:t>112</a:t>
                          </a:r>
                        </a:p>
                      </a:txBody>
                      <a:tcPr marL="195741" marR="195741" marT="63177" marB="63177"/>
                    </a:tc>
                    <a:tc>
                      <a:txBody>
                        <a:bodyPr/>
                        <a:lstStyle/>
                        <a:p>
                          <a:r>
                            <a:rPr lang="en-US" sz="2500" dirty="0"/>
                            <a:t>2.36</a:t>
                          </a:r>
                        </a:p>
                      </a:txBody>
                      <a:tcPr marL="195741" marR="195741" marT="63177" marB="63177"/>
                    </a:tc>
                    <a:tc>
                      <a:txBody>
                        <a:bodyPr/>
                        <a:lstStyle/>
                        <a:p>
                          <a:r>
                            <a:rPr lang="en-US" sz="2500" dirty="0"/>
                            <a:t>.091</a:t>
                          </a:r>
                        </a:p>
                      </a:txBody>
                      <a:tcPr marL="195741" marR="195741" marT="63177" marB="63177"/>
                    </a:tc>
                    <a:tc>
                      <a:txBody>
                        <a:bodyPr/>
                        <a:lstStyle/>
                        <a:p>
                          <a:r>
                            <a:rPr lang="en-US" sz="2500" dirty="0"/>
                            <a:t>.9909</a:t>
                          </a:r>
                        </a:p>
                      </a:txBody>
                      <a:tcPr marL="195741" marR="195741" marT="63177" marB="63177"/>
                    </a:tc>
                    <a:extLst>
                      <a:ext uri="{0D108BD9-81ED-4DB2-BD59-A6C34878D82A}">
                        <a16:rowId xmlns:a16="http://schemas.microsoft.com/office/drawing/2014/main" val="1479444226"/>
                      </a:ext>
                    </a:extLst>
                  </a:tr>
                  <a:tr h="631770">
                    <a:tc>
                      <a:txBody>
                        <a:bodyPr/>
                        <a:lstStyle/>
                        <a:p>
                          <a:r>
                            <a:rPr lang="en-US" sz="2500" dirty="0"/>
                            <a:t>114</a:t>
                          </a:r>
                        </a:p>
                      </a:txBody>
                      <a:tcPr marL="195741" marR="195741" marT="63177" marB="63177"/>
                    </a:tc>
                    <a:tc>
                      <a:txBody>
                        <a:bodyPr/>
                        <a:lstStyle/>
                        <a:p>
                          <a:r>
                            <a:rPr lang="en-US" sz="2500" dirty="0"/>
                            <a:t>1.36</a:t>
                          </a:r>
                        </a:p>
                      </a:txBody>
                      <a:tcPr marL="195741" marR="195741" marT="63177" marB="63177"/>
                    </a:tc>
                    <a:tc>
                      <a:txBody>
                        <a:bodyPr/>
                        <a:lstStyle/>
                        <a:p>
                          <a:r>
                            <a:rPr lang="en-US" sz="2500" dirty="0"/>
                            <a:t>.0869</a:t>
                          </a:r>
                        </a:p>
                      </a:txBody>
                      <a:tcPr marL="195741" marR="195741" marT="63177" marB="63177"/>
                    </a:tc>
                    <a:tc>
                      <a:txBody>
                        <a:bodyPr/>
                        <a:lstStyle/>
                        <a:p>
                          <a:r>
                            <a:rPr lang="en-US" sz="2500" dirty="0"/>
                            <a:t>.9131</a:t>
                          </a:r>
                        </a:p>
                      </a:txBody>
                      <a:tcPr marL="195741" marR="195741" marT="63177" marB="63177"/>
                    </a:tc>
                    <a:extLst>
                      <a:ext uri="{0D108BD9-81ED-4DB2-BD59-A6C34878D82A}">
                        <a16:rowId xmlns:a16="http://schemas.microsoft.com/office/drawing/2014/main" val="1728060214"/>
                      </a:ext>
                    </a:extLst>
                  </a:tr>
                  <a:tr h="631770">
                    <a:tc>
                      <a:txBody>
                        <a:bodyPr/>
                        <a:lstStyle/>
                        <a:p>
                          <a:r>
                            <a:rPr lang="en-US" sz="2500" dirty="0"/>
                            <a:t>115</a:t>
                          </a:r>
                        </a:p>
                      </a:txBody>
                      <a:tcPr marL="195741" marR="195741" marT="63177" marB="63177"/>
                    </a:tc>
                    <a:tc>
                      <a:txBody>
                        <a:bodyPr/>
                        <a:lstStyle/>
                        <a:p>
                          <a:r>
                            <a:rPr lang="en-US" sz="2500" dirty="0"/>
                            <a:t>.86</a:t>
                          </a:r>
                        </a:p>
                      </a:txBody>
                      <a:tcPr marL="195741" marR="195741" marT="63177" marB="63177"/>
                    </a:tc>
                    <a:tc>
                      <a:txBody>
                        <a:bodyPr/>
                        <a:lstStyle/>
                        <a:p>
                          <a:r>
                            <a:rPr lang="en-US" sz="2500" dirty="0"/>
                            <a:t>.1949</a:t>
                          </a:r>
                        </a:p>
                      </a:txBody>
                      <a:tcPr marL="195741" marR="195741" marT="63177" marB="63177"/>
                    </a:tc>
                    <a:tc>
                      <a:txBody>
                        <a:bodyPr/>
                        <a:lstStyle/>
                        <a:p>
                          <a:r>
                            <a:rPr lang="en-US" sz="2500" dirty="0"/>
                            <a:t>.8051</a:t>
                          </a:r>
                        </a:p>
                      </a:txBody>
                      <a:tcPr marL="195741" marR="195741" marT="63177" marB="63177"/>
                    </a:tc>
                    <a:extLst>
                      <a:ext uri="{0D108BD9-81ED-4DB2-BD59-A6C34878D82A}">
                        <a16:rowId xmlns:a16="http://schemas.microsoft.com/office/drawing/2014/main" val="876630578"/>
                      </a:ext>
                    </a:extLst>
                  </a:tr>
                  <a:tr h="631770">
                    <a:tc>
                      <a:txBody>
                        <a:bodyPr/>
                        <a:lstStyle/>
                        <a:p>
                          <a:r>
                            <a:rPr lang="en-US" sz="2500" dirty="0"/>
                            <a:t>116.71</a:t>
                          </a:r>
                        </a:p>
                      </a:txBody>
                      <a:tcPr marL="195741" marR="195741" marT="63177" marB="63177"/>
                    </a:tc>
                    <a:tc>
                      <a:txBody>
                        <a:bodyPr/>
                        <a:lstStyle/>
                        <a:p>
                          <a:r>
                            <a:rPr lang="en-US" sz="2500" dirty="0"/>
                            <a:t>.00</a:t>
                          </a:r>
                        </a:p>
                      </a:txBody>
                      <a:tcPr marL="195741" marR="195741" marT="63177" marB="63177"/>
                    </a:tc>
                    <a:tc>
                      <a:txBody>
                        <a:bodyPr/>
                        <a:lstStyle/>
                        <a:p>
                          <a:r>
                            <a:rPr lang="en-US" sz="2500" dirty="0"/>
                            <a:t>.5000</a:t>
                          </a:r>
                        </a:p>
                      </a:txBody>
                      <a:tcPr marL="195741" marR="195741" marT="63177" marB="63177"/>
                    </a:tc>
                    <a:tc>
                      <a:txBody>
                        <a:bodyPr/>
                        <a:lstStyle/>
                        <a:p>
                          <a:r>
                            <a:rPr lang="en-US" sz="2500" dirty="0"/>
                            <a:t>.5000</a:t>
                          </a:r>
                        </a:p>
                      </a:txBody>
                      <a:tcPr marL="195741" marR="195741" marT="63177" marB="63177"/>
                    </a:tc>
                    <a:extLst>
                      <a:ext uri="{0D108BD9-81ED-4DB2-BD59-A6C34878D82A}">
                        <a16:rowId xmlns:a16="http://schemas.microsoft.com/office/drawing/2014/main" val="2768261332"/>
                      </a:ext>
                    </a:extLst>
                  </a:tr>
                  <a:tr h="631770">
                    <a:tc>
                      <a:txBody>
                        <a:bodyPr/>
                        <a:lstStyle/>
                        <a:p>
                          <a:r>
                            <a:rPr lang="en-US" sz="2500" dirty="0"/>
                            <a:t>117</a:t>
                          </a:r>
                        </a:p>
                      </a:txBody>
                      <a:tcPr marL="195741" marR="195741" marT="63177" marB="63177"/>
                    </a:tc>
                    <a:tc>
                      <a:txBody>
                        <a:bodyPr/>
                        <a:lstStyle/>
                        <a:p>
                          <a:r>
                            <a:rPr lang="en-US" sz="2500" dirty="0"/>
                            <a:t>-.15</a:t>
                          </a:r>
                        </a:p>
                      </a:txBody>
                      <a:tcPr marL="195741" marR="195741" marT="63177" marB="63177"/>
                    </a:tc>
                    <a:tc>
                      <a:txBody>
                        <a:bodyPr/>
                        <a:lstStyle/>
                        <a:p>
                          <a:r>
                            <a:rPr lang="en-US" sz="2500" dirty="0"/>
                            <a:t>.5596</a:t>
                          </a:r>
                        </a:p>
                      </a:txBody>
                      <a:tcPr marL="195741" marR="195741" marT="63177" marB="63177"/>
                    </a:tc>
                    <a:tc>
                      <a:txBody>
                        <a:bodyPr/>
                        <a:lstStyle/>
                        <a:p>
                          <a:r>
                            <a:rPr lang="en-US" sz="2500" dirty="0"/>
                            <a:t>.4404</a:t>
                          </a:r>
                        </a:p>
                      </a:txBody>
                      <a:tcPr marL="195741" marR="195741" marT="63177" marB="63177"/>
                    </a:tc>
                    <a:extLst>
                      <a:ext uri="{0D108BD9-81ED-4DB2-BD59-A6C34878D82A}">
                        <a16:rowId xmlns:a16="http://schemas.microsoft.com/office/drawing/2014/main" val="3556614832"/>
                      </a:ext>
                    </a:extLst>
                  </a:tr>
                  <a:tr h="631770">
                    <a:tc>
                      <a:txBody>
                        <a:bodyPr/>
                        <a:lstStyle/>
                        <a:p>
                          <a:r>
                            <a:rPr lang="en-US" sz="2500" dirty="0"/>
                            <a:t>118</a:t>
                          </a:r>
                        </a:p>
                      </a:txBody>
                      <a:tcPr marL="195741" marR="195741" marT="63177" marB="63177"/>
                    </a:tc>
                    <a:tc>
                      <a:txBody>
                        <a:bodyPr/>
                        <a:lstStyle/>
                        <a:p>
                          <a:r>
                            <a:rPr lang="en-US" sz="2500" dirty="0"/>
                            <a:t>-.65</a:t>
                          </a:r>
                        </a:p>
                      </a:txBody>
                      <a:tcPr marL="195741" marR="195741" marT="63177" marB="63177"/>
                    </a:tc>
                    <a:tc>
                      <a:txBody>
                        <a:bodyPr/>
                        <a:lstStyle/>
                        <a:p>
                          <a:r>
                            <a:rPr lang="en-US" sz="2500" dirty="0"/>
                            <a:t>.7422</a:t>
                          </a:r>
                        </a:p>
                      </a:txBody>
                      <a:tcPr marL="195741" marR="195741" marT="63177" marB="63177"/>
                    </a:tc>
                    <a:tc>
                      <a:txBody>
                        <a:bodyPr/>
                        <a:lstStyle/>
                        <a:p>
                          <a:r>
                            <a:rPr lang="en-US" sz="2500" dirty="0"/>
                            <a:t>.2578</a:t>
                          </a:r>
                        </a:p>
                      </a:txBody>
                      <a:tcPr marL="195741" marR="195741" marT="63177" marB="63177"/>
                    </a:tc>
                    <a:extLst>
                      <a:ext uri="{0D108BD9-81ED-4DB2-BD59-A6C34878D82A}">
                        <a16:rowId xmlns:a16="http://schemas.microsoft.com/office/drawing/2014/main" val="4131509460"/>
                      </a:ext>
                    </a:extLst>
                  </a:tr>
                  <a:tr h="631770">
                    <a:tc>
                      <a:txBody>
                        <a:bodyPr/>
                        <a:lstStyle/>
                        <a:p>
                          <a:r>
                            <a:rPr lang="en-US" sz="2500" dirty="0"/>
                            <a:t>119.99</a:t>
                          </a:r>
                        </a:p>
                      </a:txBody>
                      <a:tcPr marL="195741" marR="195741" marT="63177" marB="63177"/>
                    </a:tc>
                    <a:tc>
                      <a:txBody>
                        <a:bodyPr/>
                        <a:lstStyle/>
                        <a:p>
                          <a:r>
                            <a:rPr lang="en-US" sz="2500" dirty="0"/>
                            <a:t>-1.645</a:t>
                          </a:r>
                        </a:p>
                      </a:txBody>
                      <a:tcPr marL="195741" marR="195741" marT="63177" marB="63177"/>
                    </a:tc>
                    <a:tc>
                      <a:txBody>
                        <a:bodyPr/>
                        <a:lstStyle/>
                        <a:p>
                          <a:r>
                            <a:rPr lang="en-US" sz="2500" dirty="0"/>
                            <a:t>.9500</a:t>
                          </a:r>
                        </a:p>
                      </a:txBody>
                      <a:tcPr marL="195741" marR="195741" marT="63177" marB="63177"/>
                    </a:tc>
                    <a:tc>
                      <a:txBody>
                        <a:bodyPr/>
                        <a:lstStyle/>
                        <a:p>
                          <a:r>
                            <a:rPr lang="en-US" sz="2500" dirty="0"/>
                            <a:t>.0500</a:t>
                          </a:r>
                        </a:p>
                      </a:txBody>
                      <a:tcPr marL="195741" marR="195741" marT="63177" marB="63177"/>
                    </a:tc>
                    <a:extLst>
                      <a:ext uri="{0D108BD9-81ED-4DB2-BD59-A6C34878D82A}">
                        <a16:rowId xmlns:a16="http://schemas.microsoft.com/office/drawing/2014/main" val="2620124849"/>
                      </a:ext>
                    </a:extLst>
                  </a:tr>
                </a:tbl>
              </a:graphicData>
            </a:graphic>
          </p:graphicFrame>
        </mc:Choice>
        <mc:Fallback xmlns="">
          <p:graphicFrame>
            <p:nvGraphicFramePr>
              <p:cNvPr id="5" name="Content Placeholder 4">
                <a:extLst>
                  <a:ext uri="{FF2B5EF4-FFF2-40B4-BE49-F238E27FC236}">
                    <a16:creationId xmlns:a16="http://schemas.microsoft.com/office/drawing/2014/main" id="{CE92BE27-E788-4DED-82C6-1F3EDEC7B5EA}"/>
                  </a:ext>
                </a:extLst>
              </p:cNvPr>
              <p:cNvGraphicFramePr>
                <a:graphicFrameLocks noGrp="1"/>
              </p:cNvGraphicFramePr>
              <p:nvPr>
                <p:ph idx="1"/>
                <p:extLst>
                  <p:ext uri="{D42A27DB-BD31-4B8C-83A1-F6EECF244321}">
                    <p14:modId xmlns:p14="http://schemas.microsoft.com/office/powerpoint/2010/main" val="3002203529"/>
                  </p:ext>
                </p:extLst>
              </p:nvPr>
            </p:nvGraphicFramePr>
            <p:xfrm>
              <a:off x="568740" y="399191"/>
              <a:ext cx="6353168" cy="5691744"/>
            </p:xfrm>
            <a:graphic>
              <a:graphicData uri="http://schemas.openxmlformats.org/drawingml/2006/table">
                <a:tbl>
                  <a:tblPr firstRow="1" bandRow="1">
                    <a:tableStyleId>{5C22544A-7EE6-4342-B048-85BDC9FD1C3A}</a:tableStyleId>
                  </a:tblPr>
                  <a:tblGrid>
                    <a:gridCol w="1368215">
                      <a:extLst>
                        <a:ext uri="{9D8B030D-6E8A-4147-A177-3AD203B41FA5}">
                          <a16:colId xmlns:a16="http://schemas.microsoft.com/office/drawing/2014/main" val="3126075010"/>
                        </a:ext>
                      </a:extLst>
                    </a:gridCol>
                    <a:gridCol w="1460090">
                      <a:extLst>
                        <a:ext uri="{9D8B030D-6E8A-4147-A177-3AD203B41FA5}">
                          <a16:colId xmlns:a16="http://schemas.microsoft.com/office/drawing/2014/main" val="2111233655"/>
                        </a:ext>
                      </a:extLst>
                    </a:gridCol>
                    <a:gridCol w="1936571">
                      <a:extLst>
                        <a:ext uri="{9D8B030D-6E8A-4147-A177-3AD203B41FA5}">
                          <a16:colId xmlns:a16="http://schemas.microsoft.com/office/drawing/2014/main" val="624839470"/>
                        </a:ext>
                      </a:extLst>
                    </a:gridCol>
                    <a:gridCol w="1588292">
                      <a:extLst>
                        <a:ext uri="{9D8B030D-6E8A-4147-A177-3AD203B41FA5}">
                          <a16:colId xmlns:a16="http://schemas.microsoft.com/office/drawing/2014/main" val="3382567747"/>
                        </a:ext>
                      </a:extLst>
                    </a:gridCol>
                  </a:tblGrid>
                  <a:tr h="1269354">
                    <a:tc>
                      <a:txBody>
                        <a:bodyPr/>
                        <a:lstStyle/>
                        <a:p>
                          <a:r>
                            <a:rPr lang="en-US" sz="2500" dirty="0"/>
                            <a:t>Value of </a:t>
                          </a:r>
                          <a:r>
                            <a:rPr lang="el-GR" sz="2500" dirty="0">
                              <a:latin typeface="Corbel" panose="020B0503020204020204" pitchFamily="34" charset="0"/>
                            </a:rPr>
                            <a:t>μ</a:t>
                          </a:r>
                          <a:endParaRPr lang="en-US" sz="2500" dirty="0"/>
                        </a:p>
                      </a:txBody>
                      <a:tcPr marL="195741" marR="195741" marT="63177" marB="63177"/>
                    </a:tc>
                    <a:tc>
                      <a:txBody>
                        <a:bodyPr/>
                        <a:lstStyle/>
                        <a:p>
                          <a:endParaRPr lang="en-US"/>
                        </a:p>
                      </a:txBody>
                      <a:tcPr marL="195741" marR="195741" marT="63177" marB="63177">
                        <a:blipFill>
                          <a:blip r:embed="rId2"/>
                          <a:stretch>
                            <a:fillRect l="-94561" t="-1914" r="-243933" b="-348325"/>
                          </a:stretch>
                        </a:blipFill>
                      </a:tcPr>
                    </a:tc>
                    <a:tc>
                      <a:txBody>
                        <a:bodyPr/>
                        <a:lstStyle/>
                        <a:p>
                          <a:r>
                            <a:rPr lang="en-US" sz="2500" dirty="0"/>
                            <a:t>Probability of a Type II Error (</a:t>
                          </a:r>
                          <a:r>
                            <a:rPr lang="el-GR" sz="2500" dirty="0">
                              <a:latin typeface="Corbel" panose="020B0503020204020204" pitchFamily="34" charset="0"/>
                            </a:rPr>
                            <a:t>β</a:t>
                          </a:r>
                          <a:r>
                            <a:rPr lang="en-US" sz="2500" dirty="0">
                              <a:latin typeface="Corbel" panose="020B0503020204020204" pitchFamily="34" charset="0"/>
                            </a:rPr>
                            <a:t>)</a:t>
                          </a:r>
                          <a:endParaRPr lang="en-US" sz="2500" dirty="0"/>
                        </a:p>
                      </a:txBody>
                      <a:tcPr marL="195741" marR="195741" marT="63177" marB="63177"/>
                    </a:tc>
                    <a:tc>
                      <a:txBody>
                        <a:bodyPr/>
                        <a:lstStyle/>
                        <a:p>
                          <a:r>
                            <a:rPr lang="en-US" sz="2500" dirty="0"/>
                            <a:t>Power (1-</a:t>
                          </a:r>
                          <a:r>
                            <a:rPr lang="el-GR" sz="2500" dirty="0">
                              <a:latin typeface="Corbel" panose="020B0503020204020204" pitchFamily="34" charset="0"/>
                            </a:rPr>
                            <a:t>β</a:t>
                          </a:r>
                          <a:r>
                            <a:rPr lang="en-US" sz="2500" dirty="0">
                              <a:latin typeface="Corbel" panose="020B0503020204020204" pitchFamily="34" charset="0"/>
                            </a:rPr>
                            <a:t>)</a:t>
                          </a:r>
                          <a:endParaRPr lang="en-US" sz="2500" dirty="0"/>
                        </a:p>
                      </a:txBody>
                      <a:tcPr marL="195741" marR="195741" marT="63177" marB="63177"/>
                    </a:tc>
                    <a:extLst>
                      <a:ext uri="{0D108BD9-81ED-4DB2-BD59-A6C34878D82A}">
                        <a16:rowId xmlns:a16="http://schemas.microsoft.com/office/drawing/2014/main" val="4166979774"/>
                      </a:ext>
                    </a:extLst>
                  </a:tr>
                  <a:tr h="631770">
                    <a:tc>
                      <a:txBody>
                        <a:bodyPr/>
                        <a:lstStyle/>
                        <a:p>
                          <a:r>
                            <a:rPr lang="en-US" sz="2500" dirty="0"/>
                            <a:t>112</a:t>
                          </a:r>
                        </a:p>
                      </a:txBody>
                      <a:tcPr marL="195741" marR="195741" marT="63177" marB="63177"/>
                    </a:tc>
                    <a:tc>
                      <a:txBody>
                        <a:bodyPr/>
                        <a:lstStyle/>
                        <a:p>
                          <a:r>
                            <a:rPr lang="en-US" sz="2500" dirty="0"/>
                            <a:t>2.36</a:t>
                          </a:r>
                        </a:p>
                      </a:txBody>
                      <a:tcPr marL="195741" marR="195741" marT="63177" marB="63177"/>
                    </a:tc>
                    <a:tc>
                      <a:txBody>
                        <a:bodyPr/>
                        <a:lstStyle/>
                        <a:p>
                          <a:r>
                            <a:rPr lang="en-US" sz="2500" dirty="0"/>
                            <a:t>.091</a:t>
                          </a:r>
                        </a:p>
                      </a:txBody>
                      <a:tcPr marL="195741" marR="195741" marT="63177" marB="63177"/>
                    </a:tc>
                    <a:tc>
                      <a:txBody>
                        <a:bodyPr/>
                        <a:lstStyle/>
                        <a:p>
                          <a:r>
                            <a:rPr lang="en-US" sz="2500" dirty="0"/>
                            <a:t>.9909</a:t>
                          </a:r>
                        </a:p>
                      </a:txBody>
                      <a:tcPr marL="195741" marR="195741" marT="63177" marB="63177"/>
                    </a:tc>
                    <a:extLst>
                      <a:ext uri="{0D108BD9-81ED-4DB2-BD59-A6C34878D82A}">
                        <a16:rowId xmlns:a16="http://schemas.microsoft.com/office/drawing/2014/main" val="1479444226"/>
                      </a:ext>
                    </a:extLst>
                  </a:tr>
                  <a:tr h="631770">
                    <a:tc>
                      <a:txBody>
                        <a:bodyPr/>
                        <a:lstStyle/>
                        <a:p>
                          <a:r>
                            <a:rPr lang="en-US" sz="2500" dirty="0"/>
                            <a:t>114</a:t>
                          </a:r>
                        </a:p>
                      </a:txBody>
                      <a:tcPr marL="195741" marR="195741" marT="63177" marB="63177"/>
                    </a:tc>
                    <a:tc>
                      <a:txBody>
                        <a:bodyPr/>
                        <a:lstStyle/>
                        <a:p>
                          <a:r>
                            <a:rPr lang="en-US" sz="2500" dirty="0"/>
                            <a:t>1.36</a:t>
                          </a:r>
                        </a:p>
                      </a:txBody>
                      <a:tcPr marL="195741" marR="195741" marT="63177" marB="63177"/>
                    </a:tc>
                    <a:tc>
                      <a:txBody>
                        <a:bodyPr/>
                        <a:lstStyle/>
                        <a:p>
                          <a:r>
                            <a:rPr lang="en-US" sz="2500" dirty="0"/>
                            <a:t>.0869</a:t>
                          </a:r>
                        </a:p>
                      </a:txBody>
                      <a:tcPr marL="195741" marR="195741" marT="63177" marB="63177"/>
                    </a:tc>
                    <a:tc>
                      <a:txBody>
                        <a:bodyPr/>
                        <a:lstStyle/>
                        <a:p>
                          <a:r>
                            <a:rPr lang="en-US" sz="2500" dirty="0"/>
                            <a:t>.9131</a:t>
                          </a:r>
                        </a:p>
                      </a:txBody>
                      <a:tcPr marL="195741" marR="195741" marT="63177" marB="63177"/>
                    </a:tc>
                    <a:extLst>
                      <a:ext uri="{0D108BD9-81ED-4DB2-BD59-A6C34878D82A}">
                        <a16:rowId xmlns:a16="http://schemas.microsoft.com/office/drawing/2014/main" val="1728060214"/>
                      </a:ext>
                    </a:extLst>
                  </a:tr>
                  <a:tr h="631770">
                    <a:tc>
                      <a:txBody>
                        <a:bodyPr/>
                        <a:lstStyle/>
                        <a:p>
                          <a:r>
                            <a:rPr lang="en-US" sz="2500" dirty="0"/>
                            <a:t>115</a:t>
                          </a:r>
                        </a:p>
                      </a:txBody>
                      <a:tcPr marL="195741" marR="195741" marT="63177" marB="63177"/>
                    </a:tc>
                    <a:tc>
                      <a:txBody>
                        <a:bodyPr/>
                        <a:lstStyle/>
                        <a:p>
                          <a:r>
                            <a:rPr lang="en-US" sz="2500" dirty="0"/>
                            <a:t>.86</a:t>
                          </a:r>
                        </a:p>
                      </a:txBody>
                      <a:tcPr marL="195741" marR="195741" marT="63177" marB="63177"/>
                    </a:tc>
                    <a:tc>
                      <a:txBody>
                        <a:bodyPr/>
                        <a:lstStyle/>
                        <a:p>
                          <a:r>
                            <a:rPr lang="en-US" sz="2500" dirty="0"/>
                            <a:t>.1949</a:t>
                          </a:r>
                        </a:p>
                      </a:txBody>
                      <a:tcPr marL="195741" marR="195741" marT="63177" marB="63177"/>
                    </a:tc>
                    <a:tc>
                      <a:txBody>
                        <a:bodyPr/>
                        <a:lstStyle/>
                        <a:p>
                          <a:r>
                            <a:rPr lang="en-US" sz="2500" dirty="0"/>
                            <a:t>.8051</a:t>
                          </a:r>
                        </a:p>
                      </a:txBody>
                      <a:tcPr marL="195741" marR="195741" marT="63177" marB="63177"/>
                    </a:tc>
                    <a:extLst>
                      <a:ext uri="{0D108BD9-81ED-4DB2-BD59-A6C34878D82A}">
                        <a16:rowId xmlns:a16="http://schemas.microsoft.com/office/drawing/2014/main" val="876630578"/>
                      </a:ext>
                    </a:extLst>
                  </a:tr>
                  <a:tr h="631770">
                    <a:tc>
                      <a:txBody>
                        <a:bodyPr/>
                        <a:lstStyle/>
                        <a:p>
                          <a:r>
                            <a:rPr lang="en-US" sz="2500" dirty="0"/>
                            <a:t>116.71</a:t>
                          </a:r>
                        </a:p>
                      </a:txBody>
                      <a:tcPr marL="195741" marR="195741" marT="63177" marB="63177"/>
                    </a:tc>
                    <a:tc>
                      <a:txBody>
                        <a:bodyPr/>
                        <a:lstStyle/>
                        <a:p>
                          <a:r>
                            <a:rPr lang="en-US" sz="2500" dirty="0"/>
                            <a:t>.00</a:t>
                          </a:r>
                        </a:p>
                      </a:txBody>
                      <a:tcPr marL="195741" marR="195741" marT="63177" marB="63177"/>
                    </a:tc>
                    <a:tc>
                      <a:txBody>
                        <a:bodyPr/>
                        <a:lstStyle/>
                        <a:p>
                          <a:r>
                            <a:rPr lang="en-US" sz="2500" dirty="0"/>
                            <a:t>.5000</a:t>
                          </a:r>
                        </a:p>
                      </a:txBody>
                      <a:tcPr marL="195741" marR="195741" marT="63177" marB="63177"/>
                    </a:tc>
                    <a:tc>
                      <a:txBody>
                        <a:bodyPr/>
                        <a:lstStyle/>
                        <a:p>
                          <a:r>
                            <a:rPr lang="en-US" sz="2500" dirty="0"/>
                            <a:t>.5000</a:t>
                          </a:r>
                        </a:p>
                      </a:txBody>
                      <a:tcPr marL="195741" marR="195741" marT="63177" marB="63177"/>
                    </a:tc>
                    <a:extLst>
                      <a:ext uri="{0D108BD9-81ED-4DB2-BD59-A6C34878D82A}">
                        <a16:rowId xmlns:a16="http://schemas.microsoft.com/office/drawing/2014/main" val="2768261332"/>
                      </a:ext>
                    </a:extLst>
                  </a:tr>
                  <a:tr h="631770">
                    <a:tc>
                      <a:txBody>
                        <a:bodyPr/>
                        <a:lstStyle/>
                        <a:p>
                          <a:r>
                            <a:rPr lang="en-US" sz="2500" dirty="0"/>
                            <a:t>117</a:t>
                          </a:r>
                        </a:p>
                      </a:txBody>
                      <a:tcPr marL="195741" marR="195741" marT="63177" marB="63177"/>
                    </a:tc>
                    <a:tc>
                      <a:txBody>
                        <a:bodyPr/>
                        <a:lstStyle/>
                        <a:p>
                          <a:r>
                            <a:rPr lang="en-US" sz="2500" dirty="0"/>
                            <a:t>-.15</a:t>
                          </a:r>
                        </a:p>
                      </a:txBody>
                      <a:tcPr marL="195741" marR="195741" marT="63177" marB="63177"/>
                    </a:tc>
                    <a:tc>
                      <a:txBody>
                        <a:bodyPr/>
                        <a:lstStyle/>
                        <a:p>
                          <a:r>
                            <a:rPr lang="en-US" sz="2500" dirty="0"/>
                            <a:t>.5596</a:t>
                          </a:r>
                        </a:p>
                      </a:txBody>
                      <a:tcPr marL="195741" marR="195741" marT="63177" marB="63177"/>
                    </a:tc>
                    <a:tc>
                      <a:txBody>
                        <a:bodyPr/>
                        <a:lstStyle/>
                        <a:p>
                          <a:r>
                            <a:rPr lang="en-US" sz="2500" dirty="0"/>
                            <a:t>.4404</a:t>
                          </a:r>
                        </a:p>
                      </a:txBody>
                      <a:tcPr marL="195741" marR="195741" marT="63177" marB="63177"/>
                    </a:tc>
                    <a:extLst>
                      <a:ext uri="{0D108BD9-81ED-4DB2-BD59-A6C34878D82A}">
                        <a16:rowId xmlns:a16="http://schemas.microsoft.com/office/drawing/2014/main" val="3556614832"/>
                      </a:ext>
                    </a:extLst>
                  </a:tr>
                  <a:tr h="631770">
                    <a:tc>
                      <a:txBody>
                        <a:bodyPr/>
                        <a:lstStyle/>
                        <a:p>
                          <a:r>
                            <a:rPr lang="en-US" sz="2500" dirty="0"/>
                            <a:t>118</a:t>
                          </a:r>
                        </a:p>
                      </a:txBody>
                      <a:tcPr marL="195741" marR="195741" marT="63177" marB="63177"/>
                    </a:tc>
                    <a:tc>
                      <a:txBody>
                        <a:bodyPr/>
                        <a:lstStyle/>
                        <a:p>
                          <a:r>
                            <a:rPr lang="en-US" sz="2500" dirty="0"/>
                            <a:t>-.65</a:t>
                          </a:r>
                        </a:p>
                      </a:txBody>
                      <a:tcPr marL="195741" marR="195741" marT="63177" marB="63177"/>
                    </a:tc>
                    <a:tc>
                      <a:txBody>
                        <a:bodyPr/>
                        <a:lstStyle/>
                        <a:p>
                          <a:r>
                            <a:rPr lang="en-US" sz="2500" dirty="0"/>
                            <a:t>.7422</a:t>
                          </a:r>
                        </a:p>
                      </a:txBody>
                      <a:tcPr marL="195741" marR="195741" marT="63177" marB="63177"/>
                    </a:tc>
                    <a:tc>
                      <a:txBody>
                        <a:bodyPr/>
                        <a:lstStyle/>
                        <a:p>
                          <a:r>
                            <a:rPr lang="en-US" sz="2500" dirty="0"/>
                            <a:t>.2578</a:t>
                          </a:r>
                        </a:p>
                      </a:txBody>
                      <a:tcPr marL="195741" marR="195741" marT="63177" marB="63177"/>
                    </a:tc>
                    <a:extLst>
                      <a:ext uri="{0D108BD9-81ED-4DB2-BD59-A6C34878D82A}">
                        <a16:rowId xmlns:a16="http://schemas.microsoft.com/office/drawing/2014/main" val="4131509460"/>
                      </a:ext>
                    </a:extLst>
                  </a:tr>
                  <a:tr h="631770">
                    <a:tc>
                      <a:txBody>
                        <a:bodyPr/>
                        <a:lstStyle/>
                        <a:p>
                          <a:r>
                            <a:rPr lang="en-US" sz="2500" dirty="0"/>
                            <a:t>119.99</a:t>
                          </a:r>
                        </a:p>
                      </a:txBody>
                      <a:tcPr marL="195741" marR="195741" marT="63177" marB="63177"/>
                    </a:tc>
                    <a:tc>
                      <a:txBody>
                        <a:bodyPr/>
                        <a:lstStyle/>
                        <a:p>
                          <a:r>
                            <a:rPr lang="en-US" sz="2500" dirty="0"/>
                            <a:t>-1.645</a:t>
                          </a:r>
                        </a:p>
                      </a:txBody>
                      <a:tcPr marL="195741" marR="195741" marT="63177" marB="63177"/>
                    </a:tc>
                    <a:tc>
                      <a:txBody>
                        <a:bodyPr/>
                        <a:lstStyle/>
                        <a:p>
                          <a:r>
                            <a:rPr lang="en-US" sz="2500" dirty="0"/>
                            <a:t>.9500</a:t>
                          </a:r>
                        </a:p>
                      </a:txBody>
                      <a:tcPr marL="195741" marR="195741" marT="63177" marB="63177"/>
                    </a:tc>
                    <a:tc>
                      <a:txBody>
                        <a:bodyPr/>
                        <a:lstStyle/>
                        <a:p>
                          <a:r>
                            <a:rPr lang="en-US" sz="2500" dirty="0"/>
                            <a:t>.0500</a:t>
                          </a:r>
                        </a:p>
                      </a:txBody>
                      <a:tcPr marL="195741" marR="195741" marT="63177" marB="63177"/>
                    </a:tc>
                    <a:extLst>
                      <a:ext uri="{0D108BD9-81ED-4DB2-BD59-A6C34878D82A}">
                        <a16:rowId xmlns:a16="http://schemas.microsoft.com/office/drawing/2014/main" val="2620124849"/>
                      </a:ext>
                    </a:extLst>
                  </a:tr>
                </a:tbl>
              </a:graphicData>
            </a:graphic>
          </p:graphicFrame>
        </mc:Fallback>
      </mc:AlternateContent>
    </p:spTree>
    <p:extLst>
      <p:ext uri="{BB962C8B-B14F-4D97-AF65-F5344CB8AC3E}">
        <p14:creationId xmlns:p14="http://schemas.microsoft.com/office/powerpoint/2010/main" val="25799923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819A-99D6-4421-8976-823D7CED9AC8}"/>
              </a:ext>
            </a:extLst>
          </p:cNvPr>
          <p:cNvSpPr>
            <a:spLocks noGrp="1"/>
          </p:cNvSpPr>
          <p:nvPr>
            <p:ph type="title"/>
          </p:nvPr>
        </p:nvSpPr>
        <p:spPr/>
        <p:txBody>
          <a:bodyPr/>
          <a:lstStyle/>
          <a:p>
            <a:r>
              <a:rPr lang="en-US" dirty="0"/>
              <a:t>Power Curve</a:t>
            </a:r>
          </a:p>
        </p:txBody>
      </p:sp>
      <p:sp>
        <p:nvSpPr>
          <p:cNvPr id="3" name="Content Placeholder 2">
            <a:extLst>
              <a:ext uri="{FF2B5EF4-FFF2-40B4-BE49-F238E27FC236}">
                <a16:creationId xmlns:a16="http://schemas.microsoft.com/office/drawing/2014/main" id="{0294AA74-7DAD-4059-8926-B8C54AA0DCFA}"/>
              </a:ext>
            </a:extLst>
          </p:cNvPr>
          <p:cNvSpPr>
            <a:spLocks noGrp="1"/>
          </p:cNvSpPr>
          <p:nvPr>
            <p:ph idx="1"/>
          </p:nvPr>
        </p:nvSpPr>
        <p:spPr/>
        <p:txBody>
          <a:bodyPr/>
          <a:lstStyle/>
          <a:p>
            <a:endParaRPr lang="en-US" dirty="0"/>
          </a:p>
        </p:txBody>
      </p:sp>
      <p:sp>
        <p:nvSpPr>
          <p:cNvPr id="11" name="Text Placeholder 10">
            <a:extLst>
              <a:ext uri="{FF2B5EF4-FFF2-40B4-BE49-F238E27FC236}">
                <a16:creationId xmlns:a16="http://schemas.microsoft.com/office/drawing/2014/main" id="{97726148-84FC-44A6-9972-638430F97250}"/>
              </a:ext>
            </a:extLst>
          </p:cNvPr>
          <p:cNvSpPr>
            <a:spLocks noGrp="1"/>
          </p:cNvSpPr>
          <p:nvPr>
            <p:ph type="body" sz="half" idx="2"/>
          </p:nvPr>
        </p:nvSpPr>
        <p:spPr/>
        <p:txBody>
          <a:bodyPr/>
          <a:lstStyle/>
          <a:p>
            <a:r>
              <a:rPr lang="en-US" dirty="0"/>
              <a:t>Probability of correctly rejecting H</a:t>
            </a:r>
            <a:r>
              <a:rPr lang="en-US" baseline="-25000" dirty="0"/>
              <a:t>0</a:t>
            </a:r>
            <a:r>
              <a:rPr lang="en-US" dirty="0"/>
              <a:t> when it is false is called the power of the test. </a:t>
            </a:r>
          </a:p>
          <a:p>
            <a:r>
              <a:rPr lang="en-US" dirty="0"/>
              <a:t>The graph of the power for each value of μ is called a power curve. </a:t>
            </a:r>
          </a:p>
          <a:p>
            <a:r>
              <a:rPr lang="en-US" dirty="0"/>
              <a:t>The height of the power curve indicates the probability of correctly rejecting Ho when it is false.</a:t>
            </a:r>
          </a:p>
          <a:p>
            <a:endParaRPr lang="en-US" dirty="0"/>
          </a:p>
        </p:txBody>
      </p:sp>
      <p:graphicFrame>
        <p:nvGraphicFramePr>
          <p:cNvPr id="12" name="Chart 11">
            <a:extLst>
              <a:ext uri="{FF2B5EF4-FFF2-40B4-BE49-F238E27FC236}">
                <a16:creationId xmlns:a16="http://schemas.microsoft.com/office/drawing/2014/main" id="{B5754E8C-E7BD-4232-8499-43A23DDD9028}"/>
              </a:ext>
            </a:extLst>
          </p:cNvPr>
          <p:cNvGraphicFramePr>
            <a:graphicFrameLocks/>
          </p:cNvGraphicFramePr>
          <p:nvPr>
            <p:extLst>
              <p:ext uri="{D42A27DB-BD31-4B8C-83A1-F6EECF244321}">
                <p14:modId xmlns:p14="http://schemas.microsoft.com/office/powerpoint/2010/main" val="958565075"/>
              </p:ext>
            </p:extLst>
          </p:nvPr>
        </p:nvGraphicFramePr>
        <p:xfrm>
          <a:off x="5327989" y="1022358"/>
          <a:ext cx="6253316" cy="47858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57655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the Null Hypothesis</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200" dirty="0"/>
              <a:t>Sometimes it is not clear what the null hypothesis should be.</a:t>
            </a:r>
          </a:p>
          <a:p>
            <a:pPr lvl="0">
              <a:buFont typeface="Wingdings" panose="05000000000000000000" pitchFamily="2" charset="2"/>
              <a:buChar char="§"/>
            </a:pPr>
            <a:r>
              <a:rPr lang="en-US" sz="3200" dirty="0"/>
              <a:t>You should always pick the null hypothesis such that the Type I Error is the worse of the two possible errors.</a:t>
            </a:r>
          </a:p>
          <a:p>
            <a:pPr lvl="0">
              <a:buFont typeface="Wingdings" panose="05000000000000000000" pitchFamily="2" charset="2"/>
              <a:buChar char="§"/>
            </a:pPr>
            <a:r>
              <a:rPr lang="en-US" sz="3200" dirty="0"/>
              <a:t>You do this because by changing </a:t>
            </a:r>
            <a:r>
              <a:rPr lang="el-GR" sz="3200" dirty="0"/>
              <a:t>α</a:t>
            </a:r>
            <a:r>
              <a:rPr lang="en-US" sz="3200" dirty="0"/>
              <a:t>, you can control the probability of a Type I Error occurring.</a:t>
            </a:r>
          </a:p>
          <a:p>
            <a:endParaRPr lang="en-US" dirty="0"/>
          </a:p>
        </p:txBody>
      </p:sp>
    </p:spTree>
    <p:extLst>
      <p:ext uri="{BB962C8B-B14F-4D97-AF65-F5344CB8AC3E}">
        <p14:creationId xmlns:p14="http://schemas.microsoft.com/office/powerpoint/2010/main" val="3501146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Bridge Cable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buFont typeface="Wingdings" panose="05000000000000000000" pitchFamily="2" charset="2"/>
                  <a:buChar char="§"/>
                </a:pPr>
                <a:r>
                  <a:rPr lang="en-US" sz="2800" dirty="0"/>
                  <a:t>Suppose you own a company that makes cables for suspension bridges.</a:t>
                </a:r>
              </a:p>
              <a:p>
                <a:pPr lvl="0">
                  <a:buFont typeface="Wingdings" panose="05000000000000000000" pitchFamily="2" charset="2"/>
                  <a:buChar char="§"/>
                </a:pPr>
                <a:r>
                  <a:rPr lang="en-US" sz="2800" dirty="0"/>
                  <a:t>After make a batch of cable you take a sample from that batch an test its strength.</a:t>
                </a:r>
              </a:p>
              <a:p>
                <a:pPr lvl="0">
                  <a:buFont typeface="Wingdings" panose="05000000000000000000" pitchFamily="2" charset="2"/>
                  <a:buChar char="§"/>
                </a:pPr>
                <a:r>
                  <a:rPr lang="en-US" sz="2800" dirty="0"/>
                  <a:t>If it passes the test then it is strong enough to be used and is sold. If it doesn’t pass the test then it could possibly lead to the bridge collapsing and thus is thrown away.</a:t>
                </a:r>
              </a:p>
              <a:p>
                <a:pPr lvl="0">
                  <a:buFont typeface="Wingdings" panose="05000000000000000000" pitchFamily="2" charset="2"/>
                  <a:buChar char="§"/>
                </a:pPr>
                <a:r>
                  <a:rPr lang="en-US" sz="2800" dirty="0"/>
                  <a:t>What should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𝐻</m:t>
                        </m:r>
                      </m:e>
                      <m:sub>
                        <m:r>
                          <a:rPr lang="en-US" sz="2800" i="1" dirty="0">
                            <a:latin typeface="Cambria Math" panose="02040503050406030204" pitchFamily="18" charset="0"/>
                          </a:rPr>
                          <m:t>0</m:t>
                        </m:r>
                      </m:sub>
                    </m:sSub>
                  </m:oMath>
                </a14:m>
                <a:r>
                  <a:rPr lang="en-US" sz="2800" dirty="0"/>
                  <a:t> be?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t="-2576" r="-175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840773" y="4599965"/>
            <a:ext cx="1841602" cy="1475990"/>
          </a:xfrm>
          <a:prstGeom prst="rect">
            <a:avLst/>
          </a:prstGeom>
        </p:spPr>
      </p:pic>
    </p:spTree>
    <p:extLst>
      <p:ext uri="{BB962C8B-B14F-4D97-AF65-F5344CB8AC3E}">
        <p14:creationId xmlns:p14="http://schemas.microsoft.com/office/powerpoint/2010/main" val="14726698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Bridge Cable</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2400" dirty="0"/>
              <a:t>The two possible errors are</a:t>
            </a:r>
            <a:endParaRPr lang="en-US" sz="1800" dirty="0"/>
          </a:p>
          <a:p>
            <a:pPr lvl="1">
              <a:buFont typeface="Wingdings" panose="05000000000000000000" pitchFamily="2" charset="2"/>
              <a:buChar char="§"/>
            </a:pPr>
            <a:r>
              <a:rPr lang="en-US" sz="2000" dirty="0"/>
              <a:t>Selling defective cable.</a:t>
            </a:r>
            <a:endParaRPr lang="en-US" dirty="0"/>
          </a:p>
          <a:p>
            <a:pPr lvl="1">
              <a:buFont typeface="Wingdings" panose="05000000000000000000" pitchFamily="2" charset="2"/>
              <a:buChar char="§"/>
            </a:pPr>
            <a:r>
              <a:rPr lang="en-US" sz="2000" dirty="0"/>
              <a:t>Throwing away flawless cable.</a:t>
            </a:r>
            <a:endParaRPr lang="en-US" dirty="0"/>
          </a:p>
          <a:p>
            <a:pPr lvl="0">
              <a:buFont typeface="Wingdings" panose="05000000000000000000" pitchFamily="2" charset="2"/>
              <a:buChar char="§"/>
            </a:pPr>
            <a:r>
              <a:rPr lang="en-US" sz="2400" dirty="0"/>
              <a:t>If you really don’t want to kill people then you should set the null hypothesis to the cable being defective.</a:t>
            </a:r>
            <a:endParaRPr lang="en-US" sz="1800" dirty="0"/>
          </a:p>
          <a:p>
            <a:pPr lvl="0">
              <a:buFont typeface="Wingdings" panose="05000000000000000000" pitchFamily="2" charset="2"/>
              <a:buChar char="§"/>
            </a:pPr>
            <a:r>
              <a:rPr lang="en-US" sz="2400" dirty="0"/>
              <a:t>The Type I error in that case is saying the cable is okay when it really isn’t. By setting a to be very small, you can make the chances of cause a bridge failure small.</a:t>
            </a:r>
            <a:endParaRPr lang="en-US" sz="1800" dirty="0"/>
          </a:p>
          <a:p>
            <a:pPr lvl="0">
              <a:buFont typeface="Wingdings" panose="05000000000000000000" pitchFamily="2" charset="2"/>
              <a:buChar char="§"/>
            </a:pPr>
            <a:r>
              <a:rPr lang="en-US" sz="2400" dirty="0"/>
              <a:t>In other words, because you care about human life you will assume the cable is defective until there is sufficient evidence to convince you otherwise.</a:t>
            </a:r>
            <a:endParaRPr lang="en-US" sz="1800" dirty="0"/>
          </a:p>
          <a:p>
            <a:endParaRPr lang="en-US" dirty="0"/>
          </a:p>
        </p:txBody>
      </p:sp>
    </p:spTree>
    <p:extLst>
      <p:ext uri="{BB962C8B-B14F-4D97-AF65-F5344CB8AC3E}">
        <p14:creationId xmlns:p14="http://schemas.microsoft.com/office/powerpoint/2010/main" val="9177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1: Normally distributed sample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lgn="ctr"/>
                <a:r>
                  <a:rPr lang="en-US" sz="3200" dirty="0"/>
                  <a:t>X~N  µ</a:t>
                </a:r>
                <a:r>
                  <a:rPr lang="en-US" sz="3200" baseline="-25000" dirty="0"/>
                  <a:t>X</a:t>
                </a:r>
                <a:r>
                  <a:rPr lang="en-US" sz="3200" dirty="0"/>
                  <a:t>, </a:t>
                </a:r>
                <a:r>
                  <a:rPr lang="en-US" sz="3200" dirty="0" err="1"/>
                  <a:t>σ</a:t>
                </a:r>
                <a:r>
                  <a:rPr lang="en-US" sz="3200" baseline="-25000" dirty="0" err="1"/>
                  <a:t>X</a:t>
                </a:r>
                <a:endParaRPr lang="en-US" sz="3200" baseline="-25000" dirty="0"/>
              </a:p>
              <a:p>
                <a:pPr lvl="0" algn="ctr"/>
                <a:r>
                  <a:rPr lang="en-US" sz="3200" dirty="0"/>
                  <a:t>X is a normally distributed sample with mean of </a:t>
                </a:r>
                <a:r>
                  <a:rPr lang="el-GR" sz="3200" dirty="0">
                    <a:latin typeface="Corbel" panose="020B0503020204020204" pitchFamily="34" charset="0"/>
                  </a:rPr>
                  <a:t>μ</a:t>
                </a:r>
                <a:r>
                  <a:rPr lang="en-US" sz="3200" dirty="0"/>
                  <a:t>, and standard deviation of </a:t>
                </a:r>
                <a:r>
                  <a:rPr lang="el-GR" sz="3200" dirty="0">
                    <a:latin typeface="Calibri" panose="020F0502020204030204" pitchFamily="34" charset="0"/>
                    <a:cs typeface="Calibri" panose="020F0502020204030204" pitchFamily="34" charset="0"/>
                  </a:rPr>
                  <a:t>σ</a:t>
                </a:r>
                <a:endParaRPr lang="en-US" sz="3200" dirty="0"/>
              </a:p>
              <a:p>
                <a:endParaRPr lang="en-US" dirty="0"/>
              </a:p>
              <a:p>
                <a:r>
                  <a:rPr lang="en-US" dirty="0"/>
                  <a:t>If so, then the sample mean is:</a:t>
                </a:r>
              </a:p>
              <a:p>
                <a:pPr marL="201168" lvl="1" indent="0">
                  <a:buNone/>
                </a:pPr>
                <a:endParaRPr lang="en-US" i="1" dirty="0">
                  <a:latin typeface="Cambria Math" panose="02040503050406030204" pitchFamily="18" charset="0"/>
                </a:endParaRPr>
              </a:p>
              <a:p>
                <a:pPr marL="201168" lvl="1" indent="0">
                  <a:buNone/>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r>
                        <a:rPr lang="en-US" sz="2800" b="0" i="1" smtClean="0">
                          <a:latin typeface="Cambria Math" panose="02040503050406030204" pitchFamily="18" charset="0"/>
                        </a:rPr>
                        <m:t>𝑁</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rPr>
                            <m:t>𝑥</m:t>
                          </m:r>
                          <m:r>
                            <a:rPr lang="en-US" sz="2800" b="0" i="1" smtClean="0">
                              <a:latin typeface="Cambria Math" panose="02040503050406030204" pitchFamily="18" charset="0"/>
                            </a:rPr>
                            <m:t> </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rPr>
                                <m:t>𝑥</m:t>
                              </m:r>
                            </m:sub>
                          </m:sSub>
                        </m:num>
                        <m:den>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𝑛</m:t>
                              </m:r>
                            </m:e>
                          </m:rad>
                        </m:den>
                      </m:f>
                      <m:r>
                        <a:rPr lang="en-US" sz="2800" b="0" i="1" smtClean="0">
                          <a:latin typeface="Cambria Math" panose="02040503050406030204" pitchFamily="18" charset="0"/>
                        </a:rPr>
                        <m:t>)</m:t>
                      </m:r>
                    </m:oMath>
                  </m:oMathPara>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3" t="-3030"/>
                </a:stretch>
              </a:blipFill>
            </p:spPr>
            <p:txBody>
              <a:bodyPr/>
              <a:lstStyle/>
              <a:p>
                <a:r>
                  <a:rPr lang="en-US">
                    <a:noFill/>
                  </a:rPr>
                  <a:t> </a:t>
                </a:r>
              </a:p>
            </p:txBody>
          </p:sp>
        </mc:Fallback>
      </mc:AlternateContent>
    </p:spTree>
    <p:extLst>
      <p:ext uri="{BB962C8B-B14F-4D97-AF65-F5344CB8AC3E}">
        <p14:creationId xmlns:p14="http://schemas.microsoft.com/office/powerpoint/2010/main" val="20170026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147617" y="665017"/>
            <a:ext cx="10148456" cy="5791200"/>
          </a:xfrm>
        </p:spPr>
        <p:txBody>
          <a:bodyPr/>
          <a:lstStyle/>
          <a:p>
            <a:pPr marL="609600" indent="-609600">
              <a:spcBef>
                <a:spcPct val="50000"/>
              </a:spcBef>
              <a:buClr>
                <a:schemeClr val="folHlink"/>
              </a:buClr>
              <a:buSzPct val="120000"/>
              <a:buFont typeface="Wingdings" panose="05000000000000000000" pitchFamily="2" charset="2"/>
              <a:buChar char="§"/>
            </a:pPr>
            <a:r>
              <a:rPr lang="en-US" altLang="en-US" sz="2400" dirty="0"/>
              <a:t>Type I and Type II errors cannot happen at the same time</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 Type I error can only occur if H</a:t>
            </a:r>
            <a:r>
              <a:rPr lang="en-US" altLang="en-US" sz="2400" baseline="-25000" dirty="0"/>
              <a:t>0</a:t>
            </a:r>
            <a:r>
              <a:rPr lang="en-US" altLang="en-US" sz="2400" dirty="0"/>
              <a:t> is </a:t>
            </a:r>
            <a:r>
              <a:rPr lang="en-US" altLang="en-US" sz="2400" dirty="0">
                <a:solidFill>
                  <a:srgbClr val="800000"/>
                </a:solidFill>
              </a:rPr>
              <a:t>true</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 Type II error can only occur if H</a:t>
            </a:r>
            <a:r>
              <a:rPr lang="en-US" altLang="en-US" sz="2400" baseline="-25000" dirty="0"/>
              <a:t>0</a:t>
            </a:r>
            <a:r>
              <a:rPr lang="en-US" altLang="en-US" sz="2400" dirty="0"/>
              <a:t> is </a:t>
            </a:r>
            <a:r>
              <a:rPr lang="en-US" altLang="en-US" sz="2400" dirty="0">
                <a:solidFill>
                  <a:srgbClr val="800000"/>
                </a:solidFill>
              </a:rPr>
              <a:t>false</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There is a tradeoff between type I and II errors.</a:t>
            </a:r>
            <a:r>
              <a:rPr lang="en-US" altLang="en-US" sz="2400" dirty="0">
                <a:solidFill>
                  <a:srgbClr val="800000"/>
                </a:solidFill>
              </a:rPr>
              <a:t>  </a:t>
            </a:r>
            <a:r>
              <a:rPr lang="en-US" altLang="en-US" sz="2400" dirty="0"/>
              <a:t>If the probability of type I error ( </a:t>
            </a:r>
            <a:r>
              <a:rPr lang="en-US" altLang="en-US" sz="2400" b="1" dirty="0">
                <a:sym typeface="Symbol" panose="05050102010706020507" pitchFamily="18" charset="2"/>
              </a:rPr>
              <a:t></a:t>
            </a:r>
            <a:r>
              <a:rPr lang="en-US" altLang="en-US" sz="2400" dirty="0"/>
              <a:t> ) increased, then the probability of type II error ( </a:t>
            </a:r>
            <a:r>
              <a:rPr lang="el-GR" altLang="en-US" sz="2400" dirty="0">
                <a:cs typeface="Arial" panose="020B0604020202020204" pitchFamily="34" charset="0"/>
              </a:rPr>
              <a:t>β</a:t>
            </a:r>
            <a:r>
              <a:rPr lang="en-US" altLang="en-US" sz="2400" dirty="0"/>
              <a:t> ) declines.</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When the difference between the hypothesized parameter and the actual true value is small, the probability of type two error (the non-rejection region) is larger. </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Increasing the sample size, n, for a given level of </a:t>
            </a:r>
            <a:r>
              <a:rPr lang="en-US" altLang="en-US" sz="2400" b="1" dirty="0">
                <a:sym typeface="Symbol" panose="05050102010706020507" pitchFamily="18" charset="2"/>
              </a:rPr>
              <a:t>, </a:t>
            </a:r>
            <a:r>
              <a:rPr lang="en-US" altLang="en-US" sz="2400" dirty="0">
                <a:sym typeface="Symbol" panose="05050102010706020507" pitchFamily="18" charset="2"/>
              </a:rPr>
              <a:t>reduces</a:t>
            </a:r>
            <a:r>
              <a:rPr lang="en-US" altLang="en-US" sz="2400" b="1" dirty="0">
                <a:sym typeface="Symbol" panose="05050102010706020507" pitchFamily="18" charset="2"/>
              </a:rPr>
              <a:t> </a:t>
            </a:r>
            <a:r>
              <a:rPr lang="el-GR" altLang="en-US" sz="2400" dirty="0">
                <a:cs typeface="Arial" panose="020B0604020202020204" pitchFamily="34" charset="0"/>
              </a:rPr>
              <a:t>β</a:t>
            </a:r>
            <a:r>
              <a:rPr lang="en-US" altLang="en-US" sz="2400" dirty="0"/>
              <a:t> </a:t>
            </a:r>
          </a:p>
          <a:p>
            <a:pPr marL="609600" indent="-609600"/>
            <a:endParaRPr lang="en-US" altLang="en-US" sz="2400" dirty="0"/>
          </a:p>
        </p:txBody>
      </p:sp>
    </p:spTree>
    <p:extLst>
      <p:ext uri="{BB962C8B-B14F-4D97-AF65-F5344CB8AC3E}">
        <p14:creationId xmlns:p14="http://schemas.microsoft.com/office/powerpoint/2010/main" val="581740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p>
        </p:txBody>
      </p:sp>
      <p:sp>
        <p:nvSpPr>
          <p:cNvPr id="3" name="Subtitle 2"/>
          <p:cNvSpPr>
            <a:spLocks noGrp="1"/>
          </p:cNvSpPr>
          <p:nvPr>
            <p:ph type="subTitle" idx="1"/>
          </p:nvPr>
        </p:nvSpPr>
        <p:spPr/>
        <p:txBody>
          <a:bodyPr/>
          <a:lstStyle/>
          <a:p>
            <a:r>
              <a:rPr lang="en-US" dirty="0"/>
              <a:t>Other Methods</a:t>
            </a:r>
          </a:p>
        </p:txBody>
      </p:sp>
    </p:spTree>
    <p:extLst>
      <p:ext uri="{BB962C8B-B14F-4D97-AF65-F5344CB8AC3E}">
        <p14:creationId xmlns:p14="http://schemas.microsoft.com/office/powerpoint/2010/main" val="1515425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 Confidence Intervals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57442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54A4-4265-4FB9-97A8-E59E7E0C6143}"/>
              </a:ext>
            </a:extLst>
          </p:cNvPr>
          <p:cNvSpPr>
            <a:spLocks noGrp="1"/>
          </p:cNvSpPr>
          <p:nvPr>
            <p:ph type="title"/>
          </p:nvPr>
        </p:nvSpPr>
        <p:spPr/>
        <p:txBody>
          <a:bodyPr/>
          <a:lstStyle/>
          <a:p>
            <a:r>
              <a:rPr lang="en-US" dirty="0"/>
              <a:t>Confidence intervals and hypothesis testing</a:t>
            </a:r>
          </a:p>
        </p:txBody>
      </p:sp>
      <p:sp>
        <p:nvSpPr>
          <p:cNvPr id="3" name="Content Placeholder 2">
            <a:extLst>
              <a:ext uri="{FF2B5EF4-FFF2-40B4-BE49-F238E27FC236}">
                <a16:creationId xmlns:a16="http://schemas.microsoft.com/office/drawing/2014/main" id="{2AA48E32-9905-4221-A099-12A54AD7EAD4}"/>
              </a:ext>
            </a:extLst>
          </p:cNvPr>
          <p:cNvSpPr>
            <a:spLocks noGrp="1"/>
          </p:cNvSpPr>
          <p:nvPr>
            <p:ph idx="1"/>
          </p:nvPr>
        </p:nvSpPr>
        <p:spPr/>
        <p:txBody>
          <a:bodyPr>
            <a:normAutofit lnSpcReduction="10000"/>
          </a:bodyPr>
          <a:lstStyle/>
          <a:p>
            <a:r>
              <a:rPr lang="en-US" sz="2400" dirty="0"/>
              <a:t>There is an extremely close relationship between </a:t>
            </a:r>
            <a:r>
              <a:rPr lang="en-US" sz="2400" u="sng" dirty="0"/>
              <a:t>confidence intervals</a:t>
            </a:r>
            <a:r>
              <a:rPr lang="en-US" sz="2400" dirty="0"/>
              <a:t> and </a:t>
            </a:r>
            <a:r>
              <a:rPr lang="en-US" sz="2400" u="sng" dirty="0"/>
              <a:t>hypothesis testing</a:t>
            </a:r>
            <a:r>
              <a:rPr lang="en-US" sz="2400" dirty="0"/>
              <a:t>.</a:t>
            </a:r>
          </a:p>
          <a:p>
            <a:r>
              <a:rPr lang="en-US" sz="2400" dirty="0"/>
              <a:t>When a 95% confidence interval is constructed, all values in the interval are considered plausible values for the </a:t>
            </a:r>
            <a:r>
              <a:rPr lang="en-US" sz="2400" u="sng" dirty="0"/>
              <a:t>parameter</a:t>
            </a:r>
            <a:r>
              <a:rPr lang="en-US" sz="2400" dirty="0"/>
              <a:t> being estimated. </a:t>
            </a:r>
          </a:p>
          <a:p>
            <a:r>
              <a:rPr lang="en-US" sz="2400" dirty="0"/>
              <a:t>Values outside the interval are rejected as relatively implausible. If the value of the parameter specified by the null hypothesis is contained in the 95% interval then the null hypothesis cannot be rejected at the </a:t>
            </a:r>
            <a:r>
              <a:rPr lang="en-US" sz="2400" u="sng" dirty="0"/>
              <a:t>0.05 level</a:t>
            </a:r>
            <a:r>
              <a:rPr lang="en-US" sz="2400" dirty="0"/>
              <a:t>. </a:t>
            </a:r>
          </a:p>
          <a:p>
            <a:r>
              <a:rPr lang="en-US" sz="2400" dirty="0"/>
              <a:t>If the value specified by the null hypothesis is not in the interval then the null hypothesis can be rejected at the 0.05 level. If a 99% confidence interval is constructed, then values outside the interval are rejected at the 0.01 level.</a:t>
            </a:r>
            <a:br>
              <a:rPr lang="en-US" dirty="0"/>
            </a:br>
            <a:endParaRPr lang="en-US" dirty="0"/>
          </a:p>
          <a:p>
            <a:endParaRPr lang="en-US" dirty="0"/>
          </a:p>
        </p:txBody>
      </p:sp>
    </p:spTree>
    <p:extLst>
      <p:ext uri="{BB962C8B-B14F-4D97-AF65-F5344CB8AC3E}">
        <p14:creationId xmlns:p14="http://schemas.microsoft.com/office/powerpoint/2010/main" val="2174139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4A89-DAD6-41B7-B1E9-EE0E080A63C8}"/>
              </a:ext>
            </a:extLst>
          </p:cNvPr>
          <p:cNvSpPr>
            <a:spLocks noGrp="1"/>
          </p:cNvSpPr>
          <p:nvPr>
            <p:ph type="title"/>
          </p:nvPr>
        </p:nvSpPr>
        <p:spPr/>
        <p:txBody>
          <a:bodyPr/>
          <a:lstStyle/>
          <a:p>
            <a:r>
              <a:rPr lang="en-US" dirty="0"/>
              <a:t>Confidence intervals and hypothesis testing</a:t>
            </a:r>
          </a:p>
        </p:txBody>
      </p:sp>
      <p:sp>
        <p:nvSpPr>
          <p:cNvPr id="3" name="Content Placeholder 2">
            <a:extLst>
              <a:ext uri="{FF2B5EF4-FFF2-40B4-BE49-F238E27FC236}">
                <a16:creationId xmlns:a16="http://schemas.microsoft.com/office/drawing/2014/main" id="{E9E9E98A-6330-4C14-A098-C59BE3E6BE14}"/>
              </a:ext>
            </a:extLst>
          </p:cNvPr>
          <p:cNvSpPr>
            <a:spLocks noGrp="1"/>
          </p:cNvSpPr>
          <p:nvPr>
            <p:ph idx="1"/>
          </p:nvPr>
        </p:nvSpPr>
        <p:spPr/>
        <p:txBody>
          <a:bodyPr>
            <a:normAutofit/>
          </a:bodyPr>
          <a:lstStyle/>
          <a:p>
            <a:r>
              <a:rPr lang="en-US" sz="2800" dirty="0"/>
              <a:t>Any time the parameter specified by a null hypothesis is not contained in the 95% confidence interval estimating that parameter, the null hypothesis can be rejected at the 0.05 level or less. </a:t>
            </a:r>
          </a:p>
          <a:p>
            <a:r>
              <a:rPr lang="en-US" sz="2800" dirty="0"/>
              <a:t>Similarly, if the 99% interval does not contain the parameter then the null hypothesis can be rejected at the 0.01 level. </a:t>
            </a:r>
          </a:p>
          <a:p>
            <a:r>
              <a:rPr lang="en-US" sz="2800" dirty="0"/>
              <a:t>The null hypothesis is not rejected if the parameter value specified by the null hypothesis is in the interval since the null hypothesis would still be plausible. </a:t>
            </a:r>
          </a:p>
        </p:txBody>
      </p:sp>
    </p:spTree>
    <p:extLst>
      <p:ext uri="{BB962C8B-B14F-4D97-AF65-F5344CB8AC3E}">
        <p14:creationId xmlns:p14="http://schemas.microsoft.com/office/powerpoint/2010/main" val="27237658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2ABE-86A1-4986-91C4-AC06F5FC0B70}"/>
              </a:ext>
            </a:extLst>
          </p:cNvPr>
          <p:cNvSpPr>
            <a:spLocks noGrp="1"/>
          </p:cNvSpPr>
          <p:nvPr>
            <p:ph type="title"/>
          </p:nvPr>
        </p:nvSpPr>
        <p:spPr/>
        <p:txBody>
          <a:bodyPr/>
          <a:lstStyle/>
          <a:p>
            <a:r>
              <a:rPr lang="en-US" dirty="0"/>
              <a:t>Example – Confidence Interval Hypothesis Testing</a:t>
            </a:r>
          </a:p>
        </p:txBody>
      </p:sp>
      <p:sp>
        <p:nvSpPr>
          <p:cNvPr id="3" name="Content Placeholder 2">
            <a:extLst>
              <a:ext uri="{FF2B5EF4-FFF2-40B4-BE49-F238E27FC236}">
                <a16:creationId xmlns:a16="http://schemas.microsoft.com/office/drawing/2014/main" id="{1D1AD0BD-0EB0-4E2D-BFE4-C578B4114141}"/>
              </a:ext>
            </a:extLst>
          </p:cNvPr>
          <p:cNvSpPr>
            <a:spLocks noGrp="1"/>
          </p:cNvSpPr>
          <p:nvPr>
            <p:ph idx="1"/>
          </p:nvPr>
        </p:nvSpPr>
        <p:spPr/>
        <p:txBody>
          <a:bodyPr/>
          <a:lstStyle/>
          <a:p>
            <a:r>
              <a:rPr lang="en-US" dirty="0"/>
              <a:t>CCN and </a:t>
            </a:r>
            <a:r>
              <a:rPr lang="en-US" dirty="0" err="1"/>
              <a:t>ActMedia</a:t>
            </a:r>
            <a:r>
              <a:rPr lang="en-US" dirty="0"/>
              <a:t> Provided a television channel targeted to individuals waiting in supermarket checkout lines. The channel showed news, short features, and advertisements. The length of the program was based on the assumption that the population meantime a shopper stand in a supermarket checkout line is 8 minutes. A sample of actual waiting times will be used to test assumption and determine whether actual mean waiting time differs from this standard.</a:t>
            </a:r>
          </a:p>
          <a:p>
            <a:r>
              <a:rPr lang="en-US" dirty="0"/>
              <a:t>A sample of 120 shoppers showed a sample mean waiting time of 8.4 minutes. Assuming a standard deviation of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a:t>
            </a:r>
            <a:r>
              <a:rPr lang="en-US" dirty="0"/>
              <a:t>3.2 minutes compute a 95% confidence interval for the population mean and determine whether this supports your conclusion.</a:t>
            </a:r>
          </a:p>
          <a:p>
            <a:endParaRPr lang="en-US" dirty="0"/>
          </a:p>
        </p:txBody>
      </p:sp>
    </p:spTree>
    <p:extLst>
      <p:ext uri="{BB962C8B-B14F-4D97-AF65-F5344CB8AC3E}">
        <p14:creationId xmlns:p14="http://schemas.microsoft.com/office/powerpoint/2010/main" val="1335028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DC6B-762A-4B55-84B2-03DDCF9C0A4C}"/>
              </a:ext>
            </a:extLst>
          </p:cNvPr>
          <p:cNvSpPr>
            <a:spLocks noGrp="1"/>
          </p:cNvSpPr>
          <p:nvPr>
            <p:ph type="title"/>
          </p:nvPr>
        </p:nvSpPr>
        <p:spPr/>
        <p:txBody>
          <a:bodyPr/>
          <a:lstStyle/>
          <a:p>
            <a:r>
              <a:rPr lang="en-US" dirty="0"/>
              <a:t>Example – Confidence Interval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A4265-63E5-4239-A27C-DC41D1B223C0}"/>
                  </a:ext>
                </a:extLst>
              </p:cNvPr>
              <p:cNvSpPr>
                <a:spLocks noGrp="1"/>
              </p:cNvSpPr>
              <p:nvPr>
                <p:ph idx="1"/>
              </p:nvPr>
            </p:nvSpPr>
            <p:spPr/>
            <p:txBody>
              <a:bodyPr>
                <a:normAutofit/>
              </a:bodyPr>
              <a:lstStyle/>
              <a:p>
                <a14:m>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𝑡</m:t>
                        </m:r>
                      </m:e>
                      <m:sub>
                        <m:r>
                          <a:rPr lang="en-US" sz="3200" b="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/2</m:t>
                        </m:r>
                      </m:sub>
                    </m:sSub>
                    <m:d>
                      <m:dPr>
                        <m:ctrlPr>
                          <a:rPr lang="en-US" sz="3200" b="0" i="1" smtClean="0">
                            <a:latin typeface="Cambria Math" panose="02040503050406030204" pitchFamily="18" charset="0"/>
                            <a:ea typeface="Cambria Math" panose="02040503050406030204" pitchFamily="18" charset="0"/>
                          </a:rPr>
                        </m:ctrlPr>
                      </m:dPr>
                      <m:e>
                        <m:f>
                          <m:fPr>
                            <m:ctrlPr>
                              <a:rPr lang="en-US" sz="3200" b="0" i="1" smtClean="0">
                                <a:latin typeface="Cambria Math" panose="02040503050406030204" pitchFamily="18" charset="0"/>
                                <a:ea typeface="Cambria Math" panose="02040503050406030204" pitchFamily="18" charset="0"/>
                              </a:rPr>
                            </m:ctrlPr>
                          </m:fPr>
                          <m:num>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𝑠</m:t>
                                </m:r>
                              </m:e>
                              <m:sub>
                                <m:r>
                                  <a:rPr lang="en-US" sz="3200" b="0" i="1" smtClean="0">
                                    <a:latin typeface="Cambria Math" panose="02040503050406030204" pitchFamily="18" charset="0"/>
                                    <a:ea typeface="Cambria Math" panose="02040503050406030204" pitchFamily="18" charset="0"/>
                                  </a:rPr>
                                  <m:t>𝑥</m:t>
                                </m:r>
                              </m:sub>
                            </m:sSub>
                          </m:num>
                          <m:den>
                            <m:rad>
                              <m:radPr>
                                <m:degHide m:val="on"/>
                                <m:ctrlPr>
                                  <a:rPr lang="en-US" sz="3200" b="0" i="1" smtClean="0">
                                    <a:latin typeface="Cambria Math" panose="02040503050406030204" pitchFamily="18" charset="0"/>
                                    <a:ea typeface="Cambria Math" panose="02040503050406030204" pitchFamily="18" charset="0"/>
                                  </a:rPr>
                                </m:ctrlPr>
                              </m:radPr>
                              <m:deg/>
                              <m:e>
                                <m:r>
                                  <a:rPr lang="en-US" sz="3200" b="0" i="1" smtClean="0">
                                    <a:latin typeface="Cambria Math" panose="02040503050406030204" pitchFamily="18" charset="0"/>
                                    <a:ea typeface="Cambria Math" panose="02040503050406030204" pitchFamily="18" charset="0"/>
                                  </a:rPr>
                                  <m:t>𝑛</m:t>
                                </m:r>
                              </m:e>
                            </m:rad>
                          </m:den>
                        </m:f>
                      </m:e>
                    </m:d>
                  </m:oMath>
                </a14:m>
                <a:endParaRPr lang="en-US" sz="3200" dirty="0"/>
              </a:p>
              <a:p>
                <a14:m>
                  <m:oMath xmlns:m="http://schemas.openxmlformats.org/officeDocument/2006/math">
                    <m:r>
                      <a:rPr lang="en-US" sz="3200" b="0" i="1" smtClean="0">
                        <a:latin typeface="Cambria Math" panose="02040503050406030204" pitchFamily="18" charset="0"/>
                      </a:rPr>
                      <m:t>8.4</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1.984</m:t>
                    </m:r>
                    <m:d>
                      <m:dPr>
                        <m:ctrlPr>
                          <a:rPr lang="en-US" sz="3200" i="1">
                            <a:latin typeface="Cambria Math" panose="02040503050406030204" pitchFamily="18" charset="0"/>
                            <a:ea typeface="Cambria Math" panose="02040503050406030204" pitchFamily="18" charset="0"/>
                          </a:rPr>
                        </m:ctrlPr>
                      </m:dPr>
                      <m:e>
                        <m:f>
                          <m:fPr>
                            <m:ctrlPr>
                              <a:rPr lang="en-US" sz="3200" i="1">
                                <a:latin typeface="Cambria Math" panose="02040503050406030204" pitchFamily="18" charset="0"/>
                                <a:ea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3.2</m:t>
                            </m:r>
                          </m:num>
                          <m:den>
                            <m:rad>
                              <m:radPr>
                                <m:degHide m:val="on"/>
                                <m:ctrlPr>
                                  <a:rPr lang="en-US" sz="3200" i="1">
                                    <a:latin typeface="Cambria Math" panose="02040503050406030204" pitchFamily="18" charset="0"/>
                                    <a:ea typeface="Cambria Math" panose="02040503050406030204" pitchFamily="18" charset="0"/>
                                  </a:rPr>
                                </m:ctrlPr>
                              </m:radPr>
                              <m:deg/>
                              <m:e>
                                <m:r>
                                  <a:rPr lang="en-US" sz="3200" b="0" i="1" smtClean="0">
                                    <a:latin typeface="Cambria Math" panose="02040503050406030204" pitchFamily="18" charset="0"/>
                                    <a:ea typeface="Cambria Math" panose="02040503050406030204" pitchFamily="18" charset="0"/>
                                  </a:rPr>
                                  <m:t>120</m:t>
                                </m:r>
                              </m:e>
                            </m:rad>
                          </m:den>
                        </m:f>
                      </m:e>
                    </m:d>
                  </m:oMath>
                </a14:m>
                <a:endParaRPr lang="en-US" sz="3200" dirty="0"/>
              </a:p>
              <a:p>
                <a:r>
                  <a:rPr lang="en-US" sz="3200" dirty="0"/>
                  <a:t>7.820 to 8.979</a:t>
                </a:r>
              </a:p>
              <a:p>
                <a:r>
                  <a:rPr lang="en-US" sz="3200" dirty="0"/>
                  <a:t>Since 8 lies within the confidence interval, our conclusion is supported, and the mean wait time is </a:t>
                </a:r>
                <a:r>
                  <a:rPr lang="en-US" sz="3200"/>
                  <a:t>8 minutes. </a:t>
                </a:r>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B7A4265-63E5-4239-A27C-DC41D1B223C0}"/>
                  </a:ext>
                </a:extLst>
              </p:cNvPr>
              <p:cNvSpPr>
                <a:spLocks noGrp="1" noRot="1" noChangeAspect="1" noMove="1" noResize="1" noEditPoints="1" noAdjustHandles="1" noChangeArrowheads="1" noChangeShapeType="1" noTextEdit="1"/>
              </p:cNvSpPr>
              <p:nvPr>
                <p:ph idx="1"/>
              </p:nvPr>
            </p:nvSpPr>
            <p:spPr>
              <a:blipFill>
                <a:blip r:embed="rId2"/>
                <a:stretch>
                  <a:fillRect l="-1515" r="-1636"/>
                </a:stretch>
              </a:blipFill>
            </p:spPr>
            <p:txBody>
              <a:bodyPr/>
              <a:lstStyle/>
              <a:p>
                <a:r>
                  <a:rPr lang="en-US">
                    <a:noFill/>
                  </a:rPr>
                  <a:t> </a:t>
                </a:r>
              </a:p>
            </p:txBody>
          </p:sp>
        </mc:Fallback>
      </mc:AlternateContent>
    </p:spTree>
    <p:extLst>
      <p:ext uri="{BB962C8B-B14F-4D97-AF65-F5344CB8AC3E}">
        <p14:creationId xmlns:p14="http://schemas.microsoft.com/office/powerpoint/2010/main" val="40513982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0CE9-BF05-4A69-BB79-668765A20883}"/>
              </a:ext>
            </a:extLst>
          </p:cNvPr>
          <p:cNvSpPr>
            <a:spLocks noGrp="1"/>
          </p:cNvSpPr>
          <p:nvPr>
            <p:ph type="title"/>
          </p:nvPr>
        </p:nvSpPr>
        <p:spPr/>
        <p:txBody>
          <a:bodyPr/>
          <a:lstStyle/>
          <a:p>
            <a:r>
              <a:rPr lang="en-US" dirty="0"/>
              <a:t>Summary – Hypothesis Testing with CI</a:t>
            </a:r>
          </a:p>
        </p:txBody>
      </p:sp>
      <p:sp>
        <p:nvSpPr>
          <p:cNvPr id="3" name="Content Placeholder 2">
            <a:extLst>
              <a:ext uri="{FF2B5EF4-FFF2-40B4-BE49-F238E27FC236}">
                <a16:creationId xmlns:a16="http://schemas.microsoft.com/office/drawing/2014/main" id="{A6700854-3853-4007-8A1D-9FC6B5035741}"/>
              </a:ext>
            </a:extLst>
          </p:cNvPr>
          <p:cNvSpPr>
            <a:spLocks noGrp="1"/>
          </p:cNvSpPr>
          <p:nvPr>
            <p:ph idx="1"/>
          </p:nvPr>
        </p:nvSpPr>
        <p:spPr/>
        <p:txBody>
          <a:bodyPr>
            <a:normAutofit/>
          </a:bodyPr>
          <a:lstStyle/>
          <a:p>
            <a:r>
              <a:rPr lang="en-US" sz="3200" dirty="0"/>
              <a:t>If the interval contains your null then the null hypothesis cannot be rejected at the stated level of confidence. If the interval does not contain your null then the null hypothesis can be rejected.</a:t>
            </a:r>
          </a:p>
        </p:txBody>
      </p:sp>
    </p:spTree>
    <p:extLst>
      <p:ext uri="{BB962C8B-B14F-4D97-AF65-F5344CB8AC3E}">
        <p14:creationId xmlns:p14="http://schemas.microsoft.com/office/powerpoint/2010/main" val="3805141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 – p-Value Method</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endParaRPr lang="en-US" sz="3200" dirty="0"/>
          </a:p>
        </p:txBody>
      </p:sp>
    </p:spTree>
    <p:extLst>
      <p:ext uri="{BB962C8B-B14F-4D97-AF65-F5344CB8AC3E}">
        <p14:creationId xmlns:p14="http://schemas.microsoft.com/office/powerpoint/2010/main" val="13955418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2209800" y="381000"/>
            <a:ext cx="7772400" cy="6172200"/>
          </a:xfrm>
        </p:spPr>
        <p:txBody>
          <a:bodyPr/>
          <a:lstStyle/>
          <a:p>
            <a:r>
              <a:rPr lang="en-US" altLang="en-US">
                <a:solidFill>
                  <a:srgbClr val="800000"/>
                </a:solidFill>
              </a:rPr>
              <a:t>P-Value Approach –</a:t>
            </a:r>
          </a:p>
          <a:p>
            <a:pPr lvl="2"/>
            <a:r>
              <a:rPr lang="en-US" altLang="en-US" sz="2000">
                <a:solidFill>
                  <a:srgbClr val="660033"/>
                </a:solidFill>
              </a:rPr>
              <a:t>P-value=Max. Probability of (Type I Error), calculated from the sample.</a:t>
            </a:r>
          </a:p>
          <a:p>
            <a:r>
              <a:rPr lang="en-US" altLang="en-US" sz="2400"/>
              <a:t>Given the sample information what is the size of blue are?</a:t>
            </a:r>
          </a:p>
        </p:txBody>
      </p:sp>
      <p:sp>
        <p:nvSpPr>
          <p:cNvPr id="36868" name="Freeform 4"/>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Freeform 5"/>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Freeform 6"/>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Rectangle 7"/>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36872" name="Line 8"/>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Rectangle 9"/>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a:t>μ</a:t>
            </a:r>
            <a:r>
              <a:rPr lang="en-US" altLang="en-US" sz="2800"/>
              <a:t> &gt; 12</a:t>
            </a:r>
          </a:p>
        </p:txBody>
      </p:sp>
      <p:sp>
        <p:nvSpPr>
          <p:cNvPr id="36879" name="Line 15"/>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0" name="Freeform 16"/>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Freeform 17"/>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Freeform 18"/>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Rectangle 20"/>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6886" name="Line 22"/>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8" name="Rectangle 24"/>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36889" name="Rectangle 25"/>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36891" name="Freeform 27"/>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Freeform 29"/>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4" name="Freeform 30"/>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5" name="Freeform 31"/>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6" name="Line 32"/>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7" name="Rectangle 33"/>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6899" name="Line 35"/>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906" name="Rectangle 42"/>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36909" name="Rectangle 45"/>
          <p:cNvSpPr>
            <a:spLocks noChangeArrowheads="1"/>
          </p:cNvSpPr>
          <p:nvPr/>
        </p:nvSpPr>
        <p:spPr bwMode="auto">
          <a:xfrm>
            <a:off x="6858000" y="6096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Tree>
    <p:extLst>
      <p:ext uri="{BB962C8B-B14F-4D97-AF65-F5344CB8AC3E}">
        <p14:creationId xmlns:p14="http://schemas.microsoft.com/office/powerpoint/2010/main" val="306941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3779085" cy="1499616"/>
          </a:xfrm>
        </p:spPr>
        <p:txBody>
          <a:bodyPr>
            <a:normAutofit/>
          </a:bodyPr>
          <a:lstStyle/>
          <a:p>
            <a:r>
              <a:rPr lang="en-US" dirty="0">
                <a:solidFill>
                  <a:srgbClr val="FFFFFF"/>
                </a:solidFill>
              </a:rPr>
              <a:t>Example: </a:t>
            </a:r>
            <a:r>
              <a:rPr lang="en-US" dirty="0"/>
              <a:t>Average income</a:t>
            </a:r>
            <a:endParaRPr lang="en-US" dirty="0">
              <a:solidFill>
                <a:srgbClr val="FFFFFF"/>
              </a:solidFill>
            </a:endParaRPr>
          </a:p>
        </p:txBody>
      </p:sp>
      <p:sp>
        <p:nvSpPr>
          <p:cNvPr id="5" name="Content Placeholder 4">
            <a:extLst>
              <a:ext uri="{FF2B5EF4-FFF2-40B4-BE49-F238E27FC236}">
                <a16:creationId xmlns:a16="http://schemas.microsoft.com/office/drawing/2014/main" id="{95A2FB75-0C00-4120-91BF-01FACC76141E}"/>
              </a:ext>
            </a:extLst>
          </p:cNvPr>
          <p:cNvSpPr>
            <a:spLocks noGrp="1"/>
          </p:cNvSpPr>
          <p:nvPr>
            <p:ph idx="1"/>
          </p:nvPr>
        </p:nvSpPr>
        <p:spPr>
          <a:xfrm>
            <a:off x="1024129" y="2286000"/>
            <a:ext cx="3791711" cy="3931920"/>
          </a:xfrm>
        </p:spPr>
        <p:txBody>
          <a:bodyPr>
            <a:normAutofit/>
          </a:bodyPr>
          <a:lstStyle/>
          <a:p>
            <a:r>
              <a:rPr lang="en-US" sz="2400" dirty="0"/>
              <a:t>Suppose that incomes are normally distributed with a population mean of  $30,000 and a population standard deviation of $20,000. </a:t>
            </a:r>
          </a:p>
          <a:p>
            <a:endParaRPr lang="en-US" dirty="0">
              <a:solidFill>
                <a:srgbClr val="FFFFFF"/>
              </a:solidFill>
            </a:endParaRPr>
          </a:p>
        </p:txBody>
      </p:sp>
      <p:pic>
        <p:nvPicPr>
          <p:cNvPr id="6" name="Picture 5">
            <a:extLst>
              <a:ext uri="{FF2B5EF4-FFF2-40B4-BE49-F238E27FC236}">
                <a16:creationId xmlns:a16="http://schemas.microsoft.com/office/drawing/2014/main" id="{CCAB0122-BFAD-44EF-9C50-4CEE5CFBDF77}"/>
              </a:ext>
            </a:extLst>
          </p:cNvPr>
          <p:cNvPicPr>
            <a:picLocks noChangeAspect="1"/>
          </p:cNvPicPr>
          <p:nvPr/>
        </p:nvPicPr>
        <p:blipFill>
          <a:blip r:embed="rId2"/>
          <a:stretch>
            <a:fillRect/>
          </a:stretch>
        </p:blipFill>
        <p:spPr>
          <a:xfrm>
            <a:off x="6096000" y="1042035"/>
            <a:ext cx="5455921" cy="4773930"/>
          </a:xfrm>
          <a:prstGeom prst="rect">
            <a:avLst/>
          </a:prstGeom>
        </p:spPr>
      </p:pic>
    </p:spTree>
    <p:extLst>
      <p:ext uri="{BB962C8B-B14F-4D97-AF65-F5344CB8AC3E}">
        <p14:creationId xmlns:p14="http://schemas.microsoft.com/office/powerpoint/2010/main" val="17424620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831109" y="706582"/>
            <a:ext cx="8966200" cy="5638800"/>
          </a:xfrm>
        </p:spPr>
        <p:txBody>
          <a:bodyPr/>
          <a:lstStyle/>
          <a:p>
            <a:pPr marL="609600" indent="-609600"/>
            <a:r>
              <a:rPr lang="en-US" altLang="en-US" b="1" dirty="0"/>
              <a:t>B.	P-Value approach to Hypothesis Testing:</a:t>
            </a:r>
          </a:p>
          <a:p>
            <a:pPr marL="609600" indent="-609600">
              <a:buFontTx/>
              <a:buAutoNum type="arabicPeriod"/>
            </a:pPr>
            <a:r>
              <a:rPr lang="en-US" altLang="en-US" sz="2400" dirty="0"/>
              <a:t>The rejection region approach allows you to examine evidence but restrict you to not more than a certain probability (say </a:t>
            </a:r>
            <a:r>
              <a:rPr lang="en-US" altLang="en-US" sz="2400" b="1" dirty="0">
                <a:sym typeface="Symbol" panose="05050102010706020507" pitchFamily="18" charset="2"/>
              </a:rPr>
              <a:t></a:t>
            </a:r>
            <a:r>
              <a:rPr lang="en-US" altLang="en-US" sz="2400" dirty="0"/>
              <a:t> = 5%) of rejecting a true H</a:t>
            </a:r>
            <a:r>
              <a:rPr lang="en-US" altLang="en-US" sz="2400" baseline="-25000" dirty="0"/>
              <a:t>0</a:t>
            </a:r>
            <a:r>
              <a:rPr lang="en-US" altLang="en-US" sz="2400" dirty="0"/>
              <a:t> by mistake.</a:t>
            </a:r>
          </a:p>
          <a:p>
            <a:pPr marL="609600" indent="-609600">
              <a:buFontTx/>
              <a:buAutoNum type="arabicPeriod"/>
            </a:pPr>
            <a:r>
              <a:rPr lang="en-US" altLang="en-US" sz="2400" dirty="0"/>
              <a:t>The P-value approach allows you to use the information from the sample and then calculate  the </a:t>
            </a:r>
            <a:r>
              <a:rPr lang="en-US" altLang="en-US" sz="2400" dirty="0">
                <a:solidFill>
                  <a:srgbClr val="800000"/>
                </a:solidFill>
              </a:rPr>
              <a:t>maximum probability of rejecting a true H</a:t>
            </a:r>
            <a:r>
              <a:rPr lang="en-US" altLang="en-US" sz="2400" baseline="-25000" dirty="0">
                <a:solidFill>
                  <a:srgbClr val="800000"/>
                </a:solidFill>
              </a:rPr>
              <a:t>0</a:t>
            </a:r>
            <a:r>
              <a:rPr lang="en-US" altLang="en-US" sz="2400" dirty="0">
                <a:solidFill>
                  <a:srgbClr val="800000"/>
                </a:solidFill>
              </a:rPr>
              <a:t> by mistake</a:t>
            </a:r>
            <a:r>
              <a:rPr lang="en-US" altLang="en-US" sz="2400" dirty="0"/>
              <a:t>.</a:t>
            </a:r>
          </a:p>
          <a:p>
            <a:pPr marL="609600" indent="-609600">
              <a:buFontTx/>
              <a:buAutoNum type="arabicPeriod"/>
            </a:pPr>
            <a:r>
              <a:rPr lang="en-US" altLang="en-US" sz="2400" dirty="0"/>
              <a:t>Another way of looking at P-value is the probability of observing a sample information of “A=11.5” when the true population parameter is “12=B”.  The P-value is the </a:t>
            </a:r>
            <a:r>
              <a:rPr lang="en-US" altLang="en-US" sz="2400" dirty="0">
                <a:solidFill>
                  <a:srgbClr val="800000"/>
                </a:solidFill>
              </a:rPr>
              <a:t>maximum probability</a:t>
            </a:r>
            <a:r>
              <a:rPr lang="en-US" altLang="en-US" sz="2400" dirty="0"/>
              <a:t> of such mistake taking place. </a:t>
            </a:r>
          </a:p>
          <a:p>
            <a:pPr marL="609600" indent="-609600">
              <a:buFontTx/>
              <a:buAutoNum type="arabicPeriod"/>
            </a:pPr>
            <a:endParaRPr lang="en-US" altLang="en-US" sz="2400" dirty="0"/>
          </a:p>
        </p:txBody>
      </p:sp>
    </p:spTree>
    <p:extLst>
      <p:ext uri="{BB962C8B-B14F-4D97-AF65-F5344CB8AC3E}">
        <p14:creationId xmlns:p14="http://schemas.microsoft.com/office/powerpoint/2010/main" val="3481328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2209800" y="609600"/>
            <a:ext cx="9123218" cy="5486400"/>
          </a:xfrm>
        </p:spPr>
        <p:txBody>
          <a:bodyPr/>
          <a:lstStyle/>
          <a:p>
            <a:pPr marL="609600" indent="-609600">
              <a:buFontTx/>
              <a:buAutoNum type="arabicPeriod" startAt="4"/>
            </a:pPr>
            <a:r>
              <a:rPr lang="en-US" altLang="en-US" sz="2800" dirty="0"/>
              <a:t>That is to say that P-value is the smallest value of  </a:t>
            </a:r>
            <a:r>
              <a:rPr lang="en-US" altLang="en-US" sz="2800" b="1" dirty="0">
                <a:sym typeface="Symbol" panose="05050102010706020507" pitchFamily="18" charset="2"/>
              </a:rPr>
              <a:t></a:t>
            </a:r>
            <a:r>
              <a:rPr lang="en-US" altLang="en-US" sz="2800" dirty="0"/>
              <a:t>  for which H</a:t>
            </a:r>
            <a:r>
              <a:rPr lang="en-US" altLang="en-US" sz="2800" baseline="-25000" dirty="0"/>
              <a:t>0</a:t>
            </a:r>
            <a:r>
              <a:rPr lang="en-US" altLang="en-US" sz="2800" dirty="0"/>
              <a:t> can be rejected based on the sample information</a:t>
            </a:r>
            <a:r>
              <a:rPr lang="en-US" altLang="en-US" sz="4000" dirty="0"/>
              <a:t> </a:t>
            </a:r>
          </a:p>
          <a:p>
            <a:pPr marL="609600" indent="-609600">
              <a:buFontTx/>
              <a:buAutoNum type="arabicPeriod" startAt="4"/>
            </a:pPr>
            <a:r>
              <a:rPr lang="en-US" altLang="en-US" sz="2800" dirty="0"/>
              <a:t>Convert Sample Statistic (e.g.,  sample mean) to Test Statistic (e.g., Z statistic ) </a:t>
            </a:r>
          </a:p>
          <a:p>
            <a:pPr marL="609600" indent="-609600">
              <a:buFontTx/>
              <a:buAutoNum type="arabicPeriod" startAt="4"/>
            </a:pPr>
            <a:r>
              <a:rPr lang="en-US" altLang="en-US" sz="2800" dirty="0"/>
              <a:t>Obtain the </a:t>
            </a:r>
            <a:r>
              <a:rPr lang="en-US" altLang="en-US" sz="2800" dirty="0">
                <a:solidFill>
                  <a:srgbClr val="800000"/>
                </a:solidFill>
              </a:rPr>
              <a:t>p-value</a:t>
            </a:r>
            <a:r>
              <a:rPr lang="en-US" altLang="en-US" sz="2800" dirty="0"/>
              <a:t> from a table or computer</a:t>
            </a:r>
          </a:p>
          <a:p>
            <a:pPr marL="609600" indent="-609600">
              <a:buFontTx/>
              <a:buAutoNum type="arabicPeriod" startAt="4"/>
            </a:pPr>
            <a:r>
              <a:rPr lang="en-US" altLang="en-US" sz="2800" dirty="0"/>
              <a:t>Compare the </a:t>
            </a:r>
            <a:r>
              <a:rPr lang="en-US" altLang="en-US" sz="2800" dirty="0">
                <a:solidFill>
                  <a:srgbClr val="800000"/>
                </a:solidFill>
              </a:rPr>
              <a:t>p-value</a:t>
            </a:r>
            <a:r>
              <a:rPr lang="en-US" altLang="en-US" sz="2800" dirty="0"/>
              <a:t> with  </a:t>
            </a:r>
            <a:r>
              <a:rPr lang="en-US" altLang="en-US" sz="2800" dirty="0">
                <a:solidFill>
                  <a:srgbClr val="800000"/>
                </a:solidFill>
                <a:sym typeface="Symbol" panose="05050102010706020507" pitchFamily="18" charset="2"/>
              </a:rPr>
              <a:t></a:t>
            </a:r>
          </a:p>
          <a:p>
            <a:pPr marL="1257300" lvl="1" indent="-533400">
              <a:spcBef>
                <a:spcPct val="60000"/>
              </a:spcBef>
            </a:pPr>
            <a:r>
              <a:rPr lang="en-US" altLang="en-US" dirty="0"/>
              <a:t>If   p-value  </a:t>
            </a:r>
            <a:r>
              <a:rPr lang="en-US" altLang="en-US" dirty="0">
                <a:sym typeface="Symbol" panose="05050102010706020507" pitchFamily="18" charset="2"/>
              </a:rPr>
              <a:t>&lt;   </a:t>
            </a:r>
            <a:r>
              <a:rPr lang="en-US" altLang="en-US" dirty="0"/>
              <a:t>,  reject H</a:t>
            </a:r>
            <a:r>
              <a:rPr lang="en-US" altLang="en-US" baseline="-25000" dirty="0"/>
              <a:t>0</a:t>
            </a:r>
            <a:endParaRPr lang="en-US" altLang="en-US" dirty="0"/>
          </a:p>
          <a:p>
            <a:pPr marL="1257300" lvl="1" indent="-533400">
              <a:spcBef>
                <a:spcPct val="60000"/>
              </a:spcBef>
            </a:pPr>
            <a:r>
              <a:rPr lang="en-US" altLang="en-US" dirty="0"/>
              <a:t>If   p-value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  do not reject H</a:t>
            </a:r>
            <a:r>
              <a:rPr lang="en-US" altLang="en-US" baseline="-25000" dirty="0"/>
              <a:t>0</a:t>
            </a:r>
            <a:r>
              <a:rPr lang="en-US" altLang="en-US" dirty="0"/>
              <a:t> </a:t>
            </a:r>
          </a:p>
        </p:txBody>
      </p:sp>
    </p:spTree>
    <p:extLst>
      <p:ext uri="{BB962C8B-B14F-4D97-AF65-F5344CB8AC3E}">
        <p14:creationId xmlns:p14="http://schemas.microsoft.com/office/powerpoint/2010/main" val="20032618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“Statistical Significance” mean?</a:t>
            </a:r>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
            </a:pPr>
            <a:r>
              <a:rPr lang="en-US" sz="2800" dirty="0"/>
              <a:t>Saying an event is statistically significant means that it is </a:t>
            </a:r>
            <a:r>
              <a:rPr lang="en-US" sz="2800" i="1" dirty="0"/>
              <a:t>unlikely</a:t>
            </a:r>
            <a:r>
              <a:rPr lang="en-US" sz="2800" dirty="0"/>
              <a:t> to have occurred by chance.</a:t>
            </a:r>
          </a:p>
          <a:p>
            <a:pPr lvl="0">
              <a:buFont typeface="Wingdings" panose="05000000000000000000" pitchFamily="2" charset="2"/>
              <a:buChar char="§"/>
            </a:pPr>
            <a:r>
              <a:rPr lang="en-US" sz="2800" dirty="0"/>
              <a:t>For example it is usually safe to assume that a coin is “fair” in that after tossing a coin, the probability of getting a head or tail is the same.</a:t>
            </a:r>
          </a:p>
          <a:p>
            <a:pPr lvl="0">
              <a:buFont typeface="Wingdings" panose="05000000000000000000" pitchFamily="2" charset="2"/>
              <a:buChar char="§"/>
            </a:pPr>
            <a:r>
              <a:rPr lang="en-US" sz="2800" dirty="0"/>
              <a:t>Suppose you toss the coin 20 times and each time it turns up tails. While this is possible, it is very unlikely to have happened by chance.</a:t>
            </a:r>
          </a:p>
          <a:p>
            <a:pPr lvl="0">
              <a:buFont typeface="Wingdings" panose="05000000000000000000" pitchFamily="2" charset="2"/>
              <a:buChar char="§"/>
            </a:pPr>
            <a:r>
              <a:rPr lang="en-US" sz="2800" dirty="0"/>
              <a:t>This would lead you to reject the assumption that the coin is fair.</a:t>
            </a:r>
          </a:p>
          <a:p>
            <a:pPr lvl="0">
              <a:buFont typeface="Wingdings" panose="05000000000000000000" pitchFamily="2" charset="2"/>
              <a:buChar char="§"/>
            </a:pPr>
            <a:r>
              <a:rPr lang="en-US" sz="2800" dirty="0"/>
              <a:t>Saying something is statistically significant is the same as saying that the null hypothesis is rejected.</a:t>
            </a:r>
          </a:p>
          <a:p>
            <a:endParaRPr lang="en-US" dirty="0"/>
          </a:p>
        </p:txBody>
      </p:sp>
    </p:spTree>
    <p:extLst>
      <p:ext uri="{BB962C8B-B14F-4D97-AF65-F5344CB8AC3E}">
        <p14:creationId xmlns:p14="http://schemas.microsoft.com/office/powerpoint/2010/main" val="29621645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p-value?</a:t>
            </a:r>
          </a:p>
        </p:txBody>
      </p:sp>
      <p:sp>
        <p:nvSpPr>
          <p:cNvPr id="3" name="Content Placeholder 2"/>
          <p:cNvSpPr>
            <a:spLocks noGrp="1"/>
          </p:cNvSpPr>
          <p:nvPr>
            <p:ph idx="1"/>
          </p:nvPr>
        </p:nvSpPr>
        <p:spPr/>
        <p:txBody>
          <a:bodyPr>
            <a:normAutofit lnSpcReduction="10000"/>
          </a:bodyPr>
          <a:lstStyle/>
          <a:p>
            <a:r>
              <a:rPr lang="en-US" dirty="0"/>
              <a:t>The probability, computed assuming that </a:t>
            </a:r>
            <a:r>
              <a:rPr lang="en-US" i="1" dirty="0"/>
              <a:t>H</a:t>
            </a:r>
            <a:r>
              <a:rPr lang="en-US" baseline="-25000" dirty="0"/>
              <a:t>0</a:t>
            </a:r>
            <a:r>
              <a:rPr lang="en-US" dirty="0"/>
              <a:t>  is true, that the test statistic would take a value as extreme or more extreme than that actually observed is called the P-value of the test. The </a:t>
            </a:r>
            <a:r>
              <a:rPr lang="en-US" b="1" dirty="0"/>
              <a:t>smaller </a:t>
            </a:r>
            <a:r>
              <a:rPr lang="en-US" dirty="0"/>
              <a:t>the P-value is, the stronger the evidence is against data.</a:t>
            </a:r>
          </a:p>
          <a:p>
            <a:br>
              <a:rPr lang="en-US" dirty="0"/>
            </a:br>
            <a:r>
              <a:rPr lang="en-US" dirty="0"/>
              <a:t>When doing research, we normally set the acceptable level for the P-value </a:t>
            </a:r>
            <a:r>
              <a:rPr lang="en-US" u="sng" dirty="0"/>
              <a:t>before the study</a:t>
            </a:r>
            <a:r>
              <a:rPr lang="en-US" dirty="0"/>
              <a:t>. This is called the </a:t>
            </a:r>
            <a:r>
              <a:rPr lang="en-US" u="sng" dirty="0"/>
              <a:t>level of significance.  </a:t>
            </a:r>
            <a:r>
              <a:rPr lang="en-US" dirty="0"/>
              <a:t>Common levels of significance are </a:t>
            </a:r>
            <a:r>
              <a:rPr lang="en-US" i="1" dirty="0"/>
              <a:t>a </a:t>
            </a:r>
            <a:r>
              <a:rPr lang="en-US" dirty="0"/>
              <a:t>= 0.05 or </a:t>
            </a:r>
            <a:r>
              <a:rPr lang="en-US" i="1" dirty="0"/>
              <a:t>a </a:t>
            </a:r>
            <a:r>
              <a:rPr lang="en-US" dirty="0"/>
              <a:t>= 0.01 depending on the importance or cost.</a:t>
            </a:r>
          </a:p>
          <a:p>
            <a:endParaRPr lang="en-US" dirty="0"/>
          </a:p>
          <a:p>
            <a:r>
              <a:rPr lang="en-US" dirty="0"/>
              <a:t>If the P-value computed from our data is less than the level of significance, then we say our results are significant at the 0.05 or 0.01 level. For example, a P-value of 0.17 is NOT significant at the 0.05 nor the 0.01 level.</a:t>
            </a:r>
            <a:br>
              <a:rPr lang="en-US" dirty="0"/>
            </a:br>
            <a:r>
              <a:rPr lang="en-US" dirty="0"/>
              <a:t> </a:t>
            </a:r>
          </a:p>
          <a:p>
            <a:endParaRPr lang="en-US" dirty="0"/>
          </a:p>
        </p:txBody>
      </p:sp>
    </p:spTree>
    <p:extLst>
      <p:ext uri="{BB962C8B-B14F-4D97-AF65-F5344CB8AC3E}">
        <p14:creationId xmlns:p14="http://schemas.microsoft.com/office/powerpoint/2010/main" val="21218754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p-value</a:t>
            </a:r>
          </a:p>
        </p:txBody>
      </p:sp>
      <p:sp>
        <p:nvSpPr>
          <p:cNvPr id="3" name="Content Placeholder 2"/>
          <p:cNvSpPr>
            <a:spLocks noGrp="1"/>
          </p:cNvSpPr>
          <p:nvPr>
            <p:ph idx="1"/>
          </p:nvPr>
        </p:nvSpPr>
        <p:spPr/>
        <p:txBody>
          <a:bodyPr>
            <a:normAutofit fontScale="92500" lnSpcReduction="10000"/>
          </a:bodyPr>
          <a:lstStyle/>
          <a:p>
            <a:pPr lvl="0">
              <a:buFont typeface="Wingdings" panose="05000000000000000000" pitchFamily="2" charset="2"/>
              <a:buChar char="§"/>
            </a:pPr>
            <a:r>
              <a:rPr lang="en-US" sz="3200" dirty="0"/>
              <a:t>A p-value is the probability of obtaining a result that is at least extreme as the one observed assuming the null hypothesis is true.</a:t>
            </a:r>
          </a:p>
          <a:p>
            <a:pPr lvl="0">
              <a:buFont typeface="Wingdings" panose="05000000000000000000" pitchFamily="2" charset="2"/>
              <a:buChar char="§"/>
            </a:pPr>
            <a:r>
              <a:rPr lang="en-US" sz="3200" dirty="0"/>
              <a:t>Remember that we reject the null hypothesis when the test statistic is unlikely if the null is true.</a:t>
            </a:r>
          </a:p>
          <a:p>
            <a:pPr lvl="0">
              <a:buFont typeface="Wingdings" panose="05000000000000000000" pitchFamily="2" charset="2"/>
              <a:buChar char="§"/>
            </a:pPr>
            <a:r>
              <a:rPr lang="en-US" sz="3200" dirty="0"/>
              <a:t>Therefore, we reject the null hypothesis when the p-value is small.</a:t>
            </a:r>
          </a:p>
          <a:p>
            <a:pPr lvl="0">
              <a:buFont typeface="Wingdings" panose="05000000000000000000" pitchFamily="2" charset="2"/>
              <a:buChar char="§"/>
            </a:pPr>
            <a:r>
              <a:rPr lang="en-US" sz="3200" dirty="0"/>
              <a:t>A small p-value is the same as a result being statistically significant.</a:t>
            </a:r>
          </a:p>
          <a:p>
            <a:endParaRPr lang="en-US" dirty="0"/>
          </a:p>
        </p:txBody>
      </p:sp>
    </p:spTree>
    <p:extLst>
      <p:ext uri="{BB962C8B-B14F-4D97-AF65-F5344CB8AC3E}">
        <p14:creationId xmlns:p14="http://schemas.microsoft.com/office/powerpoint/2010/main" val="37816596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2800" dirty="0"/>
              <a:t>You read in a newspaper that the mean SAT score of the nation’s high school graduates is 500 with a standard deviation of 110. You think that UWT freshmen have higher SAT scores on average than that of the nation’s high school graduates. To find out, you randomly select 100 UWT freshmen and find out their SAT scores. On average, they have an SAT score of 533.</a:t>
            </a:r>
          </a:p>
        </p:txBody>
      </p:sp>
    </p:spTree>
    <p:extLst>
      <p:ext uri="{BB962C8B-B14F-4D97-AF65-F5344CB8AC3E}">
        <p14:creationId xmlns:p14="http://schemas.microsoft.com/office/powerpoint/2010/main" val="14808293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First, find the z-score:</a:t>
            </a:r>
          </a:p>
          <a:p>
            <a:endParaRPr lang="en-US" dirty="0"/>
          </a:p>
          <a:p>
            <a:endParaRPr lang="en-US" dirty="0"/>
          </a:p>
        </p:txBody>
      </p:sp>
      <p:pic>
        <p:nvPicPr>
          <p:cNvPr id="4" name="Picture 3"/>
          <p:cNvPicPr>
            <a:picLocks noChangeAspect="1"/>
          </p:cNvPicPr>
          <p:nvPr/>
        </p:nvPicPr>
        <p:blipFill>
          <a:blip r:embed="rId2"/>
          <a:stretch>
            <a:fillRect/>
          </a:stretch>
        </p:blipFill>
        <p:spPr>
          <a:xfrm>
            <a:off x="2970263" y="2765015"/>
            <a:ext cx="5141506" cy="1482520"/>
          </a:xfrm>
          <a:prstGeom prst="rect">
            <a:avLst/>
          </a:prstGeom>
        </p:spPr>
      </p:pic>
    </p:spTree>
    <p:extLst>
      <p:ext uri="{BB962C8B-B14F-4D97-AF65-F5344CB8AC3E}">
        <p14:creationId xmlns:p14="http://schemas.microsoft.com/office/powerpoint/2010/main" val="15925982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t>Now look up the </a:t>
            </a:r>
            <a:r>
              <a:rPr lang="en-US" sz="2800" i="1" dirty="0"/>
              <a:t>z</a:t>
            </a:r>
            <a:r>
              <a:rPr lang="en-US" sz="2800" dirty="0"/>
              <a:t>-score of your sample mean in the table of </a:t>
            </a:r>
            <a:r>
              <a:rPr lang="en-US" sz="2800" i="1" dirty="0"/>
              <a:t>z</a:t>
            </a:r>
            <a:r>
              <a:rPr lang="en-US" sz="2800" dirty="0"/>
              <a:t>-scores to find out what percentage of the standard normal distribution falls between your sample </a:t>
            </a:r>
            <a:r>
              <a:rPr lang="en-US" sz="2800" i="1" dirty="0"/>
              <a:t>z</a:t>
            </a:r>
            <a:r>
              <a:rPr lang="en-US" sz="2800" dirty="0"/>
              <a:t>-score and positive infinity (since you’re doing an </a:t>
            </a:r>
            <a:r>
              <a:rPr lang="en-US" sz="2800" b="1" dirty="0"/>
              <a:t>upper tailed test</a:t>
            </a:r>
            <a:r>
              <a:rPr lang="en-US" sz="2800" dirty="0"/>
              <a:t>—i.e., your alternative hypothesis is that the mean UWT freshmen SAT score is greater than the mean of the null hypothesis).  You do this and find out:</a:t>
            </a:r>
          </a:p>
          <a:p>
            <a:endParaRPr lang="en-US" sz="2800" dirty="0"/>
          </a:p>
          <a:p>
            <a:pPr algn="ctr"/>
            <a:r>
              <a:rPr lang="en-US" sz="3200" i="1" dirty="0"/>
              <a:t>p</a:t>
            </a:r>
            <a:r>
              <a:rPr lang="en-US" sz="3200" dirty="0"/>
              <a:t>(</a:t>
            </a:r>
            <a:r>
              <a:rPr lang="en-US" sz="3200" i="1" dirty="0"/>
              <a:t>z </a:t>
            </a:r>
            <a:r>
              <a:rPr lang="en-US" sz="3200" dirty="0"/>
              <a:t>&gt; 3) = .0013</a:t>
            </a:r>
          </a:p>
          <a:p>
            <a:endParaRPr lang="en-US" dirty="0"/>
          </a:p>
        </p:txBody>
      </p:sp>
    </p:spTree>
    <p:extLst>
      <p:ext uri="{BB962C8B-B14F-4D97-AF65-F5344CB8AC3E}">
        <p14:creationId xmlns:p14="http://schemas.microsoft.com/office/powerpoint/2010/main" val="1467292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t>Thus the </a:t>
            </a:r>
            <a:r>
              <a:rPr lang="en-US" sz="2800" i="1" dirty="0"/>
              <a:t>p</a:t>
            </a:r>
            <a:r>
              <a:rPr lang="en-US" sz="2800" dirty="0"/>
              <a:t>-value for your sample is: </a:t>
            </a:r>
            <a:r>
              <a:rPr lang="en-US" sz="2800" i="1" dirty="0"/>
              <a:t>p</a:t>
            </a:r>
            <a:r>
              <a:rPr lang="en-US" sz="2800" dirty="0"/>
              <a:t>=.0013</a:t>
            </a:r>
          </a:p>
          <a:p>
            <a:r>
              <a:rPr lang="en-US" sz="2800" dirty="0"/>
              <a:t> </a:t>
            </a:r>
          </a:p>
          <a:p>
            <a:r>
              <a:rPr lang="en-US" sz="2800" dirty="0"/>
              <a:t>Since the smallest alpha level you could have used and still rejected the null hypothesis with this sample is .0013.</a:t>
            </a:r>
          </a:p>
          <a:p>
            <a:endParaRPr lang="en-US" sz="2800" dirty="0"/>
          </a:p>
          <a:p>
            <a:endParaRPr lang="en-US" dirty="0"/>
          </a:p>
        </p:txBody>
      </p:sp>
    </p:spTree>
    <p:extLst>
      <p:ext uri="{BB962C8B-B14F-4D97-AF65-F5344CB8AC3E}">
        <p14:creationId xmlns:p14="http://schemas.microsoft.com/office/powerpoint/2010/main" val="12843072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p-value is </a:t>
            </a:r>
            <a:r>
              <a:rPr lang="en-US" b="1" i="1" dirty="0"/>
              <a:t>not</a:t>
            </a:r>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
            </a:pPr>
            <a:r>
              <a:rPr lang="en-US" sz="3200" dirty="0"/>
              <a:t>The p-value is </a:t>
            </a:r>
            <a:r>
              <a:rPr lang="en-US" sz="3200" i="1" dirty="0"/>
              <a:t>not </a:t>
            </a:r>
            <a:r>
              <a:rPr lang="en-US" sz="3200" dirty="0"/>
              <a:t>the probability that the null hypothesis is true.</a:t>
            </a:r>
          </a:p>
          <a:p>
            <a:pPr lvl="0">
              <a:buFont typeface="Wingdings" panose="05000000000000000000" pitchFamily="2" charset="2"/>
              <a:buChar char="§"/>
            </a:pPr>
            <a:r>
              <a:rPr lang="en-US" sz="3200" dirty="0"/>
              <a:t>The p-value is </a:t>
            </a:r>
            <a:r>
              <a:rPr lang="en-US" sz="3200" i="1" dirty="0"/>
              <a:t>not </a:t>
            </a:r>
            <a:r>
              <a:rPr lang="en-US" sz="3200" dirty="0"/>
              <a:t>the probability that a finding is "merely a fluke.“</a:t>
            </a:r>
          </a:p>
          <a:p>
            <a:pPr lvl="0">
              <a:buFont typeface="Wingdings" panose="05000000000000000000" pitchFamily="2" charset="2"/>
              <a:buChar char="§"/>
            </a:pPr>
            <a:r>
              <a:rPr lang="en-US" sz="3200" dirty="0"/>
              <a:t>The p-value is </a:t>
            </a:r>
            <a:r>
              <a:rPr lang="en-US" sz="3200" i="1" dirty="0"/>
              <a:t>not </a:t>
            </a:r>
            <a:r>
              <a:rPr lang="en-US" sz="3200" dirty="0"/>
              <a:t>the probability of falsely rejecting the null hypothesis.</a:t>
            </a:r>
          </a:p>
          <a:p>
            <a:pPr lvl="0">
              <a:buFont typeface="Wingdings" panose="05000000000000000000" pitchFamily="2" charset="2"/>
              <a:buChar char="§"/>
            </a:pPr>
            <a:r>
              <a:rPr lang="en-US" sz="3200" dirty="0"/>
              <a:t>The p-value is </a:t>
            </a:r>
            <a:r>
              <a:rPr lang="en-US" sz="3200" i="1" dirty="0"/>
              <a:t>not </a:t>
            </a:r>
            <a:r>
              <a:rPr lang="en-US" sz="3200" dirty="0"/>
              <a:t>the probability that a replicating experiment would not yield the same conclusion.</a:t>
            </a:r>
          </a:p>
          <a:p>
            <a:endParaRPr lang="en-US" dirty="0"/>
          </a:p>
        </p:txBody>
      </p:sp>
    </p:spTree>
    <p:extLst>
      <p:ext uri="{BB962C8B-B14F-4D97-AF65-F5344CB8AC3E}">
        <p14:creationId xmlns:p14="http://schemas.microsoft.com/office/powerpoint/2010/main" val="3008696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3872</Words>
  <Application>Microsoft Office PowerPoint</Application>
  <PresentationFormat>Widescreen</PresentationFormat>
  <Paragraphs>425</Paragraphs>
  <Slides>99</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11" baseType="lpstr">
      <vt:lpstr>Arial</vt:lpstr>
      <vt:lpstr>Calibri</vt:lpstr>
      <vt:lpstr>Cambria Math</vt:lpstr>
      <vt:lpstr>Corbel</vt:lpstr>
      <vt:lpstr>Symbol</vt:lpstr>
      <vt:lpstr>Times New Roman</vt:lpstr>
      <vt:lpstr>Tw Cen MT</vt:lpstr>
      <vt:lpstr>Tw Cen MT Condensed</vt:lpstr>
      <vt:lpstr>Wingdings</vt:lpstr>
      <vt:lpstr>Wingdings 3</vt:lpstr>
      <vt:lpstr>Integral</vt:lpstr>
      <vt:lpstr>Equation</vt:lpstr>
      <vt:lpstr>Statistical Inference</vt:lpstr>
      <vt:lpstr>Statistics</vt:lpstr>
      <vt:lpstr>Statistics are Random Variables</vt:lpstr>
      <vt:lpstr>Statistical Inference in the Real World</vt:lpstr>
      <vt:lpstr>Probability Distribution of Normal Distribution</vt:lpstr>
      <vt:lpstr>Sampling Distribution</vt:lpstr>
      <vt:lpstr>Sample Mean – Normally Distributed Sample</vt:lpstr>
      <vt:lpstr>Case 1: Normally distributed sample</vt:lpstr>
      <vt:lpstr>Example: Average income</vt:lpstr>
      <vt:lpstr>What affects the precision of the sample mean?</vt:lpstr>
      <vt:lpstr>PowerPoint Presentation</vt:lpstr>
      <vt:lpstr>Is the sample mean unbiased?</vt:lpstr>
      <vt:lpstr>Sample size and precision</vt:lpstr>
      <vt:lpstr>Population standard deviation and precision</vt:lpstr>
      <vt:lpstr>Sample Mean – Non-Normally Distributed Sample</vt:lpstr>
      <vt:lpstr>Case 2: NON-Normally distributed sample</vt:lpstr>
      <vt:lpstr>Central Limit Theorem</vt:lpstr>
      <vt:lpstr>Central Limit Theorem</vt:lpstr>
      <vt:lpstr>Example: Normal Population (n=5)</vt:lpstr>
      <vt:lpstr>Example: Normal Population (n=25)</vt:lpstr>
      <vt:lpstr>Example: Uniform Population (n=2)</vt:lpstr>
      <vt:lpstr>Example: Uniform Population (n=5)</vt:lpstr>
      <vt:lpstr>Example: Skewed Population (n=2)</vt:lpstr>
      <vt:lpstr>Example: Skewed Population (n=5)</vt:lpstr>
      <vt:lpstr>Example: Skewed Population (n=16)</vt:lpstr>
      <vt:lpstr>Example: Crazy Population (n=2)</vt:lpstr>
      <vt:lpstr>Example: Crazy Population (n=16)</vt:lpstr>
      <vt:lpstr>T-Distribution</vt:lpstr>
      <vt:lpstr>T-distribution</vt:lpstr>
      <vt:lpstr>Standardizing the Sample Mean</vt:lpstr>
      <vt:lpstr>Example: Ages in Tacoma</vt:lpstr>
      <vt:lpstr>Example: Ages in Tacoma</vt:lpstr>
      <vt:lpstr>t-statistics</vt:lpstr>
      <vt:lpstr>   Relationship between the t and Normal distributions </vt:lpstr>
      <vt:lpstr>PowerPoint Presentation</vt:lpstr>
      <vt:lpstr>Fun fact about t-distributions</vt:lpstr>
      <vt:lpstr>Confidence Intervals</vt:lpstr>
      <vt:lpstr>Confidence Intervals</vt:lpstr>
      <vt:lpstr>Confidence Intervals for Averages</vt:lpstr>
      <vt:lpstr>Example: Average Income Tacoma</vt:lpstr>
      <vt:lpstr>Example: Average Income Tacoma</vt:lpstr>
      <vt:lpstr>PowerPoint Presentation</vt:lpstr>
      <vt:lpstr>PowerPoint Presentation</vt:lpstr>
      <vt:lpstr>PowerPoint Presentation</vt:lpstr>
      <vt:lpstr>PowerPoint Presentation</vt:lpstr>
      <vt:lpstr>Example: Tacoma Average Income</vt:lpstr>
      <vt:lpstr>Example: Tacoma Average Income</vt:lpstr>
      <vt:lpstr>What affects the width of the confidence interval?</vt:lpstr>
      <vt:lpstr>Hypothesis Testing</vt:lpstr>
      <vt:lpstr>Hypothesis Testing</vt:lpstr>
      <vt:lpstr>Hypothesis Testing</vt:lpstr>
      <vt:lpstr>PowerPoint Presentation</vt:lpstr>
      <vt:lpstr>PowerPoint Presentation</vt:lpstr>
      <vt:lpstr>Test of Hypothesis for the Mean</vt:lpstr>
      <vt:lpstr>Steps to Hypothesis Testing</vt:lpstr>
      <vt:lpstr>PowerPoint Presentation</vt:lpstr>
      <vt:lpstr>When do we use a two-tail test? when do we use a one-tail test?</vt:lpstr>
      <vt:lpstr>PowerPoint Presentation</vt:lpstr>
      <vt:lpstr>Example: Ages of MBA students</vt:lpstr>
      <vt:lpstr>Example: MBA Ages</vt:lpstr>
      <vt:lpstr>Example: MBA Ages</vt:lpstr>
      <vt:lpstr>PowerPoint Presentation</vt:lpstr>
      <vt:lpstr>PowerPoint Presentation</vt:lpstr>
      <vt:lpstr>PowerPoint Presentation</vt:lpstr>
      <vt:lpstr>PowerPoint Presentation</vt:lpstr>
      <vt:lpstr>Type I and Type II Error</vt:lpstr>
      <vt:lpstr>Type I and II Errors:</vt:lpstr>
      <vt:lpstr>PowerPoint Presentation</vt:lpstr>
      <vt:lpstr>What are the chances of a Type I error?</vt:lpstr>
      <vt:lpstr>Type I Error</vt:lpstr>
      <vt:lpstr>What are the chances of a Type II error?</vt:lpstr>
      <vt:lpstr>What are the chances of a Type II error?</vt:lpstr>
      <vt:lpstr>What are the chances of a Type II error?</vt:lpstr>
      <vt:lpstr>What are the chances of a Type II error?</vt:lpstr>
      <vt:lpstr>Probability of making a Type II error with different values of the Mean</vt:lpstr>
      <vt:lpstr>Power Curve</vt:lpstr>
      <vt:lpstr>Picking the Null Hypothesis</vt:lpstr>
      <vt:lpstr>Example: Bridge Cable</vt:lpstr>
      <vt:lpstr>Example: Bridge Cable</vt:lpstr>
      <vt:lpstr>PowerPoint Presentation</vt:lpstr>
      <vt:lpstr>Hypothesis Testing</vt:lpstr>
      <vt:lpstr>Hypothesis Testing – Confidence Intervals </vt:lpstr>
      <vt:lpstr>Confidence intervals and hypothesis testing</vt:lpstr>
      <vt:lpstr>Confidence intervals and hypothesis testing</vt:lpstr>
      <vt:lpstr>Example – Confidence Interval Hypothesis Testing</vt:lpstr>
      <vt:lpstr>Example – Confidence Interval Hypothesis Testing</vt:lpstr>
      <vt:lpstr>Summary – Hypothesis Testing with CI</vt:lpstr>
      <vt:lpstr>Hypothesis Testing – p-Value Method</vt:lpstr>
      <vt:lpstr>PowerPoint Presentation</vt:lpstr>
      <vt:lpstr>PowerPoint Presentation</vt:lpstr>
      <vt:lpstr>PowerPoint Presentation</vt:lpstr>
      <vt:lpstr>What does “Statistical Significance” mean?</vt:lpstr>
      <vt:lpstr>What is a p-value?</vt:lpstr>
      <vt:lpstr>p-value</vt:lpstr>
      <vt:lpstr>Example</vt:lpstr>
      <vt:lpstr>Example</vt:lpstr>
      <vt:lpstr>Example</vt:lpstr>
      <vt:lpstr>Example</vt:lpstr>
      <vt:lpstr>What the p-value is not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dc:title>
  <dc:creator>Margo Bergman</dc:creator>
  <cp:lastModifiedBy>Margo Bergman</cp:lastModifiedBy>
  <cp:revision>3</cp:revision>
  <dcterms:created xsi:type="dcterms:W3CDTF">2018-10-26T23:47:48Z</dcterms:created>
  <dcterms:modified xsi:type="dcterms:W3CDTF">2018-10-30T20:47:46Z</dcterms:modified>
</cp:coreProperties>
</file>