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7" r:id="rId2"/>
    <p:sldId id="310" r:id="rId3"/>
    <p:sldId id="311" r:id="rId4"/>
    <p:sldId id="312" r:id="rId5"/>
    <p:sldId id="314" r:id="rId6"/>
    <p:sldId id="313" r:id="rId7"/>
    <p:sldId id="258" r:id="rId8"/>
    <p:sldId id="297" r:id="rId9"/>
    <p:sldId id="315" r:id="rId10"/>
    <p:sldId id="259" r:id="rId11"/>
    <p:sldId id="260" r:id="rId12"/>
    <p:sldId id="261" r:id="rId13"/>
    <p:sldId id="262" r:id="rId14"/>
    <p:sldId id="263" r:id="rId15"/>
    <p:sldId id="264" r:id="rId16"/>
    <p:sldId id="266" r:id="rId17"/>
    <p:sldId id="265" r:id="rId18"/>
    <p:sldId id="296" r:id="rId19"/>
    <p:sldId id="267" r:id="rId20"/>
    <p:sldId id="300" r:id="rId21"/>
    <p:sldId id="268" r:id="rId22"/>
    <p:sldId id="269" r:id="rId23"/>
    <p:sldId id="301" r:id="rId24"/>
    <p:sldId id="270" r:id="rId25"/>
    <p:sldId id="271" r:id="rId26"/>
    <p:sldId id="302" r:id="rId27"/>
    <p:sldId id="303" r:id="rId28"/>
    <p:sldId id="304" r:id="rId29"/>
    <p:sldId id="305" r:id="rId30"/>
    <p:sldId id="275" r:id="rId31"/>
    <p:sldId id="291" r:id="rId32"/>
    <p:sldId id="316" r:id="rId33"/>
    <p:sldId id="276" r:id="rId34"/>
    <p:sldId id="306" r:id="rId35"/>
    <p:sldId id="277" r:id="rId36"/>
    <p:sldId id="292" r:id="rId37"/>
    <p:sldId id="293" r:id="rId38"/>
    <p:sldId id="294" r:id="rId39"/>
    <p:sldId id="298" r:id="rId40"/>
    <p:sldId id="279" r:id="rId41"/>
    <p:sldId id="278" r:id="rId42"/>
    <p:sldId id="307" r:id="rId43"/>
    <p:sldId id="280" r:id="rId44"/>
    <p:sldId id="282" r:id="rId45"/>
    <p:sldId id="308" r:id="rId46"/>
    <p:sldId id="299" r:id="rId47"/>
    <p:sldId id="288" r:id="rId48"/>
    <p:sldId id="295"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6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2" Type="http://schemas.openxmlformats.org/officeDocument/2006/relationships/oleObject" Target="file:///C:\Stats\XLMinerHelp\CasebookMainFiles\TeX_files_1105\Images\CH2-XYPlots.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6122465045504891"/>
          <c:y val="6.6157925209539031E-2"/>
          <c:w val="0.777551795232578"/>
          <c:h val="0.75827160432471974"/>
        </c:manualLayout>
      </c:layout>
      <c:scatterChart>
        <c:scatterStyle val="smoothMarker"/>
        <c:varyColors val="0"/>
        <c:ser>
          <c:idx val="0"/>
          <c:order val="0"/>
          <c:spPr>
            <a:ln w="12700">
              <a:solidFill>
                <a:srgbClr val="000080"/>
              </a:solidFill>
              <a:prstDash val="solid"/>
            </a:ln>
          </c:spPr>
          <c:marker>
            <c:symbol val="diamond"/>
            <c:size val="5"/>
            <c:spPr>
              <a:solidFill>
                <a:srgbClr val="000080"/>
              </a:solidFill>
              <a:ln>
                <a:solidFill>
                  <a:srgbClr val="000080"/>
                </a:solidFill>
                <a:prstDash val="solid"/>
              </a:ln>
            </c:spPr>
          </c:marker>
          <c:xVal>
            <c:numRef>
              <c:f>Sheet1!$A$1:$A$7</c:f>
              <c:numCache>
                <c:formatCode>General</c:formatCode>
                <c:ptCount val="7"/>
                <c:pt idx="0">
                  <c:v>239</c:v>
                </c:pt>
                <c:pt idx="1">
                  <c:v>364</c:v>
                </c:pt>
                <c:pt idx="2">
                  <c:v>602</c:v>
                </c:pt>
                <c:pt idx="3">
                  <c:v>644</c:v>
                </c:pt>
                <c:pt idx="4">
                  <c:v>770</c:v>
                </c:pt>
                <c:pt idx="5">
                  <c:v>789</c:v>
                </c:pt>
                <c:pt idx="6">
                  <c:v>911</c:v>
                </c:pt>
              </c:numCache>
            </c:numRef>
          </c:xVal>
          <c:yVal>
            <c:numRef>
              <c:f>Sheet1!$B$1:$B$7</c:f>
              <c:numCache>
                <c:formatCode>General</c:formatCode>
                <c:ptCount val="7"/>
                <c:pt idx="0">
                  <c:v>514</c:v>
                </c:pt>
                <c:pt idx="1">
                  <c:v>789</c:v>
                </c:pt>
                <c:pt idx="2">
                  <c:v>550</c:v>
                </c:pt>
                <c:pt idx="3">
                  <c:v>1386</c:v>
                </c:pt>
                <c:pt idx="4">
                  <c:v>1394</c:v>
                </c:pt>
                <c:pt idx="5">
                  <c:v>1440</c:v>
                </c:pt>
                <c:pt idx="6">
                  <c:v>1354</c:v>
                </c:pt>
              </c:numCache>
            </c:numRef>
          </c:yVal>
          <c:smooth val="1"/>
          <c:extLst>
            <c:ext xmlns:c16="http://schemas.microsoft.com/office/drawing/2014/chart" uri="{C3380CC4-5D6E-409C-BE32-E72D297353CC}">
              <c16:uniqueId val="{00000000-048A-42F7-ACD2-3BE2BE6127CD}"/>
            </c:ext>
          </c:extLst>
        </c:ser>
        <c:dLbls>
          <c:showLegendKey val="0"/>
          <c:showVal val="0"/>
          <c:showCatName val="0"/>
          <c:showSerName val="0"/>
          <c:showPercent val="0"/>
          <c:showBubbleSize val="0"/>
        </c:dLbls>
        <c:axId val="159854592"/>
        <c:axId val="159905280"/>
      </c:scatterChart>
      <c:valAx>
        <c:axId val="159854592"/>
        <c:scaling>
          <c:orientation val="minMax"/>
        </c:scaling>
        <c:delete val="0"/>
        <c:axPos val="b"/>
        <c:title>
          <c:tx>
            <c:rich>
              <a:bodyPr/>
              <a:lstStyle/>
              <a:p>
                <a:pPr>
                  <a:defRPr sz="1000" b="1" i="0" u="none" strike="noStrike" baseline="0">
                    <a:solidFill>
                      <a:srgbClr val="000000"/>
                    </a:solidFill>
                    <a:latin typeface="Arial"/>
                    <a:ea typeface="Arial"/>
                    <a:cs typeface="Arial"/>
                  </a:defRPr>
                </a:pPr>
                <a:r>
                  <a:rPr lang="en-US"/>
                  <a:t>Expenditure</a:t>
                </a:r>
              </a:p>
            </c:rich>
          </c:tx>
          <c:layout>
            <c:manualLayout>
              <c:xMode val="edge"/>
              <c:yMode val="edge"/>
              <c:x val="0.46734740448362211"/>
              <c:y val="0.90331013266870663"/>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en-US"/>
          </a:p>
        </c:txPr>
        <c:crossAx val="159905280"/>
        <c:crosses val="autoZero"/>
        <c:crossBetween val="midCat"/>
      </c:valAx>
      <c:valAx>
        <c:axId val="159905280"/>
        <c:scaling>
          <c:orientation val="minMax"/>
        </c:scaling>
        <c:delete val="0"/>
        <c:axPos val="l"/>
        <c:title>
          <c:tx>
            <c:rich>
              <a:bodyPr/>
              <a:lstStyle/>
              <a:p>
                <a:pPr>
                  <a:defRPr sz="1000" b="1" i="0" u="none" strike="noStrike" baseline="0">
                    <a:solidFill>
                      <a:srgbClr val="000000"/>
                    </a:solidFill>
                    <a:latin typeface="Arial"/>
                    <a:ea typeface="Arial"/>
                    <a:cs typeface="Arial"/>
                  </a:defRPr>
                </a:pPr>
                <a:r>
                  <a:rPr lang="en-US"/>
                  <a:t>Revenue</a:t>
                </a:r>
              </a:p>
            </c:rich>
          </c:tx>
          <c:layout>
            <c:manualLayout>
              <c:xMode val="edge"/>
              <c:yMode val="edge"/>
              <c:x val="3.2653093763047945E-2"/>
              <c:y val="0.36895765982243039"/>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en-US"/>
          </a:p>
        </c:txPr>
        <c:crossAx val="159854592"/>
        <c:crosses val="autoZero"/>
        <c:crossBetween val="midCat"/>
      </c:valAx>
      <c:spPr>
        <a:solidFill>
          <a:srgbClr val="C0C0C0"/>
        </a:solid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28BE2565-3320-4806-BB46-5193C26F9324}" type="datetimeFigureOut">
              <a:rPr lang="en-US"/>
              <a:pPr>
                <a:defRPr/>
              </a:pPr>
              <a:t>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AFC92CCA-6ED6-4BEF-9CC6-EA19E2FACEE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1FB0BC4-5E11-486B-8421-B720879C19EE}" type="slidenum">
              <a:rPr lang="en-US" altLang="en-US" smtClean="0"/>
              <a:pPr>
                <a:defRPr/>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6C9053C-A1EA-45D3-92AA-0D3EAA0E62EF}" type="slidenum">
              <a:rPr lang="en-US" altLang="en-US" smtClean="0"/>
              <a:pPr>
                <a:defRPr/>
              </a:pPr>
              <a:t>16</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6EDD5E9-A87E-4415-8867-5C9907364B72}" type="slidenum">
              <a:rPr lang="en-US" altLang="en-US" smtClean="0"/>
              <a:pPr>
                <a:defRPr/>
              </a:pPr>
              <a:t>17</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EDE4318-B7C9-47BB-A124-553C1AF7018E}" type="slidenum">
              <a:rPr lang="en-US" altLang="en-US" smtClean="0"/>
              <a:pPr>
                <a:defRPr/>
              </a:pPr>
              <a:t>18</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C25E811-F536-40A3-90FC-D3CE526CEF7D}" type="slidenum">
              <a:rPr lang="en-US" altLang="en-US" smtClean="0"/>
              <a:pPr>
                <a:defRPr/>
              </a:pPr>
              <a:t>19</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17799B6-3947-4A78-81E0-B3076B877107}" type="slidenum">
              <a:rPr lang="en-US" altLang="en-US" smtClean="0"/>
              <a:pPr>
                <a:defRPr/>
              </a:pPr>
              <a:t>20</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3F61D7E-98CF-4027-848E-3FF8C6A40B0B}" type="slidenum">
              <a:rPr lang="en-US" altLang="en-US" smtClean="0"/>
              <a:pPr>
                <a:defRPr/>
              </a:pPr>
              <a:t>21</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67B116F-68AE-47AB-B339-ED7FCB21684F}" type="slidenum">
              <a:rPr lang="en-US" altLang="en-US" smtClean="0"/>
              <a:pPr>
                <a:defRPr/>
              </a:pPr>
              <a:t>22</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8DE0CB4-F2F2-4F60-AB28-FA4B11C3A59A}" type="slidenum">
              <a:rPr lang="en-US" altLang="en-US" smtClean="0"/>
              <a:pPr>
                <a:defRPr/>
              </a:pPr>
              <a:t>23</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D32DF46-856D-4533-8487-5A2708D0964C}" type="slidenum">
              <a:rPr lang="en-US" altLang="en-US" smtClean="0"/>
              <a:pPr>
                <a:defRPr/>
              </a:pPr>
              <a:t>24</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8F91BFC-CD8E-455B-A43F-C81669ED0661}" type="slidenum">
              <a:rPr lang="en-US" altLang="en-US" smtClean="0"/>
              <a:pPr>
                <a:defRPr/>
              </a:pPr>
              <a:t>25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A1783E6-1880-440B-8AD5-0B1F92DA6702}" type="slidenum">
              <a:rPr lang="en-US" altLang="en-US" smtClean="0"/>
              <a:pPr>
                <a:defRPr/>
              </a:pPr>
              <a:t>7</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32B9A06-453E-4135-B422-B46A2237358A}" type="slidenum">
              <a:rPr lang="en-US" altLang="en-US" smtClean="0"/>
              <a:pPr>
                <a:defRPr/>
              </a:pPr>
              <a:t>26</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DF66273-0AC6-41F0-A03D-0CB4492C6213}" type="slidenum">
              <a:rPr lang="en-US" altLang="en-US" smtClean="0"/>
              <a:pPr>
                <a:defRPr/>
              </a:pPr>
              <a:t>27</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27C3E25-F91F-4B32-8B85-5DD4EE9FE1EF}" type="slidenum">
              <a:rPr lang="en-US" altLang="en-US" smtClean="0"/>
              <a:pPr>
                <a:defRPr/>
              </a:pPr>
              <a:t>28</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14CB6E9-44CD-4BF1-BB43-46AE9764F5BC}" type="slidenum">
              <a:rPr lang="en-US" altLang="en-US" smtClean="0"/>
              <a:pPr>
                <a:defRPr/>
              </a:pPr>
              <a:t>29</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C6049F0-3A1B-45BA-AF3F-F5F1EE54E34F}" type="slidenum">
              <a:rPr lang="en-US" altLang="en-US" smtClean="0"/>
              <a:pPr>
                <a:defRPr/>
              </a:pPr>
              <a:t>30</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373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AB92712-C761-48B5-9A55-81CBA3545135}" type="slidenum">
              <a:rPr lang="en-US" altLang="en-US" sz="1200"/>
              <a:pPr algn="r"/>
              <a:t>31</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2E354A4-E793-4179-8E87-9F2B3EC545A8}" type="slidenum">
              <a:rPr lang="en-US" altLang="en-US" smtClean="0"/>
              <a:pPr>
                <a:defRPr/>
              </a:pPr>
              <a:t>33</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5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F79DB8F-72E1-4251-94FA-AD1BA37ECAE3}" type="slidenum">
              <a:rPr lang="en-US" altLang="en-US" smtClean="0"/>
              <a:pPr>
                <a:defRPr/>
              </a:pPr>
              <a:t>34</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B1C0339-2423-437D-B451-29CCFFF58C16}" type="slidenum">
              <a:rPr lang="en-US" altLang="en-US" smtClean="0"/>
              <a:pPr>
                <a:defRPr/>
              </a:pPr>
              <a:t>35</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78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189D838-71A1-4615-8F96-C31ABAB85E01}" type="slidenum">
              <a:rPr lang="en-US" altLang="en-US" sz="1200"/>
              <a:pPr algn="r"/>
              <a:t>36</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A90D603-3AC1-4957-9F06-296EB9CD5782}" type="slidenum">
              <a:rPr lang="en-US" altLang="en-US" smtClean="0"/>
              <a:pPr>
                <a:defRPr/>
              </a:pPr>
              <a:t>8</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88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338F2CF-F941-4458-88EA-D525D13A94C6}" type="slidenum">
              <a:rPr lang="en-US" altLang="en-US" sz="1200"/>
              <a:pPr algn="r"/>
              <a:t>37</a:t>
            </a:fld>
            <a:endParaRPr lang="en-US"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987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497BC40-C00B-41CB-8BD8-B77212BF75DE}" type="slidenum">
              <a:rPr lang="en-US" altLang="en-US" sz="1200"/>
              <a:pPr algn="r"/>
              <a:t>38</a:t>
            </a:fld>
            <a:endParaRPr lang="en-US"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D5B986A-9084-4721-AD9B-1B0FA6645B78}" type="slidenum">
              <a:rPr lang="en-US" altLang="en-US" smtClean="0"/>
              <a:pPr>
                <a:defRPr/>
              </a:pPr>
              <a:t>39</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1A55E03-30BF-4FDF-97D6-DBC265AF5BEC}" type="slidenum">
              <a:rPr lang="en-US" altLang="en-US" smtClean="0"/>
              <a:pPr>
                <a:defRPr/>
              </a:pPr>
              <a:t>40</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2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D157854-7CE4-4A1C-B5BE-41F88918BCF8}" type="slidenum">
              <a:rPr lang="en-US" altLang="en-US" smtClean="0"/>
              <a:pPr>
                <a:defRPr/>
              </a:pPr>
              <a:t>41</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2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836BFD3-8156-457B-96CD-DD5375BCF588}" type="slidenum">
              <a:rPr lang="en-US" altLang="en-US" smtClean="0"/>
              <a:pPr>
                <a:defRPr/>
              </a:pPr>
              <a:t>42</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3EFD00C-0B24-43D5-A606-0932D0750FDD}" type="slidenum">
              <a:rPr lang="en-US" altLang="en-US" smtClean="0"/>
              <a:pPr>
                <a:defRPr/>
              </a:pPr>
              <a:t>43</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EF2F584-FFBF-4BA9-B68B-6B46E76DD03A}" type="slidenum">
              <a:rPr lang="en-US" altLang="en-US" smtClean="0"/>
              <a:pPr>
                <a:defRPr/>
              </a:pPr>
              <a:t>44</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2DAD23F-FAF2-420B-860D-570E28655E51}" type="slidenum">
              <a:rPr lang="en-US" altLang="en-US" smtClean="0"/>
              <a:pPr>
                <a:defRPr/>
              </a:pPr>
              <a:t>45</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319E3C6-7ED2-4F85-AB89-48AAE53FCEFE}" type="slidenum">
              <a:rPr lang="en-US" altLang="en-US" smtClean="0"/>
              <a:pPr>
                <a:defRPr/>
              </a:pPr>
              <a:t>46</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C90C366-52D6-4EF7-AF20-EF2D72A63B49}" type="slidenum">
              <a:rPr lang="en-US" altLang="en-US" smtClean="0"/>
              <a:pPr>
                <a:defRPr/>
              </a:pPr>
              <a:t>10</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D35C02D-4F5D-4FFC-94D6-E11335C414A8}" type="slidenum">
              <a:rPr lang="en-US" altLang="en-US" smtClean="0"/>
              <a:pPr>
                <a:defRPr/>
              </a:pPr>
              <a:t>47</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8846F67-1900-41BB-838D-CC2E3508F978}" type="slidenum">
              <a:rPr lang="en-US" altLang="en-US" smtClean="0"/>
              <a:pPr>
                <a:defRPr/>
              </a:pPr>
              <a:t>48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4EB8FED-DB97-49AA-BE15-7730B8F08CBE}" type="slidenum">
              <a:rPr lang="en-US" altLang="en-US" smtClean="0"/>
              <a:pPr>
                <a:defRPr/>
              </a:pPr>
              <a:t>11</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C853A91-13D6-4E60-BE96-D45B2CCC974B}" type="slidenum">
              <a:rPr lang="en-US" altLang="en-US" smtClean="0"/>
              <a:pPr>
                <a:defRPr/>
              </a:pPr>
              <a:t>12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6DE3CF6-B7CF-47A6-9430-6FF5F85982D2}" type="slidenum">
              <a:rPr lang="en-US" altLang="en-US" smtClean="0"/>
              <a:pPr>
                <a:defRPr/>
              </a:pPr>
              <a:t>13</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BA60038-242D-47E0-8C19-1D96229E30A1}" type="slidenum">
              <a:rPr lang="en-US" altLang="en-US" smtClean="0"/>
              <a:pPr>
                <a:defRPr/>
              </a:pPr>
              <a:t>14</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919FB9B-C744-43BB-9BD5-1F7919333A99}" type="slidenum">
              <a:rPr lang="en-US" altLang="en-US" smtClean="0"/>
              <a:pPr>
                <a:defRPr/>
              </a:pPr>
              <a:t>15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16CF8F9A-6B9C-4E99-A672-AA22494AC827}" type="datetimeFigureOut">
              <a:rPr lang="en-US"/>
              <a:pPr>
                <a:defRPr/>
              </a:pPr>
              <a:t>1/3/2022</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516C8228-8E3D-47B4-9F2F-4DFD1683B7A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98DFAE8-BBF0-417D-AA10-2919B6E99BD4}" type="datetimeFigureOut">
              <a:rPr lang="en-US"/>
              <a:pPr>
                <a:defRPr/>
              </a:pPr>
              <a:t>1/3/2022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876D68C-F9C0-4CA0-8052-8D5E38C4955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53446EDF-5A8D-479C-AC59-E0526DE12ADB}" type="datetimeFigureOut">
              <a:rPr lang="en-US"/>
              <a:pPr>
                <a:defRPr/>
              </a:pPr>
              <a:t>1/3/2022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180508F-1B81-4EC0-93A6-1A3FE4877C8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13"/>
          <p:cNvSpPr>
            <a:spLocks noGrp="1"/>
          </p:cNvSpPr>
          <p:nvPr>
            <p:ph type="dt" sz="half" idx="10"/>
          </p:nvPr>
        </p:nvSpPr>
        <p:spPr/>
        <p:txBody>
          <a:bodyPr/>
          <a:lstStyle>
            <a:lvl1pPr>
              <a:defRPr/>
            </a:lvl1pPr>
          </a:lstStyle>
          <a:p>
            <a:pPr>
              <a:defRPr/>
            </a:pPr>
            <a:fld id="{85F63335-4D21-470B-BED0-FABBD057111B}" type="datetimeFigureOut">
              <a:rPr lang="en-US"/>
              <a:pPr>
                <a:defRPr/>
              </a:pPr>
              <a:t>1/3/2022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3895D13-DB23-4D94-8613-9A6BA2DDDDE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DAB7CE3-98A8-44D5-97E5-518A21F75621}" type="datetimeFigureOut">
              <a:rPr lang="en-US"/>
              <a:pPr>
                <a:defRPr/>
              </a:pPr>
              <a:t>1/3/2022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BA632A48-17A9-4882-998A-9ED17B95E23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0CB5CB7E-CA62-4728-9A01-E4C077EDB16C}" type="datetimeFigureOut">
              <a:rPr lang="en-US"/>
              <a:pPr>
                <a:defRPr/>
              </a:pPr>
              <a:t>1/3/2022</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9B0E0AE4-B6E7-49A2-842A-93E266E87AE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3095EC6D-69CF-4B50-8DD2-755FB0A87272}" type="datetimeFigureOut">
              <a:rPr lang="en-US"/>
              <a:pPr>
                <a:defRPr/>
              </a:pPr>
              <a:t>1/3/2022</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D65F50A3-077B-40C7-8B7E-79D4A02C6B5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97EEC02D-2D74-4675-AE58-6EA7616DA41A}" type="datetimeFigureOut">
              <a:rPr lang="en-US"/>
              <a:pPr>
                <a:defRPr/>
              </a:pPr>
              <a:t>1/3/2022</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74CC5DC6-0AE3-43DB-BABD-7BB5792B885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34176C86-FDB5-49B3-81C9-7F1E7740B715}" type="datetimeFigureOut">
              <a:rPr lang="en-US"/>
              <a:pPr>
                <a:defRPr/>
              </a:pPr>
              <a:t>1/3/2022</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17B071CF-07B6-4068-B301-CCA93B57281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E38B99C1-E074-4312-A4FB-54633EB37A66}" type="datetimeFigureOut">
              <a:rPr lang="en-US"/>
              <a:pPr>
                <a:defRPr/>
              </a:pPr>
              <a:t>1/3/2022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B817ABAE-5DFD-4654-A34A-BF977A0C008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95640A97-526F-4C11-AAA7-3EA03338936B}" type="datetimeFigureOut">
              <a:rPr lang="en-US"/>
              <a:pPr>
                <a:defRPr/>
              </a:pPr>
              <a:t>1/3/2022</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4E508FFC-EB67-4A7A-8EBD-EF81F1F68A2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B3E96CDF-B34A-4A0F-A35A-AE968AC36E54}" type="datetimeFigureOut">
              <a:rPr lang="en-US"/>
              <a:pPr>
                <a:defRPr/>
              </a:pPr>
              <a:t>1/3/2022</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F001F9DF-8103-4ADE-8F25-4A16D6EF88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charset="0"/>
                <a:cs typeface="+mn-cs"/>
              </a:defRPr>
            </a:lvl1pPr>
          </a:lstStyle>
          <a:p>
            <a:pPr>
              <a:defRPr/>
            </a:pPr>
            <a:fld id="{FB64C0EF-C16E-4BDC-AE2F-623E38AA30B2}" type="datetimeFigureOut">
              <a:rPr lang="en-US"/>
              <a:pPr>
                <a:defRPr/>
              </a:pPr>
              <a:t>1/3/2022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charset="0"/>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45545526-4F4B-44FF-8542-E0A2891DEDB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1" r:id="rId1"/>
    <p:sldLayoutId id="2147483803" r:id="rId2"/>
    <p:sldLayoutId id="2147483812" r:id="rId3"/>
    <p:sldLayoutId id="2147483804" r:id="rId4"/>
    <p:sldLayoutId id="2147483805" r:id="rId5"/>
    <p:sldLayoutId id="2147483806" r:id="rId6"/>
    <p:sldLayoutId id="2147483807" r:id="rId7"/>
    <p:sldLayoutId id="2147483813" r:id="rId8"/>
    <p:sldLayoutId id="2147483814" r:id="rId9"/>
    <p:sldLayoutId id="2147483808" r:id="rId10"/>
    <p:sldLayoutId id="2147483809" r:id="rId11"/>
    <p:sldLayoutId id="2147483810"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maps.google.com/?q=c(9,+14&amp;entry=gmail&amp;source=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609600" y="1447800"/>
            <a:ext cx="7772400" cy="1143000"/>
          </a:xfrm>
        </p:spPr>
        <p:txBody>
          <a:bodyPr/>
          <a:lstStyle/>
          <a:p>
            <a:pPr eaLnBrk="1" hangingPunct="1"/>
            <a:r>
              <a:rPr lang="en-US" altLang="en-US"/>
              <a:t>Overview</a:t>
            </a:r>
          </a:p>
        </p:txBody>
      </p:sp>
      <p:sp>
        <p:nvSpPr>
          <p:cNvPr id="6147" name="Footer Placeholder 2"/>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tLang="en-US"/>
              <a:t>© Galit Shmueli and Peter Bruce 2017</a:t>
            </a:r>
          </a:p>
        </p:txBody>
      </p:sp>
      <p:sp>
        <p:nvSpPr>
          <p:cNvPr id="6148" name="Text Box 5"/>
          <p:cNvSpPr txBox="1">
            <a:spLocks noChangeArrowheads="1"/>
          </p:cNvSpPr>
          <p:nvPr/>
        </p:nvSpPr>
        <p:spPr bwMode="auto">
          <a:xfrm>
            <a:off x="609600" y="4570413"/>
            <a:ext cx="7010400" cy="1815882"/>
          </a:xfrm>
          <a:prstGeom prst="rect">
            <a:avLst/>
          </a:prstGeom>
          <a:noFill/>
          <a:ln w="9525">
            <a:noFill/>
            <a:miter lim="800000"/>
            <a:headEnd/>
            <a:tailEnd/>
          </a:ln>
        </p:spPr>
        <p:txBody>
          <a:bodyPr>
            <a:spAutoFit/>
          </a:bodyPr>
          <a:lstStyle/>
          <a:p>
            <a:pPr>
              <a:spcBef>
                <a:spcPct val="50000"/>
              </a:spcBef>
            </a:pPr>
            <a:r>
              <a:rPr lang="en-US" altLang="en-US" sz="2800" b="1" dirty="0">
                <a:solidFill>
                  <a:schemeClr val="accent2"/>
                </a:solidFill>
                <a:latin typeface="Franklin Gothic Book" pitchFamily="34" charset="0"/>
              </a:rPr>
              <a:t>Data Mining for Business Analytics in R</a:t>
            </a:r>
          </a:p>
          <a:p>
            <a:pPr>
              <a:spcBef>
                <a:spcPct val="50000"/>
              </a:spcBef>
            </a:pPr>
            <a:r>
              <a:rPr lang="en-US" altLang="en-US" sz="2800" b="1" dirty="0">
                <a:solidFill>
                  <a:schemeClr val="tx2"/>
                </a:solidFill>
                <a:latin typeface="Franklin Gothic Book" pitchFamily="34" charset="0"/>
              </a:rPr>
              <a:t>Adapted from </a:t>
            </a:r>
          </a:p>
          <a:p>
            <a:pPr>
              <a:spcBef>
                <a:spcPct val="50000"/>
              </a:spcBef>
            </a:pPr>
            <a:r>
              <a:rPr lang="en-US" altLang="en-US" sz="2800" b="1" dirty="0">
                <a:solidFill>
                  <a:schemeClr val="tx2"/>
                </a:solidFill>
                <a:latin typeface="Franklin Gothic Book" pitchFamily="34" charset="0"/>
              </a:rPr>
              <a:t>Shmueli, Bruce, </a:t>
            </a:r>
            <a:r>
              <a:rPr lang="en-US" altLang="en-US" sz="2800" b="1" dirty="0" err="1">
                <a:solidFill>
                  <a:schemeClr val="tx2"/>
                </a:solidFill>
                <a:latin typeface="Franklin Gothic Book" pitchFamily="34" charset="0"/>
              </a:rPr>
              <a:t>Yahav</a:t>
            </a:r>
            <a:r>
              <a:rPr lang="en-US" altLang="en-US" sz="2800" b="1" dirty="0">
                <a:solidFill>
                  <a:schemeClr val="tx2"/>
                </a:solidFill>
                <a:latin typeface="Franklin Gothic Book" pitchFamily="34" charset="0"/>
              </a:rPr>
              <a:t>, Patel &amp; </a:t>
            </a:r>
            <a:r>
              <a:rPr lang="en-US" altLang="en-US" sz="2800" b="1" dirty="0" err="1">
                <a:solidFill>
                  <a:schemeClr val="tx2"/>
                </a:solidFill>
                <a:latin typeface="Franklin Gothic Book" pitchFamily="34" charset="0"/>
              </a:rPr>
              <a:t>Lichtendahl</a:t>
            </a:r>
            <a:endParaRPr lang="en-US" altLang="en-US" sz="2800" b="1" dirty="0">
              <a:solidFill>
                <a:schemeClr val="tx2"/>
              </a:solidFill>
              <a:latin typeface="Franklin Gothic Boo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a:t>Supervised Learning</a:t>
            </a:r>
          </a:p>
        </p:txBody>
      </p:sp>
      <p:sp>
        <p:nvSpPr>
          <p:cNvPr id="9219" name="Content Placeholder 2"/>
          <p:cNvSpPr>
            <a:spLocks noGrp="1"/>
          </p:cNvSpPr>
          <p:nvPr>
            <p:ph sz="quarter" idx="1"/>
          </p:nvPr>
        </p:nvSpPr>
        <p:spPr>
          <a:xfrm>
            <a:off x="838200" y="2286000"/>
            <a:ext cx="7848600" cy="4114800"/>
          </a:xfrm>
        </p:spPr>
        <p:txBody>
          <a:bodyPr/>
          <a:lstStyle/>
          <a:p>
            <a:pPr eaLnBrk="1" hangingPunct="1"/>
            <a:r>
              <a:rPr lang="en-US" altLang="en-US" dirty="0">
                <a:latin typeface="Franklin Gothic Book" pitchFamily="34" charset="0"/>
              </a:rPr>
              <a:t>Goal: Predict a single “target” or “outcome” variable </a:t>
            </a:r>
          </a:p>
          <a:p>
            <a:pPr eaLnBrk="1" hangingPunct="1"/>
            <a:endParaRPr lang="en-US" altLang="en-US" dirty="0">
              <a:latin typeface="Franklin Gothic Book" pitchFamily="34" charset="0"/>
            </a:endParaRPr>
          </a:p>
          <a:p>
            <a:pPr eaLnBrk="1" hangingPunct="1"/>
            <a:r>
              <a:rPr lang="en-US" altLang="en-US" dirty="0">
                <a:latin typeface="Franklin Gothic Book" pitchFamily="34" charset="0"/>
              </a:rPr>
              <a:t>Training data, where target value is known</a:t>
            </a:r>
          </a:p>
          <a:p>
            <a:pPr eaLnBrk="1" hangingPunct="1"/>
            <a:endParaRPr lang="en-US" altLang="en-US" dirty="0">
              <a:latin typeface="Franklin Gothic Book" pitchFamily="34" charset="0"/>
            </a:endParaRPr>
          </a:p>
          <a:p>
            <a:pPr eaLnBrk="1" hangingPunct="1"/>
            <a:r>
              <a:rPr lang="en-US" altLang="en-US" dirty="0">
                <a:latin typeface="Franklin Gothic Book" pitchFamily="34" charset="0"/>
              </a:rPr>
              <a:t>Score to data where value is not known</a:t>
            </a:r>
          </a:p>
          <a:p>
            <a:pPr eaLnBrk="1" hangingPunct="1"/>
            <a:endParaRPr lang="en-US" altLang="en-US" dirty="0">
              <a:latin typeface="Franklin Gothic Book" pitchFamily="34" charset="0"/>
            </a:endParaRPr>
          </a:p>
          <a:p>
            <a:pPr eaLnBrk="1" hangingPunct="1"/>
            <a:r>
              <a:rPr lang="en-US" altLang="en-US" dirty="0">
                <a:latin typeface="Franklin Gothic Book" pitchFamily="34" charset="0"/>
              </a:rPr>
              <a:t>Methods: Classification and Prediction</a:t>
            </a:r>
          </a:p>
          <a:p>
            <a:pPr eaLnBrk="1" hangingPunct="1"/>
            <a:endParaRPr lang="en-US" altLang="en-US" dirty="0">
              <a:latin typeface="Franklin Gothic Book" pitchFamily="34" charset="0"/>
            </a:endParaRPr>
          </a:p>
          <a:p>
            <a:pPr eaLnBrk="1" hangingPunct="1">
              <a:buFont typeface="Wingdings 2" pitchFamily="18" charset="2"/>
              <a:buNone/>
            </a:pPr>
            <a:endParaRPr lang="en-US" altLang="en-US" dirty="0">
              <a:latin typeface="Franklin Gothic Book" pitchFamily="34" charset="0"/>
            </a:endParaRPr>
          </a:p>
        </p:txBody>
      </p:sp>
      <p:pic>
        <p:nvPicPr>
          <p:cNvPr id="5122" name="Picture 2" descr="Supervised Learning vs Unsupervised Learning. Which is better?">
            <a:extLst>
              <a:ext uri="{FF2B5EF4-FFF2-40B4-BE49-F238E27FC236}">
                <a16:creationId xmlns:a16="http://schemas.microsoft.com/office/drawing/2014/main" id="{E6BB9AA7-B3C0-4BCE-9F49-A1FA4B8E4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6858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Unsupervised Learning</a:t>
            </a:r>
          </a:p>
        </p:txBody>
      </p:sp>
      <p:sp>
        <p:nvSpPr>
          <p:cNvPr id="10243" name="Content Placeholder 2"/>
          <p:cNvSpPr>
            <a:spLocks noGrp="1"/>
          </p:cNvSpPr>
          <p:nvPr>
            <p:ph sz="quarter" idx="1"/>
          </p:nvPr>
        </p:nvSpPr>
        <p:spPr>
          <a:xfrm>
            <a:off x="685800" y="1600200"/>
            <a:ext cx="7772400" cy="2438400"/>
          </a:xfrm>
        </p:spPr>
        <p:txBody>
          <a:bodyPr/>
          <a:lstStyle/>
          <a:p>
            <a:pPr eaLnBrk="1" hangingPunct="1"/>
            <a:r>
              <a:rPr lang="en-US" altLang="en-US" dirty="0">
                <a:latin typeface="Franklin Gothic Book" pitchFamily="34" charset="0"/>
              </a:rPr>
              <a:t>Goal: Segment data into meaningful segments; detect patterns</a:t>
            </a:r>
          </a:p>
          <a:p>
            <a:pPr eaLnBrk="1" hangingPunct="1"/>
            <a:r>
              <a:rPr lang="en-US" altLang="en-US" dirty="0">
                <a:latin typeface="Franklin Gothic Book" pitchFamily="34" charset="0"/>
              </a:rPr>
              <a:t>There is no target (outcome) variable to predict or classify</a:t>
            </a:r>
          </a:p>
          <a:p>
            <a:pPr eaLnBrk="1" hangingPunct="1"/>
            <a:r>
              <a:rPr lang="en-US" altLang="en-US" dirty="0">
                <a:latin typeface="Franklin Gothic Book" pitchFamily="34" charset="0"/>
              </a:rPr>
              <a:t>Methods: Association rules, data reduction &amp; exploration, visualization</a:t>
            </a:r>
          </a:p>
        </p:txBody>
      </p:sp>
      <p:pic>
        <p:nvPicPr>
          <p:cNvPr id="7170" name="Picture 2" descr="A Brief Introduction to Unsupervised Learning | by Aidan Wilson | Towards  Data Science">
            <a:extLst>
              <a:ext uri="{FF2B5EF4-FFF2-40B4-BE49-F238E27FC236}">
                <a16:creationId xmlns:a16="http://schemas.microsoft.com/office/drawing/2014/main" id="{A6CB5052-97DB-4371-9514-7C26F3E7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137660"/>
            <a:ext cx="4000500" cy="2240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t>Supervised: Classification</a:t>
            </a:r>
          </a:p>
        </p:txBody>
      </p:sp>
      <p:sp>
        <p:nvSpPr>
          <p:cNvPr id="11267" name="Content Placeholder 2"/>
          <p:cNvSpPr>
            <a:spLocks noGrp="1"/>
          </p:cNvSpPr>
          <p:nvPr>
            <p:ph sz="quarter" idx="1"/>
          </p:nvPr>
        </p:nvSpPr>
        <p:spPr>
          <a:xfrm>
            <a:off x="533400" y="1676400"/>
            <a:ext cx="7772400" cy="4038600"/>
          </a:xfrm>
        </p:spPr>
        <p:txBody>
          <a:bodyPr/>
          <a:lstStyle/>
          <a:p>
            <a:pPr eaLnBrk="1" hangingPunct="1"/>
            <a:r>
              <a:rPr lang="en-US" altLang="en-US" dirty="0">
                <a:latin typeface="Franklin Gothic Book" pitchFamily="34" charset="0"/>
              </a:rPr>
              <a:t>Goal: Predict categorical target (outcome) variable </a:t>
            </a:r>
          </a:p>
          <a:p>
            <a:pPr eaLnBrk="1" hangingPunct="1"/>
            <a:r>
              <a:rPr lang="en-US" altLang="en-US" dirty="0">
                <a:latin typeface="Franklin Gothic Book" pitchFamily="34" charset="0"/>
              </a:rPr>
              <a:t>Examples: Purchase/no purchase, fraud/no fraud, creditworthy/not creditworthy…</a:t>
            </a:r>
          </a:p>
          <a:p>
            <a:pPr eaLnBrk="1" hangingPunct="1"/>
            <a:r>
              <a:rPr lang="en-US" altLang="en-US" dirty="0">
                <a:latin typeface="Franklin Gothic Book" pitchFamily="34" charset="0"/>
              </a:rPr>
              <a:t>Each row is a case (customer, tax return, applicant)</a:t>
            </a:r>
          </a:p>
          <a:p>
            <a:pPr eaLnBrk="1" hangingPunct="1"/>
            <a:r>
              <a:rPr lang="en-US" altLang="en-US" dirty="0">
                <a:latin typeface="Franklin Gothic Book" pitchFamily="34" charset="0"/>
              </a:rPr>
              <a:t>Each column is a variable</a:t>
            </a:r>
          </a:p>
          <a:p>
            <a:pPr eaLnBrk="1" hangingPunct="1"/>
            <a:r>
              <a:rPr lang="en-US" altLang="en-US" dirty="0">
                <a:latin typeface="Franklin Gothic Book" pitchFamily="34" charset="0"/>
              </a:rPr>
              <a:t>Target variable is often binary (yes/no)</a:t>
            </a:r>
          </a:p>
        </p:txBody>
      </p:sp>
      <p:pic>
        <p:nvPicPr>
          <p:cNvPr id="8194" name="Picture 2" descr="Regression vs Classification in Machine Learning - Javatpoint">
            <a:extLst>
              <a:ext uri="{FF2B5EF4-FFF2-40B4-BE49-F238E27FC236}">
                <a16:creationId xmlns:a16="http://schemas.microsoft.com/office/drawing/2014/main" id="{A486BBC7-D9CA-4D4B-988C-F4460E970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648200"/>
            <a:ext cx="2867025" cy="159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Supervised: Prediction</a:t>
            </a:r>
          </a:p>
        </p:txBody>
      </p:sp>
      <p:sp>
        <p:nvSpPr>
          <p:cNvPr id="12291" name="Content Placeholder 2"/>
          <p:cNvSpPr>
            <a:spLocks noGrp="1"/>
          </p:cNvSpPr>
          <p:nvPr>
            <p:ph sz="quarter" idx="1"/>
          </p:nvPr>
        </p:nvSpPr>
        <p:spPr>
          <a:xfrm>
            <a:off x="304800" y="1676400"/>
            <a:ext cx="8382000" cy="4572000"/>
          </a:xfrm>
        </p:spPr>
        <p:txBody>
          <a:bodyPr/>
          <a:lstStyle/>
          <a:p>
            <a:pPr eaLnBrk="1" hangingPunct="1"/>
            <a:r>
              <a:rPr lang="en-US" altLang="en-US" dirty="0">
                <a:latin typeface="Franklin Gothic Book" pitchFamily="34" charset="0"/>
              </a:rPr>
              <a:t>Goal: Predict numerical target (outcome) variable </a:t>
            </a:r>
          </a:p>
          <a:p>
            <a:pPr eaLnBrk="1" hangingPunct="1"/>
            <a:r>
              <a:rPr lang="en-US" altLang="en-US" dirty="0">
                <a:latin typeface="Franklin Gothic Book" pitchFamily="34" charset="0"/>
              </a:rPr>
              <a:t>Examples: sales, revenue, performance</a:t>
            </a:r>
          </a:p>
          <a:p>
            <a:pPr eaLnBrk="1" hangingPunct="1"/>
            <a:r>
              <a:rPr lang="en-US" altLang="en-US" dirty="0">
                <a:latin typeface="Franklin Gothic Book" pitchFamily="34" charset="0"/>
              </a:rPr>
              <a:t>As in classification:</a:t>
            </a:r>
          </a:p>
          <a:p>
            <a:pPr eaLnBrk="1" hangingPunct="1"/>
            <a:r>
              <a:rPr lang="en-US" altLang="en-US" dirty="0">
                <a:latin typeface="Franklin Gothic Book" pitchFamily="34" charset="0"/>
              </a:rPr>
              <a:t>Each row is a case (customer, tax return, applicant)</a:t>
            </a:r>
          </a:p>
          <a:p>
            <a:pPr eaLnBrk="1" hangingPunct="1"/>
            <a:r>
              <a:rPr lang="en-US" altLang="en-US" dirty="0">
                <a:latin typeface="Franklin Gothic Book" pitchFamily="34" charset="0"/>
              </a:rPr>
              <a:t>Each column is a variable</a:t>
            </a:r>
          </a:p>
          <a:p>
            <a:pPr eaLnBrk="1" hangingPunct="1"/>
            <a:r>
              <a:rPr lang="en-US" altLang="en-US" dirty="0">
                <a:latin typeface="Franklin Gothic Book" pitchFamily="34" charset="0"/>
              </a:rPr>
              <a:t>Taken together, classification and prediction constitute “predictive analytics”</a:t>
            </a:r>
          </a:p>
          <a:p>
            <a:pPr eaLnBrk="1" hangingPunct="1">
              <a:buFont typeface="Wingdings 2" pitchFamily="18" charset="2"/>
              <a:buNone/>
            </a:pPr>
            <a:endParaRPr lang="en-US" altLang="en-US" dirty="0">
              <a:latin typeface="Franklin Gothic Book" pitchFamily="34" charset="0"/>
            </a:endParaRPr>
          </a:p>
        </p:txBody>
      </p:sp>
      <p:pic>
        <p:nvPicPr>
          <p:cNvPr id="9218" name="Picture 2" descr="Regression vs Classification in Machine Learning - Javatpoint">
            <a:extLst>
              <a:ext uri="{FF2B5EF4-FFF2-40B4-BE49-F238E27FC236}">
                <a16:creationId xmlns:a16="http://schemas.microsoft.com/office/drawing/2014/main" id="{C2CFCCE2-FEA1-45A9-B12D-F6EDCF1CD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5029200"/>
            <a:ext cx="2867025" cy="159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a:t>Unsupervised: Association Rules</a:t>
            </a:r>
          </a:p>
        </p:txBody>
      </p:sp>
      <p:sp>
        <p:nvSpPr>
          <p:cNvPr id="13315" name="Content Placeholder 2"/>
          <p:cNvSpPr>
            <a:spLocks noGrp="1"/>
          </p:cNvSpPr>
          <p:nvPr>
            <p:ph sz="quarter" idx="1"/>
          </p:nvPr>
        </p:nvSpPr>
        <p:spPr>
          <a:xfrm>
            <a:off x="914400" y="1600200"/>
            <a:ext cx="8001000" cy="4572000"/>
          </a:xfrm>
        </p:spPr>
        <p:txBody>
          <a:bodyPr/>
          <a:lstStyle/>
          <a:p>
            <a:pPr eaLnBrk="1" hangingPunct="1"/>
            <a:r>
              <a:rPr lang="en-US" altLang="en-US">
                <a:latin typeface="Franklin Gothic Book" pitchFamily="34" charset="0"/>
              </a:rPr>
              <a:t>Goal: Produce rules that define “what goes with what”</a:t>
            </a:r>
          </a:p>
          <a:p>
            <a:pPr eaLnBrk="1" hangingPunct="1"/>
            <a:r>
              <a:rPr lang="en-US" altLang="en-US">
                <a:latin typeface="Franklin Gothic Book" pitchFamily="34" charset="0"/>
              </a:rPr>
              <a:t>Example: “If X was purchased, Y was also purchased”</a:t>
            </a:r>
          </a:p>
          <a:p>
            <a:pPr eaLnBrk="1" hangingPunct="1"/>
            <a:r>
              <a:rPr lang="en-US" altLang="en-US">
                <a:latin typeface="Franklin Gothic Book" pitchFamily="34" charset="0"/>
              </a:rPr>
              <a:t>Rows are transactions</a:t>
            </a:r>
          </a:p>
          <a:p>
            <a:pPr eaLnBrk="1" hangingPunct="1"/>
            <a:r>
              <a:rPr lang="en-US" altLang="en-US">
                <a:latin typeface="Franklin Gothic Book" pitchFamily="34" charset="0"/>
              </a:rPr>
              <a:t>Used in recommender systems – “Our records show you bought X, you may also like Y”</a:t>
            </a:r>
          </a:p>
          <a:p>
            <a:pPr eaLnBrk="1" hangingPunct="1"/>
            <a:r>
              <a:rPr lang="en-US" altLang="en-US">
                <a:latin typeface="Franklin Gothic Book" pitchFamily="34" charset="0"/>
              </a:rPr>
              <a:t>Also called “affinity analysis”</a:t>
            </a:r>
          </a:p>
          <a:p>
            <a:pPr eaLnBrk="1" hangingPunct="1"/>
            <a:endParaRPr lang="en-US" altLang="en-US">
              <a:latin typeface="Franklin Gothic Book" pitchFamily="34" charset="0"/>
            </a:endParaRPr>
          </a:p>
        </p:txBody>
      </p:sp>
      <p:pic>
        <p:nvPicPr>
          <p:cNvPr id="3074" name="Picture 2" descr="Unsupervised Learning - Machine Learning Algorithms - TechVidvan">
            <a:extLst>
              <a:ext uri="{FF2B5EF4-FFF2-40B4-BE49-F238E27FC236}">
                <a16:creationId xmlns:a16="http://schemas.microsoft.com/office/drawing/2014/main" id="{84DE7911-EE14-4B80-A770-41102CBD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4852761"/>
            <a:ext cx="3495675" cy="130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a:t>Unsupervised: Data Reduction</a:t>
            </a:r>
          </a:p>
        </p:txBody>
      </p:sp>
      <p:sp>
        <p:nvSpPr>
          <p:cNvPr id="14339" name="Content Placeholder 2"/>
          <p:cNvSpPr>
            <a:spLocks noGrp="1"/>
          </p:cNvSpPr>
          <p:nvPr>
            <p:ph sz="quarter" idx="1"/>
          </p:nvPr>
        </p:nvSpPr>
        <p:spPr>
          <a:xfrm>
            <a:off x="457200" y="1604962"/>
            <a:ext cx="7772400" cy="4191000"/>
          </a:xfrm>
        </p:spPr>
        <p:txBody>
          <a:bodyPr/>
          <a:lstStyle/>
          <a:p>
            <a:pPr eaLnBrk="1" hangingPunct="1"/>
            <a:r>
              <a:rPr lang="en-US" altLang="en-US" dirty="0">
                <a:latin typeface="Franklin Gothic Book" pitchFamily="34" charset="0"/>
              </a:rPr>
              <a:t>Distillation of complex/large data into simpler/smaller data</a:t>
            </a:r>
          </a:p>
          <a:p>
            <a:pPr eaLnBrk="1" hangingPunct="1"/>
            <a:r>
              <a:rPr lang="en-US" altLang="en-US" dirty="0">
                <a:latin typeface="Franklin Gothic Book" pitchFamily="34" charset="0"/>
              </a:rPr>
              <a:t>Reducing the number of variables/columns (e.g., principal components)</a:t>
            </a:r>
          </a:p>
          <a:p>
            <a:pPr eaLnBrk="1" hangingPunct="1"/>
            <a:r>
              <a:rPr lang="en-US" altLang="en-US" dirty="0">
                <a:latin typeface="Franklin Gothic Book" pitchFamily="34" charset="0"/>
              </a:rPr>
              <a:t>Reducing the number of records/rows (e.g., clustering)</a:t>
            </a:r>
          </a:p>
          <a:p>
            <a:pPr eaLnBrk="1" hangingPunct="1"/>
            <a:endParaRPr lang="en-US" altLang="en-US" dirty="0">
              <a:latin typeface="Franklin Gothic Book" pitchFamily="34" charset="0"/>
            </a:endParaRPr>
          </a:p>
        </p:txBody>
      </p:sp>
      <p:pic>
        <p:nvPicPr>
          <p:cNvPr id="2050" name="Picture 2" descr="Dimensionality Reduction">
            <a:extLst>
              <a:ext uri="{FF2B5EF4-FFF2-40B4-BE49-F238E27FC236}">
                <a16:creationId xmlns:a16="http://schemas.microsoft.com/office/drawing/2014/main" id="{791B4168-5C5D-4A80-BBA9-C454567BB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114800"/>
            <a:ext cx="21336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proach To Data Reduction In Data Warehouse | Semantic Scholar">
            <a:extLst>
              <a:ext uri="{FF2B5EF4-FFF2-40B4-BE49-F238E27FC236}">
                <a16:creationId xmlns:a16="http://schemas.microsoft.com/office/drawing/2014/main" id="{5624C58C-4EF8-4CC5-A839-94D8DE9920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495800"/>
            <a:ext cx="2381250" cy="1924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a:t>Unsupervised: Data Visualization</a:t>
            </a:r>
          </a:p>
        </p:txBody>
      </p:sp>
      <p:sp>
        <p:nvSpPr>
          <p:cNvPr id="15363" name="Content Placeholder 2"/>
          <p:cNvSpPr>
            <a:spLocks noGrp="1"/>
          </p:cNvSpPr>
          <p:nvPr>
            <p:ph sz="quarter" idx="1"/>
          </p:nvPr>
        </p:nvSpPr>
        <p:spPr>
          <a:xfrm>
            <a:off x="457200" y="1447800"/>
            <a:ext cx="7772400" cy="4191000"/>
          </a:xfrm>
        </p:spPr>
        <p:txBody>
          <a:bodyPr/>
          <a:lstStyle/>
          <a:p>
            <a:pPr eaLnBrk="1" hangingPunct="1"/>
            <a:r>
              <a:rPr lang="en-US" altLang="en-US" dirty="0">
                <a:latin typeface="Franklin Gothic Book" pitchFamily="34" charset="0"/>
              </a:rPr>
              <a:t>Graphs and plots of data</a:t>
            </a:r>
          </a:p>
          <a:p>
            <a:pPr eaLnBrk="1" hangingPunct="1"/>
            <a:r>
              <a:rPr lang="en-US" altLang="en-US" dirty="0">
                <a:latin typeface="Franklin Gothic Book" pitchFamily="34" charset="0"/>
              </a:rPr>
              <a:t>Histograms, boxplots, bar charts, scatterplots</a:t>
            </a:r>
          </a:p>
          <a:p>
            <a:pPr eaLnBrk="1" hangingPunct="1"/>
            <a:r>
              <a:rPr lang="en-US" altLang="en-US" dirty="0">
                <a:latin typeface="Franklin Gothic Book" pitchFamily="34" charset="0"/>
              </a:rPr>
              <a:t>Especially useful to examine relationships between pairs of variables</a:t>
            </a:r>
          </a:p>
          <a:p>
            <a:pPr eaLnBrk="1" hangingPunct="1"/>
            <a:endParaRPr lang="en-US" altLang="en-US" dirty="0">
              <a:latin typeface="Franklin Gothic Book" pitchFamily="34" charset="0"/>
            </a:endParaRPr>
          </a:p>
        </p:txBody>
      </p:sp>
      <p:pic>
        <p:nvPicPr>
          <p:cNvPr id="1026" name="Picture 2" descr="Histogram Definition">
            <a:extLst>
              <a:ext uri="{FF2B5EF4-FFF2-40B4-BE49-F238E27FC236}">
                <a16:creationId xmlns:a16="http://schemas.microsoft.com/office/drawing/2014/main" id="{43CF6EA7-C56E-432A-BFF7-6CFCC1226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459" y="365760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Complete Guide to Grouped Bar Charts | Tutorial by Chartio">
            <a:extLst>
              <a:ext uri="{FF2B5EF4-FFF2-40B4-BE49-F238E27FC236}">
                <a16:creationId xmlns:a16="http://schemas.microsoft.com/office/drawing/2014/main" id="{8EF46F29-EE17-4F45-8CF4-DFEF025D0D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210" y="3124200"/>
            <a:ext cx="2790825"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aborn Scatter Plot">
            <a:extLst>
              <a:ext uri="{FF2B5EF4-FFF2-40B4-BE49-F238E27FC236}">
                <a16:creationId xmlns:a16="http://schemas.microsoft.com/office/drawing/2014/main" id="{84D8534B-4F24-4519-9918-1FAC240F69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4424362"/>
            <a:ext cx="2314575" cy="1971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t>Data Exploration</a:t>
            </a:r>
          </a:p>
        </p:txBody>
      </p:sp>
      <p:sp>
        <p:nvSpPr>
          <p:cNvPr id="16387" name="Content Placeholder 2"/>
          <p:cNvSpPr>
            <a:spLocks noGrp="1"/>
          </p:cNvSpPr>
          <p:nvPr>
            <p:ph sz="quarter" idx="1"/>
          </p:nvPr>
        </p:nvSpPr>
        <p:spPr>
          <a:xfrm>
            <a:off x="914400" y="2057400"/>
            <a:ext cx="7772400" cy="3962400"/>
          </a:xfrm>
        </p:spPr>
        <p:txBody>
          <a:bodyPr/>
          <a:lstStyle/>
          <a:p>
            <a:pPr eaLnBrk="1" hangingPunct="1"/>
            <a:r>
              <a:rPr lang="en-US" altLang="en-US">
                <a:latin typeface="Franklin Gothic Book" pitchFamily="34" charset="0"/>
              </a:rPr>
              <a:t>Data sets are typically large, complex &amp; messy</a:t>
            </a:r>
          </a:p>
          <a:p>
            <a:pPr eaLnBrk="1" hangingPunct="1"/>
            <a:r>
              <a:rPr lang="en-US" altLang="en-US">
                <a:latin typeface="Franklin Gothic Book" pitchFamily="34" charset="0"/>
              </a:rPr>
              <a:t>Need to review the data to help refine the task</a:t>
            </a:r>
          </a:p>
          <a:p>
            <a:pPr eaLnBrk="1" hangingPunct="1"/>
            <a:r>
              <a:rPr lang="en-US" altLang="en-US">
                <a:latin typeface="Franklin Gothic Book" pitchFamily="34" charset="0"/>
              </a:rPr>
              <a:t>Use techniques of Reduction and Visualization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p:cNvSpPr>
          <p:nvPr>
            <p:ph type="ctrTitle"/>
          </p:nvPr>
        </p:nvSpPr>
        <p:spPr/>
        <p:txBody>
          <a:bodyPr/>
          <a:lstStyle/>
          <a:p>
            <a:r>
              <a:rPr lang="en-US" altLang="en-US"/>
              <a:t>The Process of Data Mining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a:t>Steps in Data Mining</a:t>
            </a:r>
          </a:p>
        </p:txBody>
      </p:sp>
      <p:sp>
        <p:nvSpPr>
          <p:cNvPr id="18435" name="Content Placeholder 2"/>
          <p:cNvSpPr>
            <a:spLocks noGrp="1"/>
          </p:cNvSpPr>
          <p:nvPr>
            <p:ph sz="quarter" idx="1"/>
          </p:nvPr>
        </p:nvSpPr>
        <p:spPr>
          <a:xfrm>
            <a:off x="914400" y="1676400"/>
            <a:ext cx="7772400" cy="4343400"/>
          </a:xfrm>
        </p:spPr>
        <p:txBody>
          <a:bodyPr/>
          <a:lstStyle/>
          <a:p>
            <a:pPr marL="514350" indent="-514350" eaLnBrk="1" hangingPunct="1">
              <a:lnSpc>
                <a:spcPct val="90000"/>
              </a:lnSpc>
              <a:buFont typeface="Franklin Gothic Book" pitchFamily="34" charset="0"/>
              <a:buAutoNum type="arabicPeriod"/>
            </a:pPr>
            <a:r>
              <a:rPr lang="en-US" altLang="en-US">
                <a:latin typeface="Franklin Gothic Book" pitchFamily="34" charset="0"/>
              </a:rPr>
              <a:t>Define/understand purpose</a:t>
            </a:r>
          </a:p>
          <a:p>
            <a:pPr marL="514350" indent="-514350" eaLnBrk="1" hangingPunct="1">
              <a:lnSpc>
                <a:spcPct val="90000"/>
              </a:lnSpc>
              <a:buFont typeface="Franklin Gothic Book" pitchFamily="34" charset="0"/>
              <a:buAutoNum type="arabicPeriod"/>
            </a:pPr>
            <a:r>
              <a:rPr lang="en-US" altLang="en-US">
                <a:latin typeface="Franklin Gothic Book" pitchFamily="34" charset="0"/>
              </a:rPr>
              <a:t>Obtain data (may involve random sampling)</a:t>
            </a:r>
          </a:p>
          <a:p>
            <a:pPr marL="514350" indent="-514350" eaLnBrk="1" hangingPunct="1">
              <a:lnSpc>
                <a:spcPct val="90000"/>
              </a:lnSpc>
              <a:buFont typeface="Franklin Gothic Book" pitchFamily="34" charset="0"/>
              <a:buAutoNum type="arabicPeriod"/>
            </a:pPr>
            <a:r>
              <a:rPr lang="en-US" altLang="en-US">
                <a:latin typeface="Franklin Gothic Book" pitchFamily="34" charset="0"/>
              </a:rPr>
              <a:t>Explore, clean, pre-process data</a:t>
            </a:r>
          </a:p>
          <a:p>
            <a:pPr marL="514350" indent="-514350" eaLnBrk="1" hangingPunct="1">
              <a:lnSpc>
                <a:spcPct val="90000"/>
              </a:lnSpc>
              <a:buFont typeface="Franklin Gothic Book" pitchFamily="34" charset="0"/>
              <a:buAutoNum type="arabicPeriod"/>
            </a:pPr>
            <a:r>
              <a:rPr lang="en-US" altLang="en-US">
                <a:latin typeface="Franklin Gothic Book" pitchFamily="34" charset="0"/>
              </a:rPr>
              <a:t>Reduce the data; if supervised DM, partition it</a:t>
            </a:r>
          </a:p>
          <a:p>
            <a:pPr marL="514350" indent="-514350" eaLnBrk="1" hangingPunct="1">
              <a:lnSpc>
                <a:spcPct val="90000"/>
              </a:lnSpc>
              <a:buFont typeface="Franklin Gothic Book" pitchFamily="34" charset="0"/>
              <a:buAutoNum type="arabicPeriod"/>
            </a:pPr>
            <a:r>
              <a:rPr lang="en-US" altLang="en-US">
                <a:latin typeface="Franklin Gothic Book" pitchFamily="34" charset="0"/>
              </a:rPr>
              <a:t>Specify task (classification, clustering, etc.)</a:t>
            </a:r>
          </a:p>
          <a:p>
            <a:pPr marL="514350" indent="-514350" eaLnBrk="1" hangingPunct="1">
              <a:lnSpc>
                <a:spcPct val="90000"/>
              </a:lnSpc>
              <a:buFont typeface="Franklin Gothic Book" pitchFamily="34" charset="0"/>
              <a:buAutoNum type="arabicPeriod"/>
            </a:pPr>
            <a:r>
              <a:rPr lang="en-US" altLang="en-US">
                <a:latin typeface="Franklin Gothic Book" pitchFamily="34" charset="0"/>
              </a:rPr>
              <a:t>Choose the techniques (regression, CART, neural networks, etc.)</a:t>
            </a:r>
          </a:p>
          <a:p>
            <a:pPr marL="514350" indent="-514350" eaLnBrk="1" hangingPunct="1">
              <a:lnSpc>
                <a:spcPct val="90000"/>
              </a:lnSpc>
              <a:buFont typeface="Franklin Gothic Book" pitchFamily="34" charset="0"/>
              <a:buAutoNum type="arabicPeriod"/>
            </a:pPr>
            <a:r>
              <a:rPr lang="en-US" altLang="en-US">
                <a:latin typeface="Franklin Gothic Book" pitchFamily="34" charset="0"/>
              </a:rPr>
              <a:t>Iterative implementation and “tuning” </a:t>
            </a:r>
          </a:p>
          <a:p>
            <a:pPr marL="514350" indent="-514350" eaLnBrk="1" hangingPunct="1">
              <a:lnSpc>
                <a:spcPct val="90000"/>
              </a:lnSpc>
              <a:buFont typeface="Franklin Gothic Book" pitchFamily="34" charset="0"/>
              <a:buAutoNum type="arabicPeriod"/>
            </a:pPr>
            <a:r>
              <a:rPr lang="en-US" altLang="en-US">
                <a:latin typeface="Franklin Gothic Book" pitchFamily="34" charset="0"/>
              </a:rPr>
              <a:t>Assess results – compare models</a:t>
            </a:r>
          </a:p>
          <a:p>
            <a:pPr marL="514350" indent="-514350" eaLnBrk="1" hangingPunct="1">
              <a:lnSpc>
                <a:spcPct val="90000"/>
              </a:lnSpc>
              <a:buFont typeface="Franklin Gothic Book" pitchFamily="34" charset="0"/>
              <a:buAutoNum type="arabicPeriod"/>
            </a:pPr>
            <a:r>
              <a:rPr lang="en-US" altLang="en-US">
                <a:latin typeface="Franklin Gothic Book" pitchFamily="34" charset="0"/>
              </a:rPr>
              <a:t>Deploy best model</a:t>
            </a:r>
          </a:p>
          <a:p>
            <a:pPr marL="514350" indent="-514350" eaLnBrk="1" hangingPunct="1">
              <a:lnSpc>
                <a:spcPct val="90000"/>
              </a:lnSpc>
              <a:buFont typeface="Franklin Gothic Book" pitchFamily="34" charset="0"/>
              <a:buAutoNum type="arabicPeriod"/>
            </a:pPr>
            <a:endParaRPr lang="en-US" altLang="en-US">
              <a:latin typeface="Franklin Gothic Boo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01DE-8F6C-42FB-8627-8600106F5AD6}"/>
              </a:ext>
            </a:extLst>
          </p:cNvPr>
          <p:cNvSpPr>
            <a:spLocks noGrp="1"/>
          </p:cNvSpPr>
          <p:nvPr>
            <p:ph type="title"/>
          </p:nvPr>
        </p:nvSpPr>
        <p:spPr>
          <a:xfrm>
            <a:off x="914400" y="274638"/>
            <a:ext cx="7772400" cy="715962"/>
          </a:xfrm>
        </p:spPr>
        <p:txBody>
          <a:bodyPr/>
          <a:lstStyle/>
          <a:p>
            <a:r>
              <a:rPr lang="en-US" dirty="0"/>
              <a:t>Terms and notations</a:t>
            </a:r>
          </a:p>
        </p:txBody>
      </p:sp>
      <p:sp>
        <p:nvSpPr>
          <p:cNvPr id="3" name="Content Placeholder 2">
            <a:extLst>
              <a:ext uri="{FF2B5EF4-FFF2-40B4-BE49-F238E27FC236}">
                <a16:creationId xmlns:a16="http://schemas.microsoft.com/office/drawing/2014/main" id="{048E16D7-A23F-40CC-8997-439CC66C2EA3}"/>
              </a:ext>
            </a:extLst>
          </p:cNvPr>
          <p:cNvSpPr>
            <a:spLocks noGrp="1"/>
          </p:cNvSpPr>
          <p:nvPr>
            <p:ph sz="quarter" idx="1"/>
          </p:nvPr>
        </p:nvSpPr>
        <p:spPr>
          <a:xfrm>
            <a:off x="0" y="914400"/>
            <a:ext cx="8991600" cy="5105400"/>
          </a:xfrm>
        </p:spPr>
        <p:txBody>
          <a:bodyPr/>
          <a:lstStyle/>
          <a:p>
            <a:r>
              <a:rPr lang="en-US" b="1" dirty="0"/>
              <a:t>Algorithm </a:t>
            </a:r>
            <a:r>
              <a:rPr lang="en-US" dirty="0"/>
              <a:t>A specific procedure used to implement a particular data mining technique: classification tree, discriminant analysis, and the like.</a:t>
            </a:r>
          </a:p>
          <a:p>
            <a:r>
              <a:rPr lang="en-US" b="1" dirty="0"/>
              <a:t>Attribute </a:t>
            </a:r>
            <a:r>
              <a:rPr lang="en-US" dirty="0"/>
              <a:t>see </a:t>
            </a:r>
            <a:r>
              <a:rPr lang="en-US" b="1" dirty="0"/>
              <a:t>Predictor</a:t>
            </a:r>
            <a:r>
              <a:rPr lang="en-US" dirty="0"/>
              <a:t>.</a:t>
            </a:r>
          </a:p>
          <a:p>
            <a:r>
              <a:rPr lang="en-US" b="1" dirty="0"/>
              <a:t>Case </a:t>
            </a:r>
            <a:r>
              <a:rPr lang="en-US" dirty="0"/>
              <a:t>see </a:t>
            </a:r>
            <a:r>
              <a:rPr lang="en-US" b="1" dirty="0"/>
              <a:t>Observation</a:t>
            </a:r>
            <a:r>
              <a:rPr lang="en-US" dirty="0"/>
              <a:t>.</a:t>
            </a:r>
          </a:p>
          <a:p>
            <a:r>
              <a:rPr lang="en-US" b="1" dirty="0"/>
              <a:t>Confidence </a:t>
            </a:r>
            <a:r>
              <a:rPr lang="en-US" dirty="0"/>
              <a:t>A performance measure in association rules of the type “IF </a:t>
            </a:r>
            <a:r>
              <a:rPr lang="en-US" i="1" dirty="0"/>
              <a:t>A </a:t>
            </a:r>
            <a:r>
              <a:rPr lang="en-US" dirty="0"/>
              <a:t>and </a:t>
            </a:r>
            <a:r>
              <a:rPr lang="en-US" i="1" dirty="0"/>
              <a:t>B </a:t>
            </a:r>
            <a:r>
              <a:rPr lang="en-US" dirty="0"/>
              <a:t>are purchased, THEN </a:t>
            </a:r>
            <a:r>
              <a:rPr lang="en-US" i="1" dirty="0"/>
              <a:t>C </a:t>
            </a:r>
            <a:r>
              <a:rPr lang="en-US" dirty="0"/>
              <a:t>is also purchased.” Confidence is the conditional probability that </a:t>
            </a:r>
            <a:r>
              <a:rPr lang="en-US" i="1" dirty="0"/>
              <a:t>C </a:t>
            </a:r>
            <a:r>
              <a:rPr lang="en-US" dirty="0"/>
              <a:t>will be purchased IF </a:t>
            </a:r>
            <a:r>
              <a:rPr lang="en-US" i="1" dirty="0"/>
              <a:t>A </a:t>
            </a:r>
            <a:r>
              <a:rPr lang="en-US" dirty="0"/>
              <a:t>and </a:t>
            </a:r>
            <a:r>
              <a:rPr lang="en-US" i="1" dirty="0"/>
              <a:t>B </a:t>
            </a:r>
            <a:r>
              <a:rPr lang="en-US" dirty="0"/>
              <a:t>are purchased.</a:t>
            </a:r>
          </a:p>
          <a:p>
            <a:r>
              <a:rPr lang="en-US" b="1" dirty="0"/>
              <a:t>Confidence </a:t>
            </a:r>
            <a:r>
              <a:rPr lang="en-US" dirty="0"/>
              <a:t>also has a broader meaning in statistics (</a:t>
            </a:r>
            <a:r>
              <a:rPr lang="en-US" i="1" dirty="0"/>
              <a:t>confidence interval</a:t>
            </a:r>
            <a:r>
              <a:rPr lang="en-US" dirty="0"/>
              <a:t>), concerning the degree of error in an estimate that results from selecting one sample as opposed to another.</a:t>
            </a:r>
          </a:p>
          <a:p>
            <a:r>
              <a:rPr lang="en-US" b="1" dirty="0"/>
              <a:t>Dependent Variable </a:t>
            </a:r>
            <a:r>
              <a:rPr lang="en-US" dirty="0"/>
              <a:t>see </a:t>
            </a:r>
            <a:r>
              <a:rPr lang="en-US" b="1" dirty="0"/>
              <a:t>Response</a:t>
            </a:r>
            <a:r>
              <a:rPr lang="en-US" dirty="0"/>
              <a:t>.</a:t>
            </a:r>
          </a:p>
          <a:p>
            <a:r>
              <a:rPr lang="en-US" b="1" dirty="0"/>
              <a:t>Estimation </a:t>
            </a:r>
            <a:r>
              <a:rPr lang="en-US" dirty="0"/>
              <a:t>see </a:t>
            </a:r>
            <a:r>
              <a:rPr lang="en-US" b="1" dirty="0"/>
              <a:t>Prediction</a:t>
            </a:r>
            <a:r>
              <a:rPr lang="en-US" dirty="0"/>
              <a:t>.</a:t>
            </a:r>
          </a:p>
        </p:txBody>
      </p:sp>
    </p:spTree>
    <p:extLst>
      <p:ext uri="{BB962C8B-B14F-4D97-AF65-F5344CB8AC3E}">
        <p14:creationId xmlns:p14="http://schemas.microsoft.com/office/powerpoint/2010/main" val="1225281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76200"/>
            <a:ext cx="7772400" cy="868363"/>
          </a:xfrm>
        </p:spPr>
        <p:txBody>
          <a:bodyPr/>
          <a:lstStyle/>
          <a:p>
            <a:pPr algn="ctr" eaLnBrk="1" hangingPunct="1"/>
            <a:r>
              <a:rPr lang="en-US" altLang="en-US" sz="3200"/>
              <a:t>Preliminary Exploration in R</a:t>
            </a:r>
            <a:br>
              <a:rPr lang="en-US" altLang="en-US" sz="3200"/>
            </a:br>
            <a:r>
              <a:rPr lang="en-US" altLang="en-US" sz="2000"/>
              <a:t>loading data, viewing it, summary statistics</a:t>
            </a:r>
            <a:endParaRPr lang="en-US" altLang="en-US"/>
          </a:p>
        </p:txBody>
      </p:sp>
      <p:pic>
        <p:nvPicPr>
          <p:cNvPr id="19459" name="Picture 2"/>
          <p:cNvPicPr>
            <a:picLocks noChangeAspect="1" noChangeArrowheads="1"/>
          </p:cNvPicPr>
          <p:nvPr/>
        </p:nvPicPr>
        <p:blipFill>
          <a:blip r:embed="rId3" cstate="print"/>
          <a:srcRect/>
          <a:stretch>
            <a:fillRect/>
          </a:stretch>
        </p:blipFill>
        <p:spPr bwMode="auto">
          <a:xfrm>
            <a:off x="457200" y="1066800"/>
            <a:ext cx="8208963" cy="4800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274638"/>
            <a:ext cx="7772400" cy="792162"/>
          </a:xfrm>
        </p:spPr>
        <p:txBody>
          <a:bodyPr/>
          <a:lstStyle/>
          <a:p>
            <a:pPr eaLnBrk="1" hangingPunct="1"/>
            <a:r>
              <a:rPr lang="en-US" altLang="en-US" dirty="0"/>
              <a:t>Obtaining Data: Sampling	</a:t>
            </a:r>
          </a:p>
        </p:txBody>
      </p:sp>
      <p:sp>
        <p:nvSpPr>
          <p:cNvPr id="20483" name="Content Placeholder 2"/>
          <p:cNvSpPr>
            <a:spLocks noGrp="1"/>
          </p:cNvSpPr>
          <p:nvPr>
            <p:ph sz="quarter" idx="1"/>
          </p:nvPr>
        </p:nvSpPr>
        <p:spPr>
          <a:xfrm>
            <a:off x="685800" y="1417638"/>
            <a:ext cx="7772400" cy="4038600"/>
          </a:xfrm>
        </p:spPr>
        <p:txBody>
          <a:bodyPr/>
          <a:lstStyle/>
          <a:p>
            <a:pPr eaLnBrk="1" hangingPunct="1"/>
            <a:r>
              <a:rPr lang="en-US" altLang="en-US" dirty="0">
                <a:latin typeface="Franklin Gothic Book" pitchFamily="34" charset="0"/>
              </a:rPr>
              <a:t>Data mining typically deals with huge databases</a:t>
            </a:r>
          </a:p>
          <a:p>
            <a:pPr eaLnBrk="1" hangingPunct="1"/>
            <a:r>
              <a:rPr lang="en-US" altLang="en-US" dirty="0">
                <a:latin typeface="Franklin Gothic Book" pitchFamily="34" charset="0"/>
              </a:rPr>
              <a:t>For piloting/prototyping, algorithms and models are typically applied to a sample from a database, to produce statistically-valid results</a:t>
            </a:r>
          </a:p>
          <a:p>
            <a:pPr eaLnBrk="1" hangingPunct="1"/>
            <a:r>
              <a:rPr lang="en-US" altLang="en-US" dirty="0">
                <a:latin typeface="Franklin Gothic Book" pitchFamily="34" charset="0"/>
              </a:rPr>
              <a:t>Once you develop and select a final model, you use it to “score” (predict values or classes for) the observations in the larger database</a:t>
            </a:r>
          </a:p>
        </p:txBody>
      </p:sp>
      <p:pic>
        <p:nvPicPr>
          <p:cNvPr id="10244" name="Picture 4" descr="A complete guide to sampling techniques – HotCubator | Learn| Grow| Catalyse">
            <a:extLst>
              <a:ext uri="{FF2B5EF4-FFF2-40B4-BE49-F238E27FC236}">
                <a16:creationId xmlns:a16="http://schemas.microsoft.com/office/drawing/2014/main" id="{D97C5A5E-BEAB-4BD3-A9CA-D120F2148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72440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t>Rare Event Oversampling</a:t>
            </a:r>
          </a:p>
        </p:txBody>
      </p:sp>
      <p:sp>
        <p:nvSpPr>
          <p:cNvPr id="21507" name="Content Placeholder 2"/>
          <p:cNvSpPr>
            <a:spLocks noGrp="1"/>
          </p:cNvSpPr>
          <p:nvPr>
            <p:ph sz="quarter" idx="1"/>
          </p:nvPr>
        </p:nvSpPr>
        <p:spPr>
          <a:xfrm>
            <a:off x="609600" y="1430943"/>
            <a:ext cx="7772400" cy="4114800"/>
          </a:xfrm>
        </p:spPr>
        <p:txBody>
          <a:bodyPr/>
          <a:lstStyle/>
          <a:p>
            <a:pPr eaLnBrk="1" hangingPunct="1"/>
            <a:r>
              <a:rPr lang="en-US" altLang="en-US" dirty="0">
                <a:latin typeface="Franklin Gothic Book" pitchFamily="34" charset="0"/>
              </a:rPr>
              <a:t>Often the event of interest is rare</a:t>
            </a:r>
          </a:p>
          <a:p>
            <a:pPr eaLnBrk="1" hangingPunct="1"/>
            <a:r>
              <a:rPr lang="en-US" altLang="en-US" dirty="0">
                <a:latin typeface="Franklin Gothic Book" pitchFamily="34" charset="0"/>
              </a:rPr>
              <a:t>Examples: response to mailing, fraud in taxes, …</a:t>
            </a:r>
          </a:p>
          <a:p>
            <a:pPr eaLnBrk="1" hangingPunct="1"/>
            <a:r>
              <a:rPr lang="en-US" altLang="en-US" dirty="0">
                <a:latin typeface="Franklin Gothic Book" pitchFamily="34" charset="0"/>
              </a:rPr>
              <a:t>Sampling may yield too few “interesting” cases to effectively train a model</a:t>
            </a:r>
          </a:p>
          <a:p>
            <a:pPr eaLnBrk="1" hangingPunct="1"/>
            <a:r>
              <a:rPr lang="en-US" altLang="en-US" dirty="0">
                <a:latin typeface="Franklin Gothic Book" pitchFamily="34" charset="0"/>
              </a:rPr>
              <a:t>A popular solution: oversample the rare cases to obtain a more balanced training set</a:t>
            </a:r>
          </a:p>
          <a:p>
            <a:pPr eaLnBrk="1" hangingPunct="1"/>
            <a:r>
              <a:rPr lang="en-US" altLang="en-US" dirty="0">
                <a:latin typeface="Franklin Gothic Book" pitchFamily="34" charset="0"/>
              </a:rPr>
              <a:t>Later, need to adjust results for the oversampling</a:t>
            </a:r>
          </a:p>
          <a:p>
            <a:pPr eaLnBrk="1" hangingPunct="1">
              <a:buFont typeface="Wingdings 2" pitchFamily="18" charset="2"/>
              <a:buNone/>
            </a:pPr>
            <a:endParaRPr lang="en-US" altLang="en-US" dirty="0">
              <a:latin typeface="Franklin Gothic Book" pitchFamily="34" charset="0"/>
            </a:endParaRPr>
          </a:p>
          <a:p>
            <a:pPr eaLnBrk="1" hangingPunct="1"/>
            <a:endParaRPr lang="en-US" altLang="en-US" dirty="0">
              <a:latin typeface="Franklin Gothic Book" pitchFamily="34" charset="0"/>
            </a:endParaRPr>
          </a:p>
        </p:txBody>
      </p:sp>
      <p:pic>
        <p:nvPicPr>
          <p:cNvPr id="4" name="Picture 2" descr="Types of Sampling: Sampling Methods with Examples | QuestionPro">
            <a:extLst>
              <a:ext uri="{FF2B5EF4-FFF2-40B4-BE49-F238E27FC236}">
                <a16:creationId xmlns:a16="http://schemas.microsoft.com/office/drawing/2014/main" id="{B8E2A0DE-CC70-4921-B33A-EF7A9A1EC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717068"/>
            <a:ext cx="2762250" cy="1657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274638"/>
            <a:ext cx="7772400" cy="944562"/>
          </a:xfrm>
        </p:spPr>
        <p:txBody>
          <a:bodyPr/>
          <a:lstStyle/>
          <a:p>
            <a:pPr algn="ctr" eaLnBrk="1" hangingPunct="1"/>
            <a:r>
              <a:rPr lang="en-US" altLang="en-US"/>
              <a:t>Sampling &amp; Oversampling	</a:t>
            </a:r>
          </a:p>
        </p:txBody>
      </p:sp>
      <p:pic>
        <p:nvPicPr>
          <p:cNvPr id="22531" name="Picture 2"/>
          <p:cNvPicPr>
            <a:picLocks noChangeAspect="1" noChangeArrowheads="1"/>
          </p:cNvPicPr>
          <p:nvPr/>
        </p:nvPicPr>
        <p:blipFill>
          <a:blip r:embed="rId3" cstate="print"/>
          <a:srcRect/>
          <a:stretch>
            <a:fillRect/>
          </a:stretch>
        </p:blipFill>
        <p:spPr bwMode="auto">
          <a:xfrm>
            <a:off x="685800" y="1828800"/>
            <a:ext cx="7623175" cy="33051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Types of Variables</a:t>
            </a:r>
          </a:p>
        </p:txBody>
      </p:sp>
      <p:sp>
        <p:nvSpPr>
          <p:cNvPr id="23555" name="Content Placeholder 2"/>
          <p:cNvSpPr>
            <a:spLocks noGrp="1"/>
          </p:cNvSpPr>
          <p:nvPr>
            <p:ph sz="quarter" idx="1"/>
          </p:nvPr>
        </p:nvSpPr>
        <p:spPr>
          <a:xfrm>
            <a:off x="914400" y="1752600"/>
            <a:ext cx="7772400" cy="4267200"/>
          </a:xfrm>
        </p:spPr>
        <p:txBody>
          <a:bodyPr/>
          <a:lstStyle/>
          <a:p>
            <a:pPr eaLnBrk="1" hangingPunct="1"/>
            <a:r>
              <a:rPr lang="en-US" altLang="en-US" sz="2800">
                <a:latin typeface="Franklin Gothic Book" pitchFamily="34" charset="0"/>
              </a:rPr>
              <a:t>Determine the types of pre-processing needed, and algorithms used</a:t>
            </a:r>
          </a:p>
          <a:p>
            <a:pPr eaLnBrk="1" hangingPunct="1"/>
            <a:r>
              <a:rPr lang="en-US" altLang="en-US" sz="2800">
                <a:latin typeface="Franklin Gothic Book" pitchFamily="34" charset="0"/>
              </a:rPr>
              <a:t>Main distinction: Categorical vs. numeric</a:t>
            </a:r>
          </a:p>
          <a:p>
            <a:pPr eaLnBrk="1" hangingPunct="1"/>
            <a:r>
              <a:rPr lang="en-US" altLang="en-US">
                <a:latin typeface="Franklin Gothic Book" pitchFamily="34" charset="0"/>
              </a:rPr>
              <a:t>Numeric</a:t>
            </a:r>
          </a:p>
          <a:p>
            <a:pPr lvl="1" eaLnBrk="1" hangingPunct="1"/>
            <a:r>
              <a:rPr lang="en-US" altLang="en-US">
                <a:latin typeface="Franklin Gothic Book" pitchFamily="34" charset="0"/>
              </a:rPr>
              <a:t>Continuous</a:t>
            </a:r>
          </a:p>
          <a:p>
            <a:pPr lvl="1" eaLnBrk="1" hangingPunct="1"/>
            <a:r>
              <a:rPr lang="en-US" altLang="en-US">
                <a:latin typeface="Franklin Gothic Book" pitchFamily="34" charset="0"/>
              </a:rPr>
              <a:t>Integer</a:t>
            </a:r>
          </a:p>
          <a:p>
            <a:pPr eaLnBrk="1" hangingPunct="1"/>
            <a:r>
              <a:rPr lang="en-US" altLang="en-US" sz="2800">
                <a:latin typeface="Franklin Gothic Book" pitchFamily="34" charset="0"/>
              </a:rPr>
              <a:t>Categorical</a:t>
            </a:r>
          </a:p>
          <a:p>
            <a:pPr lvl="1" eaLnBrk="1" hangingPunct="1"/>
            <a:r>
              <a:rPr lang="en-US" altLang="en-US">
                <a:latin typeface="Franklin Gothic Book" pitchFamily="34" charset="0"/>
              </a:rPr>
              <a:t>Ordered (low, medium, high)</a:t>
            </a:r>
          </a:p>
          <a:p>
            <a:pPr lvl="1" eaLnBrk="1" hangingPunct="1"/>
            <a:r>
              <a:rPr lang="en-US" altLang="en-US">
                <a:latin typeface="Franklin Gothic Book" pitchFamily="34" charset="0"/>
              </a:rPr>
              <a:t>Unordered (male, female)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Variable handling</a:t>
            </a:r>
          </a:p>
        </p:txBody>
      </p:sp>
      <p:sp>
        <p:nvSpPr>
          <p:cNvPr id="24579" name="Content Placeholder 2"/>
          <p:cNvSpPr>
            <a:spLocks noGrp="1"/>
          </p:cNvSpPr>
          <p:nvPr>
            <p:ph sz="quarter" idx="1"/>
          </p:nvPr>
        </p:nvSpPr>
        <p:spPr>
          <a:xfrm>
            <a:off x="914400" y="1752600"/>
            <a:ext cx="7772400" cy="4267200"/>
          </a:xfrm>
        </p:spPr>
        <p:txBody>
          <a:bodyPr/>
          <a:lstStyle/>
          <a:p>
            <a:pPr eaLnBrk="1" hangingPunct="1"/>
            <a:r>
              <a:rPr lang="en-US" altLang="en-US">
                <a:latin typeface="Franklin Gothic Book" pitchFamily="34" charset="0"/>
              </a:rPr>
              <a:t>Numeric</a:t>
            </a:r>
          </a:p>
          <a:p>
            <a:pPr lvl="1" eaLnBrk="1" hangingPunct="1"/>
            <a:r>
              <a:rPr lang="en-US" altLang="en-US">
                <a:latin typeface="Franklin Gothic Book" pitchFamily="34" charset="0"/>
              </a:rPr>
              <a:t>Most algorithms can handle numeric data</a:t>
            </a:r>
          </a:p>
          <a:p>
            <a:pPr lvl="1" eaLnBrk="1" hangingPunct="1"/>
            <a:r>
              <a:rPr lang="en-US" altLang="en-US">
                <a:latin typeface="Franklin Gothic Book" pitchFamily="34" charset="0"/>
              </a:rPr>
              <a:t>May occasionally need to “bin” into categories</a:t>
            </a:r>
          </a:p>
          <a:p>
            <a:pPr eaLnBrk="1" hangingPunct="1"/>
            <a:endParaRPr lang="en-US" altLang="en-US">
              <a:latin typeface="Franklin Gothic Book" pitchFamily="34" charset="0"/>
            </a:endParaRPr>
          </a:p>
          <a:p>
            <a:pPr eaLnBrk="1" hangingPunct="1"/>
            <a:r>
              <a:rPr lang="en-US" altLang="en-US">
                <a:latin typeface="Franklin Gothic Book" pitchFamily="34" charset="0"/>
              </a:rPr>
              <a:t>Categorical</a:t>
            </a:r>
          </a:p>
          <a:p>
            <a:pPr lvl="1" eaLnBrk="1" hangingPunct="1"/>
            <a:r>
              <a:rPr lang="en-US" altLang="en-US">
                <a:latin typeface="Franklin Gothic Book" pitchFamily="34" charset="0"/>
              </a:rPr>
              <a:t>Naïve Bayes can use as-is</a:t>
            </a:r>
          </a:p>
          <a:p>
            <a:pPr lvl="1" eaLnBrk="1" hangingPunct="1"/>
            <a:r>
              <a:rPr lang="en-US" altLang="en-US">
                <a:latin typeface="Franklin Gothic Book" pitchFamily="34" charset="0"/>
              </a:rPr>
              <a:t>In most other algorithms, must create binary dummies (number of dummies = number of categories – 1) [see Table 2.6 for R code]</a:t>
            </a:r>
          </a:p>
          <a:p>
            <a:pPr eaLnBrk="1" hangingPunct="1"/>
            <a:endParaRPr lang="en-US" altLang="en-US">
              <a:latin typeface="Franklin Gothic Book"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914400" y="274638"/>
            <a:ext cx="7772400" cy="1020762"/>
          </a:xfrm>
        </p:spPr>
        <p:txBody>
          <a:bodyPr/>
          <a:lstStyle/>
          <a:p>
            <a:pPr eaLnBrk="1" hangingPunct="1"/>
            <a:r>
              <a:rPr lang="en-US" altLang="en-US"/>
              <a:t>Reviewing Variables in R</a:t>
            </a:r>
          </a:p>
        </p:txBody>
      </p:sp>
      <p:pic>
        <p:nvPicPr>
          <p:cNvPr id="25603" name="Picture 2"/>
          <p:cNvPicPr>
            <a:picLocks noChangeAspect="1" noChangeArrowheads="1"/>
          </p:cNvPicPr>
          <p:nvPr/>
        </p:nvPicPr>
        <p:blipFill>
          <a:blip r:embed="rId3" cstate="print"/>
          <a:srcRect/>
          <a:stretch>
            <a:fillRect/>
          </a:stretch>
        </p:blipFill>
        <p:spPr bwMode="auto">
          <a:xfrm>
            <a:off x="657225" y="1828800"/>
            <a:ext cx="7456488" cy="3048000"/>
          </a:xfrm>
          <a:prstGeom prst="rect">
            <a:avLst/>
          </a:prstGeom>
          <a:noFill/>
          <a:ln w="9525">
            <a:noFill/>
            <a:miter lim="800000"/>
            <a:headEnd/>
            <a:tailEnd/>
          </a:ln>
        </p:spPr>
      </p:pic>
      <p:sp>
        <p:nvSpPr>
          <p:cNvPr id="25604" name="TextBox 6"/>
          <p:cNvSpPr txBox="1">
            <a:spLocks noChangeArrowheads="1"/>
          </p:cNvSpPr>
          <p:nvPr/>
        </p:nvSpPr>
        <p:spPr bwMode="auto">
          <a:xfrm>
            <a:off x="838200" y="5181600"/>
            <a:ext cx="3352800" cy="369888"/>
          </a:xfrm>
          <a:prstGeom prst="rect">
            <a:avLst/>
          </a:prstGeom>
          <a:noFill/>
          <a:ln w="9525">
            <a:noFill/>
            <a:miter lim="800000"/>
            <a:headEnd/>
            <a:tailEnd/>
          </a:ln>
        </p:spPr>
        <p:txBody>
          <a:bodyPr>
            <a:spAutoFit/>
          </a:bodyPr>
          <a:lstStyle/>
          <a:p>
            <a:r>
              <a:rPr lang="en-US"/>
              <a:t>output on next slide…</a:t>
            </a:r>
          </a:p>
        </p:txBody>
      </p:sp>
      <p:sp>
        <p:nvSpPr>
          <p:cNvPr id="25605" name="TextBox 4"/>
          <p:cNvSpPr txBox="1">
            <a:spLocks noChangeArrowheads="1"/>
          </p:cNvSpPr>
          <p:nvPr/>
        </p:nvSpPr>
        <p:spPr bwMode="auto">
          <a:xfrm>
            <a:off x="6781800" y="3124200"/>
            <a:ext cx="2209800" cy="461963"/>
          </a:xfrm>
          <a:prstGeom prst="rect">
            <a:avLst/>
          </a:prstGeom>
          <a:noFill/>
          <a:ln w="9525">
            <a:noFill/>
            <a:miter lim="800000"/>
            <a:headEnd/>
            <a:tailEnd/>
          </a:ln>
        </p:spPr>
        <p:txBody>
          <a:bodyPr>
            <a:spAutoFit/>
          </a:bodyPr>
          <a:lstStyle/>
          <a:p>
            <a:r>
              <a:rPr lang="en-US" sz="1200"/>
              <a:t>a double matrix transpose using </a:t>
            </a:r>
            <a:r>
              <a:rPr lang="en-US" sz="1200">
                <a:latin typeface="Courier New" pitchFamily="49" charset="0"/>
                <a:cs typeface="Courier New" pitchFamily="49" charset="0"/>
              </a:rPr>
              <a:t>t</a:t>
            </a:r>
            <a:r>
              <a:rPr lang="en-US" sz="1200"/>
              <a:t> (transpose) function</a:t>
            </a:r>
          </a:p>
        </p:txBody>
      </p:sp>
      <p:cxnSp>
        <p:nvCxnSpPr>
          <p:cNvPr id="7" name="Straight Arrow Connector 6"/>
          <p:cNvCxnSpPr>
            <a:stCxn id="25605" idx="1"/>
          </p:cNvCxnSpPr>
          <p:nvPr/>
        </p:nvCxnSpPr>
        <p:spPr>
          <a:xfrm flipH="1">
            <a:off x="6477000" y="3354388"/>
            <a:ext cx="304800" cy="227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914400" y="274638"/>
            <a:ext cx="7772400" cy="792162"/>
          </a:xfrm>
        </p:spPr>
        <p:txBody>
          <a:bodyPr/>
          <a:lstStyle/>
          <a:p>
            <a:pPr algn="ctr" eaLnBrk="1" hangingPunct="1"/>
            <a:r>
              <a:rPr lang="en-US" altLang="en-US" sz="3200"/>
              <a:t>Output of code on previous slide</a:t>
            </a:r>
          </a:p>
        </p:txBody>
      </p:sp>
      <p:pic>
        <p:nvPicPr>
          <p:cNvPr id="26627" name="Picture 2"/>
          <p:cNvPicPr>
            <a:picLocks noChangeAspect="1" noChangeArrowheads="1"/>
          </p:cNvPicPr>
          <p:nvPr/>
        </p:nvPicPr>
        <p:blipFill>
          <a:blip r:embed="rId3" cstate="print"/>
          <a:srcRect/>
          <a:stretch>
            <a:fillRect/>
          </a:stretch>
        </p:blipFill>
        <p:spPr bwMode="auto">
          <a:xfrm>
            <a:off x="2819400" y="1143000"/>
            <a:ext cx="2895600" cy="48164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914400" y="274638"/>
            <a:ext cx="7772400" cy="792162"/>
          </a:xfrm>
        </p:spPr>
        <p:txBody>
          <a:bodyPr/>
          <a:lstStyle/>
          <a:p>
            <a:pPr algn="ctr" eaLnBrk="1" hangingPunct="1"/>
            <a:r>
              <a:rPr lang="en-US" altLang="en-US" sz="3200"/>
              <a:t>Creating binary dummies</a:t>
            </a:r>
          </a:p>
        </p:txBody>
      </p:sp>
      <p:pic>
        <p:nvPicPr>
          <p:cNvPr id="27651" name="Picture 2"/>
          <p:cNvPicPr>
            <a:picLocks noChangeAspect="1" noChangeArrowheads="1"/>
          </p:cNvPicPr>
          <p:nvPr/>
        </p:nvPicPr>
        <p:blipFill>
          <a:blip r:embed="rId3" cstate="print"/>
          <a:srcRect/>
          <a:stretch>
            <a:fillRect/>
          </a:stretch>
        </p:blipFill>
        <p:spPr bwMode="auto">
          <a:xfrm>
            <a:off x="914400" y="1219200"/>
            <a:ext cx="7092950" cy="3276600"/>
          </a:xfrm>
          <a:prstGeom prst="rect">
            <a:avLst/>
          </a:prstGeom>
          <a:noFill/>
          <a:ln w="9525">
            <a:noFill/>
            <a:miter lim="800000"/>
            <a:headEnd/>
            <a:tailEnd/>
          </a:ln>
        </p:spPr>
      </p:pic>
      <p:sp>
        <p:nvSpPr>
          <p:cNvPr id="27652" name="TextBox 4"/>
          <p:cNvSpPr txBox="1">
            <a:spLocks noChangeArrowheads="1"/>
          </p:cNvSpPr>
          <p:nvPr/>
        </p:nvSpPr>
        <p:spPr bwMode="auto">
          <a:xfrm>
            <a:off x="914400" y="5867400"/>
            <a:ext cx="3581400" cy="369888"/>
          </a:xfrm>
          <a:prstGeom prst="rect">
            <a:avLst/>
          </a:prstGeom>
          <a:noFill/>
          <a:ln w="9525">
            <a:noFill/>
            <a:miter lim="800000"/>
            <a:headEnd/>
            <a:tailEnd/>
          </a:ln>
        </p:spPr>
        <p:txBody>
          <a:bodyPr>
            <a:spAutoFit/>
          </a:bodyPr>
          <a:lstStyle/>
          <a:p>
            <a:r>
              <a:rPr lang="en-US"/>
              <a:t>output on next slide…</a:t>
            </a:r>
          </a:p>
        </p:txBody>
      </p:sp>
      <p:sp>
        <p:nvSpPr>
          <p:cNvPr id="27653" name="TextBox 4"/>
          <p:cNvSpPr txBox="1">
            <a:spLocks noChangeArrowheads="1"/>
          </p:cNvSpPr>
          <p:nvPr/>
        </p:nvSpPr>
        <p:spPr bwMode="auto">
          <a:xfrm>
            <a:off x="914400" y="4724400"/>
            <a:ext cx="6705600" cy="646113"/>
          </a:xfrm>
          <a:prstGeom prst="rect">
            <a:avLst/>
          </a:prstGeom>
          <a:noFill/>
          <a:ln w="9525">
            <a:noFill/>
            <a:miter lim="800000"/>
            <a:headEnd/>
            <a:tailEnd/>
          </a:ln>
        </p:spPr>
        <p:txBody>
          <a:bodyPr>
            <a:spAutoFit/>
          </a:bodyPr>
          <a:lstStyle/>
          <a:p>
            <a:r>
              <a:rPr lang="en-US" sz="1200">
                <a:latin typeface="Courier New" pitchFamily="49" charset="0"/>
                <a:cs typeface="Courier New" pitchFamily="49" charset="0"/>
              </a:rPr>
              <a:t>#now, put it all together again, drop original REMODEL from the data</a:t>
            </a:r>
            <a:br>
              <a:rPr lang="en-US" sz="1200">
                <a:latin typeface="Courier New" pitchFamily="49" charset="0"/>
                <a:cs typeface="Courier New" pitchFamily="49" charset="0"/>
              </a:rPr>
            </a:br>
            <a:r>
              <a:rPr lang="en-US" sz="1200">
                <a:latin typeface="Courier New" pitchFamily="49" charset="0"/>
                <a:cs typeface="Courier New" pitchFamily="49" charset="0"/>
              </a:rPr>
              <a:t>housing.df &lt;- cbind(housing.df[, -</a:t>
            </a:r>
            <a:r>
              <a:rPr lang="en-US" sz="1200">
                <a:latin typeface="Courier New" pitchFamily="49" charset="0"/>
                <a:cs typeface="Courier New" pitchFamily="49" charset="0"/>
                <a:hlinkClick r:id="rId4"/>
              </a:rPr>
              <a:t>c(9, 14</a:t>
            </a:r>
            <a:r>
              <a:rPr lang="en-US" sz="1200">
                <a:latin typeface="Courier New" pitchFamily="49" charset="0"/>
                <a:cs typeface="Courier New" pitchFamily="49" charset="0"/>
              </a:rPr>
              <a:t>)], xtotal)</a:t>
            </a:r>
            <a:br>
              <a:rPr lang="en-US" sz="1200">
                <a:latin typeface="Courier New" pitchFamily="49" charset="0"/>
                <a:cs typeface="Courier New" pitchFamily="49" charset="0"/>
              </a:rPr>
            </a:br>
            <a:r>
              <a:rPr lang="en-US" sz="1200">
                <a:latin typeface="Courier New" pitchFamily="49" charset="0"/>
                <a:cs typeface="Courier New" pitchFamily="49" charset="0"/>
              </a:rPr>
              <a:t>t(t(names(housing.df)))</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914400" y="274638"/>
            <a:ext cx="7772400" cy="792162"/>
          </a:xfrm>
        </p:spPr>
        <p:txBody>
          <a:bodyPr/>
          <a:lstStyle/>
          <a:p>
            <a:pPr algn="ctr" eaLnBrk="1" hangingPunct="1"/>
            <a:r>
              <a:rPr lang="en-US" altLang="en-US" sz="3200"/>
              <a:t>Creating Binary Dummies – Output</a:t>
            </a:r>
          </a:p>
        </p:txBody>
      </p:sp>
      <p:pic>
        <p:nvPicPr>
          <p:cNvPr id="28675" name="Picture 2"/>
          <p:cNvPicPr>
            <a:picLocks noChangeAspect="1" noChangeArrowheads="1"/>
          </p:cNvPicPr>
          <p:nvPr/>
        </p:nvPicPr>
        <p:blipFill>
          <a:blip r:embed="rId3" cstate="print"/>
          <a:srcRect/>
          <a:stretch>
            <a:fillRect/>
          </a:stretch>
        </p:blipFill>
        <p:spPr bwMode="auto">
          <a:xfrm>
            <a:off x="1600200" y="1219200"/>
            <a:ext cx="5465763" cy="3387725"/>
          </a:xfrm>
          <a:prstGeom prst="rect">
            <a:avLst/>
          </a:prstGeom>
          <a:noFill/>
          <a:ln w="9525">
            <a:noFill/>
            <a:miter lim="800000"/>
            <a:headEnd/>
            <a:tailEnd/>
          </a:ln>
        </p:spPr>
      </p:pic>
      <p:sp>
        <p:nvSpPr>
          <p:cNvPr id="28676" name="TextBox 3"/>
          <p:cNvSpPr txBox="1">
            <a:spLocks noChangeArrowheads="1"/>
          </p:cNvSpPr>
          <p:nvPr/>
        </p:nvSpPr>
        <p:spPr bwMode="auto">
          <a:xfrm>
            <a:off x="838200" y="5181600"/>
            <a:ext cx="7315200" cy="646113"/>
          </a:xfrm>
          <a:prstGeom prst="rect">
            <a:avLst/>
          </a:prstGeom>
          <a:noFill/>
          <a:ln w="9525">
            <a:noFill/>
            <a:miter lim="800000"/>
            <a:headEnd/>
            <a:tailEnd/>
          </a:ln>
        </p:spPr>
        <p:txBody>
          <a:bodyPr>
            <a:spAutoFit/>
          </a:bodyPr>
          <a:lstStyle/>
          <a:p>
            <a:r>
              <a:rPr lang="en-US"/>
              <a:t>Note:  R’s </a:t>
            </a:r>
            <a:r>
              <a:rPr lang="en-US">
                <a:latin typeface="Courier New" pitchFamily="49" charset="0"/>
                <a:cs typeface="Courier New" pitchFamily="49" charset="0"/>
              </a:rPr>
              <a:t>lm</a:t>
            </a:r>
            <a:r>
              <a:rPr lang="en-US"/>
              <a:t> function automatically creates dummies, so you can skip dummy creation when using </a:t>
            </a:r>
            <a:r>
              <a:rPr lang="en-US">
                <a:latin typeface="Courier New" pitchFamily="49" charset="0"/>
                <a:cs typeface="Courier New" pitchFamily="49" charset="0"/>
              </a:rPr>
              <a:t>lm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DADF4-5ADF-4AC8-AE9D-C11D0D8D08C1}"/>
              </a:ext>
            </a:extLst>
          </p:cNvPr>
          <p:cNvSpPr>
            <a:spLocks noGrp="1"/>
          </p:cNvSpPr>
          <p:nvPr>
            <p:ph sz="quarter" idx="1"/>
          </p:nvPr>
        </p:nvSpPr>
        <p:spPr>
          <a:xfrm>
            <a:off x="228600" y="609600"/>
            <a:ext cx="8763000" cy="6248400"/>
          </a:xfrm>
        </p:spPr>
        <p:txBody>
          <a:bodyPr/>
          <a:lstStyle/>
          <a:p>
            <a:r>
              <a:rPr lang="en-US" b="1" dirty="0"/>
              <a:t>Feature </a:t>
            </a:r>
            <a:r>
              <a:rPr lang="en-US" dirty="0"/>
              <a:t>see </a:t>
            </a:r>
            <a:r>
              <a:rPr lang="en-US" b="1" dirty="0"/>
              <a:t>Predictor</a:t>
            </a:r>
            <a:r>
              <a:rPr lang="en-US" dirty="0"/>
              <a:t>.</a:t>
            </a:r>
          </a:p>
          <a:p>
            <a:r>
              <a:rPr lang="en-US" b="1" dirty="0"/>
              <a:t>Holdout Data </a:t>
            </a:r>
            <a:r>
              <a:rPr lang="en-US" dirty="0"/>
              <a:t>(or </a:t>
            </a:r>
            <a:r>
              <a:rPr lang="en-US" b="1" dirty="0"/>
              <a:t>holdout set</a:t>
            </a:r>
            <a:r>
              <a:rPr lang="en-US" dirty="0"/>
              <a:t>) A sample of data not used in fitting a model, but instead used to assess the performance of that model. This book uses the terms </a:t>
            </a:r>
            <a:r>
              <a:rPr lang="en-US" i="1" dirty="0"/>
              <a:t>validation set </a:t>
            </a:r>
            <a:r>
              <a:rPr lang="en-US" dirty="0"/>
              <a:t>and </a:t>
            </a:r>
            <a:r>
              <a:rPr lang="en-US" i="1" dirty="0"/>
              <a:t>test set </a:t>
            </a:r>
            <a:r>
              <a:rPr lang="en-US" dirty="0"/>
              <a:t>instead of </a:t>
            </a:r>
            <a:r>
              <a:rPr lang="en-US" i="1" dirty="0"/>
              <a:t>holdout set</a:t>
            </a:r>
            <a:r>
              <a:rPr lang="en-US" dirty="0"/>
              <a:t>.</a:t>
            </a:r>
          </a:p>
          <a:p>
            <a:r>
              <a:rPr lang="en-US" b="1" dirty="0"/>
              <a:t>Input Variable </a:t>
            </a:r>
            <a:r>
              <a:rPr lang="en-US" dirty="0"/>
              <a:t>see </a:t>
            </a:r>
            <a:r>
              <a:rPr lang="en-US" b="1" dirty="0"/>
              <a:t>Predictor</a:t>
            </a:r>
            <a:r>
              <a:rPr lang="en-US" dirty="0"/>
              <a:t>.</a:t>
            </a:r>
          </a:p>
          <a:p>
            <a:r>
              <a:rPr lang="en-US" b="1" dirty="0"/>
              <a:t>Model </a:t>
            </a:r>
            <a:r>
              <a:rPr lang="en-US" dirty="0"/>
              <a:t>An algorithm as applied to a dataset, complete with its settings (many of the algorithms have parameters that the user can adjust).</a:t>
            </a:r>
          </a:p>
          <a:p>
            <a:r>
              <a:rPr lang="en-US" b="1" dirty="0"/>
              <a:t>Observation </a:t>
            </a:r>
            <a:r>
              <a:rPr lang="en-US" dirty="0"/>
              <a:t>The unit of analysis on which the measurements are taken (a customer, a transaction, etc.), also called </a:t>
            </a:r>
            <a:r>
              <a:rPr lang="en-US" i="1" dirty="0"/>
              <a:t>instance</a:t>
            </a:r>
            <a:r>
              <a:rPr lang="en-US" dirty="0"/>
              <a:t>, </a:t>
            </a:r>
            <a:r>
              <a:rPr lang="en-US" i="1" dirty="0"/>
              <a:t>sample</a:t>
            </a:r>
            <a:r>
              <a:rPr lang="en-US" dirty="0"/>
              <a:t>, </a:t>
            </a:r>
            <a:r>
              <a:rPr lang="en-US" i="1" dirty="0"/>
              <a:t>example</a:t>
            </a:r>
            <a:r>
              <a:rPr lang="en-US" dirty="0"/>
              <a:t>, </a:t>
            </a:r>
            <a:r>
              <a:rPr lang="en-US" i="1" dirty="0"/>
              <a:t>case</a:t>
            </a:r>
            <a:r>
              <a:rPr lang="en-US" dirty="0"/>
              <a:t>, </a:t>
            </a:r>
            <a:r>
              <a:rPr lang="en-US" i="1" dirty="0"/>
              <a:t>record</a:t>
            </a:r>
            <a:r>
              <a:rPr lang="en-US" dirty="0"/>
              <a:t>, </a:t>
            </a:r>
            <a:r>
              <a:rPr lang="en-US" i="1" dirty="0"/>
              <a:t>pattern</a:t>
            </a:r>
            <a:r>
              <a:rPr lang="en-US" dirty="0"/>
              <a:t>, or </a:t>
            </a:r>
            <a:r>
              <a:rPr lang="en-US" i="1" dirty="0"/>
              <a:t>row</a:t>
            </a:r>
            <a:r>
              <a:rPr lang="en-US" dirty="0"/>
              <a:t>. In spreadsheets, each row typically represents a record; each column, a variable. Note that the use of the term “sample” here is different from its usual meaning in statistics, where it refers to a collection of observations.</a:t>
            </a:r>
          </a:p>
          <a:p>
            <a:endParaRPr lang="en-US" dirty="0"/>
          </a:p>
        </p:txBody>
      </p:sp>
      <p:sp>
        <p:nvSpPr>
          <p:cNvPr id="4" name="Title 1">
            <a:extLst>
              <a:ext uri="{FF2B5EF4-FFF2-40B4-BE49-F238E27FC236}">
                <a16:creationId xmlns:a16="http://schemas.microsoft.com/office/drawing/2014/main" id="{A43E35C9-5782-4F35-B03B-19058C260C66}"/>
              </a:ext>
            </a:extLst>
          </p:cNvPr>
          <p:cNvSpPr txBox="1">
            <a:spLocks/>
          </p:cNvSpPr>
          <p:nvPr/>
        </p:nvSpPr>
        <p:spPr bwMode="auto">
          <a:xfrm>
            <a:off x="838200" y="0"/>
            <a:ext cx="7772400" cy="715962"/>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dirty="0"/>
              <a:t>Terms and notations continued</a:t>
            </a:r>
          </a:p>
        </p:txBody>
      </p:sp>
    </p:spTree>
    <p:extLst>
      <p:ext uri="{BB962C8B-B14F-4D97-AF65-F5344CB8AC3E}">
        <p14:creationId xmlns:p14="http://schemas.microsoft.com/office/powerpoint/2010/main" val="1856829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dirty="0"/>
              <a:t>Detecting Outliers</a:t>
            </a:r>
          </a:p>
        </p:txBody>
      </p:sp>
      <p:sp>
        <p:nvSpPr>
          <p:cNvPr id="29699" name="Content Placeholder 2"/>
          <p:cNvSpPr>
            <a:spLocks noGrp="1"/>
          </p:cNvSpPr>
          <p:nvPr>
            <p:ph sz="quarter" idx="1"/>
          </p:nvPr>
        </p:nvSpPr>
        <p:spPr>
          <a:xfrm>
            <a:off x="914400" y="1905000"/>
            <a:ext cx="7772400" cy="4800600"/>
          </a:xfrm>
        </p:spPr>
        <p:txBody>
          <a:bodyPr/>
          <a:lstStyle/>
          <a:p>
            <a:pPr eaLnBrk="1" hangingPunct="1"/>
            <a:r>
              <a:rPr lang="en-US" altLang="en-US" dirty="0">
                <a:latin typeface="Franklin Gothic Book" pitchFamily="34" charset="0"/>
              </a:rPr>
              <a:t>An outlier is an observation that is “extreme”, being distant from the rest of the data (definition of “distant” is deliberately vague)</a:t>
            </a:r>
          </a:p>
          <a:p>
            <a:pPr eaLnBrk="1" hangingPunct="1"/>
            <a:r>
              <a:rPr lang="en-US" altLang="en-US" dirty="0">
                <a:latin typeface="Franklin Gothic Book" pitchFamily="34" charset="0"/>
              </a:rPr>
              <a:t>Outliers can have disproportionate influence on models (a problem if it is spurious)</a:t>
            </a:r>
          </a:p>
          <a:p>
            <a:pPr eaLnBrk="1" hangingPunct="1"/>
            <a:r>
              <a:rPr lang="en-US" altLang="en-US" dirty="0">
                <a:latin typeface="Franklin Gothic Book" pitchFamily="34" charset="0"/>
              </a:rPr>
              <a:t>An important step in data pre-processing is detecting outliers</a:t>
            </a:r>
          </a:p>
          <a:p>
            <a:pPr eaLnBrk="1" hangingPunct="1"/>
            <a:r>
              <a:rPr lang="en-US" altLang="en-US" dirty="0">
                <a:latin typeface="Franklin Gothic Book" pitchFamily="34" charset="0"/>
              </a:rPr>
              <a:t>Once detected, domain knowledge is required to determine if it is an error, or truly extreme.</a:t>
            </a:r>
          </a:p>
        </p:txBody>
      </p:sp>
      <p:pic>
        <p:nvPicPr>
          <p:cNvPr id="11266" name="Picture 2" descr="What is an Outlier and how to find them">
            <a:extLst>
              <a:ext uri="{FF2B5EF4-FFF2-40B4-BE49-F238E27FC236}">
                <a16:creationId xmlns:a16="http://schemas.microsoft.com/office/drawing/2014/main" id="{CC5DD429-456A-4BA4-A74E-1F0E6274F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87476"/>
            <a:ext cx="3067050" cy="1495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a:lstStyle/>
          <a:p>
            <a:pPr eaLnBrk="1" hangingPunct="1"/>
            <a:r>
              <a:rPr lang="en-US" altLang="en-US"/>
              <a:t>Detecting Outliers</a:t>
            </a:r>
          </a:p>
        </p:txBody>
      </p:sp>
      <p:sp>
        <p:nvSpPr>
          <p:cNvPr id="30723" name="Content Placeholder 2"/>
          <p:cNvSpPr>
            <a:spLocks noGrp="1"/>
          </p:cNvSpPr>
          <p:nvPr>
            <p:ph sz="quarter" idx="4294967295"/>
          </p:nvPr>
        </p:nvSpPr>
        <p:spPr>
          <a:xfrm>
            <a:off x="914400" y="1828800"/>
            <a:ext cx="7772400" cy="4876800"/>
          </a:xfrm>
        </p:spPr>
        <p:txBody>
          <a:bodyPr/>
          <a:lstStyle/>
          <a:p>
            <a:pPr eaLnBrk="1" hangingPunct="1"/>
            <a:r>
              <a:rPr lang="en-US" altLang="en-US">
                <a:latin typeface="Franklin Gothic Book" pitchFamily="34" charset="0"/>
              </a:rPr>
              <a:t>In some contexts, finding outliers is the purpose of the DM exercise (airport security screening). This is called “anomaly detection”. </a:t>
            </a:r>
          </a:p>
        </p:txBody>
      </p:sp>
      <p:pic>
        <p:nvPicPr>
          <p:cNvPr id="13314" name="Picture 2" descr="Knowing all about Outliers in Machine Learning">
            <a:extLst>
              <a:ext uri="{FF2B5EF4-FFF2-40B4-BE49-F238E27FC236}">
                <a16:creationId xmlns:a16="http://schemas.microsoft.com/office/drawing/2014/main" id="{830051FC-0747-4BEB-A26C-C7D0E497B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038600"/>
            <a:ext cx="2628900"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7A09-7FE7-48DC-9B5C-3365C244A31F}"/>
              </a:ext>
            </a:extLst>
          </p:cNvPr>
          <p:cNvSpPr>
            <a:spLocks noGrp="1"/>
          </p:cNvSpPr>
          <p:nvPr>
            <p:ph type="title"/>
          </p:nvPr>
        </p:nvSpPr>
        <p:spPr>
          <a:xfrm>
            <a:off x="914400" y="274638"/>
            <a:ext cx="7772400" cy="715962"/>
          </a:xfrm>
        </p:spPr>
        <p:txBody>
          <a:bodyPr/>
          <a:lstStyle/>
          <a:p>
            <a:r>
              <a:rPr lang="en-US" dirty="0"/>
              <a:t>Missing data</a:t>
            </a:r>
          </a:p>
        </p:txBody>
      </p:sp>
      <p:sp>
        <p:nvSpPr>
          <p:cNvPr id="3" name="Content Placeholder 2">
            <a:extLst>
              <a:ext uri="{FF2B5EF4-FFF2-40B4-BE49-F238E27FC236}">
                <a16:creationId xmlns:a16="http://schemas.microsoft.com/office/drawing/2014/main" id="{7B8A855D-B0CD-4E03-A9E9-9A72151A0775}"/>
              </a:ext>
            </a:extLst>
          </p:cNvPr>
          <p:cNvSpPr>
            <a:spLocks noGrp="1"/>
          </p:cNvSpPr>
          <p:nvPr>
            <p:ph sz="quarter" idx="1"/>
          </p:nvPr>
        </p:nvSpPr>
        <p:spPr/>
        <p:txBody>
          <a:bodyPr/>
          <a:lstStyle/>
          <a:p>
            <a:endParaRPr lang="en-US" dirty="0"/>
          </a:p>
        </p:txBody>
      </p:sp>
      <p:pic>
        <p:nvPicPr>
          <p:cNvPr id="6" name="Picture 2" descr="How to treat missing values in your data : Part I | CleverTap">
            <a:extLst>
              <a:ext uri="{FF2B5EF4-FFF2-40B4-BE49-F238E27FC236}">
                <a16:creationId xmlns:a16="http://schemas.microsoft.com/office/drawing/2014/main" id="{6AAB883E-002C-473B-AFFA-E6DB38200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5563518"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961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a:t>Handling Missing Data</a:t>
            </a:r>
          </a:p>
        </p:txBody>
      </p:sp>
      <p:sp>
        <p:nvSpPr>
          <p:cNvPr id="31747" name="Content Placeholder 2"/>
          <p:cNvSpPr>
            <a:spLocks noGrp="1"/>
          </p:cNvSpPr>
          <p:nvPr>
            <p:ph sz="quarter" idx="1"/>
          </p:nvPr>
        </p:nvSpPr>
        <p:spPr/>
        <p:txBody>
          <a:bodyPr/>
          <a:lstStyle/>
          <a:p>
            <a:pPr eaLnBrk="1" hangingPunct="1"/>
            <a:r>
              <a:rPr lang="en-US" altLang="en-US">
                <a:latin typeface="Franklin Gothic Book" pitchFamily="34" charset="0"/>
              </a:rPr>
              <a:t>Most algorithms will not process records with missing values. Default is to drop those records.</a:t>
            </a:r>
          </a:p>
          <a:p>
            <a:pPr eaLnBrk="1" hangingPunct="1"/>
            <a:r>
              <a:rPr lang="en-US" altLang="en-US">
                <a:latin typeface="Franklin Gothic Book" pitchFamily="34" charset="0"/>
              </a:rPr>
              <a:t>Solution 1: Omission</a:t>
            </a:r>
          </a:p>
          <a:p>
            <a:pPr marL="742950" lvl="1" indent="-285750" eaLnBrk="1" hangingPunct="1"/>
            <a:r>
              <a:rPr lang="en-US" altLang="en-US" sz="2000">
                <a:latin typeface="Franklin Gothic Book" pitchFamily="34" charset="0"/>
              </a:rPr>
              <a:t>If a small number of records have missing values, can omit them</a:t>
            </a:r>
          </a:p>
          <a:p>
            <a:pPr marL="742950" lvl="1" indent="-285750" eaLnBrk="1" hangingPunct="1"/>
            <a:r>
              <a:rPr lang="en-US" altLang="en-US" sz="2000">
                <a:latin typeface="Franklin Gothic Book" pitchFamily="34" charset="0"/>
              </a:rPr>
              <a:t>If many records are missing values on a small set of variables, can drop those variables (or use proxies)</a:t>
            </a:r>
          </a:p>
          <a:p>
            <a:pPr marL="742950" lvl="1" indent="-285750" eaLnBrk="1" hangingPunct="1"/>
            <a:r>
              <a:rPr lang="en-US" altLang="en-US" sz="2000">
                <a:latin typeface="Franklin Gothic Book" pitchFamily="34" charset="0"/>
              </a:rPr>
              <a:t>If many records have missing values, omission is not practical</a:t>
            </a:r>
          </a:p>
          <a:p>
            <a:pPr eaLnBrk="1" hangingPunct="1"/>
            <a:r>
              <a:rPr lang="en-US" altLang="en-US">
                <a:latin typeface="Franklin Gothic Book" pitchFamily="34" charset="0"/>
              </a:rPr>
              <a:t>Solution 2: Imputation [see Table 2.7 for R code] </a:t>
            </a:r>
          </a:p>
          <a:p>
            <a:pPr marL="742950" lvl="1" indent="-285750" eaLnBrk="1" hangingPunct="1"/>
            <a:r>
              <a:rPr lang="en-US" altLang="en-US" sz="2000">
                <a:latin typeface="Franklin Gothic Book" pitchFamily="34" charset="0"/>
              </a:rPr>
              <a:t>Replace missing values with reasonable substitutes</a:t>
            </a:r>
          </a:p>
          <a:p>
            <a:pPr marL="742950" lvl="1" indent="-285750" eaLnBrk="1" hangingPunct="1"/>
            <a:r>
              <a:rPr lang="en-US" altLang="en-US" sz="2000">
                <a:latin typeface="Franklin Gothic Book" pitchFamily="34" charset="0"/>
              </a:rPr>
              <a:t>Lets you keep the record and use the rest of its (non-missing) information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274638"/>
            <a:ext cx="8077200" cy="639762"/>
          </a:xfrm>
        </p:spPr>
        <p:txBody>
          <a:bodyPr/>
          <a:lstStyle/>
          <a:p>
            <a:pPr algn="ctr" eaLnBrk="1" hangingPunct="1"/>
            <a:r>
              <a:rPr lang="en-US" altLang="en-US" sz="3200"/>
              <a:t>Replacing Missing Data with Median</a:t>
            </a:r>
          </a:p>
        </p:txBody>
      </p:sp>
      <p:pic>
        <p:nvPicPr>
          <p:cNvPr id="32771" name="Picture 2"/>
          <p:cNvPicPr>
            <a:picLocks noChangeAspect="1" noChangeArrowheads="1"/>
          </p:cNvPicPr>
          <p:nvPr/>
        </p:nvPicPr>
        <p:blipFill>
          <a:blip r:embed="rId3" cstate="print"/>
          <a:srcRect/>
          <a:stretch>
            <a:fillRect/>
          </a:stretch>
        </p:blipFill>
        <p:spPr bwMode="auto">
          <a:xfrm>
            <a:off x="1824038" y="1038225"/>
            <a:ext cx="5643562" cy="491013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914400" y="274638"/>
            <a:ext cx="7772400" cy="606425"/>
          </a:xfrm>
        </p:spPr>
        <p:txBody>
          <a:bodyPr/>
          <a:lstStyle/>
          <a:p>
            <a:pPr eaLnBrk="1" hangingPunct="1"/>
            <a:r>
              <a:rPr lang="en-US" altLang="en-US" dirty="0"/>
              <a:t>Normalizing (Standardizing) Data	</a:t>
            </a:r>
          </a:p>
        </p:txBody>
      </p:sp>
      <p:sp>
        <p:nvSpPr>
          <p:cNvPr id="33795" name="Content Placeholder 2"/>
          <p:cNvSpPr>
            <a:spLocks noGrp="1"/>
          </p:cNvSpPr>
          <p:nvPr>
            <p:ph sz="quarter" idx="1"/>
          </p:nvPr>
        </p:nvSpPr>
        <p:spPr>
          <a:xfrm>
            <a:off x="152400" y="762000"/>
            <a:ext cx="7772400" cy="3581400"/>
          </a:xfrm>
        </p:spPr>
        <p:txBody>
          <a:bodyPr/>
          <a:lstStyle/>
          <a:p>
            <a:pPr eaLnBrk="1" hangingPunct="1"/>
            <a:r>
              <a:rPr lang="en-US" altLang="en-US" dirty="0">
                <a:latin typeface="Franklin Gothic Book" pitchFamily="34" charset="0"/>
              </a:rPr>
              <a:t>Used in some techniques when variables with the largest scales would dominate and skew results</a:t>
            </a:r>
          </a:p>
          <a:p>
            <a:pPr eaLnBrk="1" hangingPunct="1"/>
            <a:r>
              <a:rPr lang="en-US" altLang="en-US" dirty="0">
                <a:latin typeface="Franklin Gothic Book" pitchFamily="34" charset="0"/>
              </a:rPr>
              <a:t>Puts all variables on same scale</a:t>
            </a:r>
          </a:p>
          <a:p>
            <a:pPr eaLnBrk="1" hangingPunct="1"/>
            <a:r>
              <a:rPr lang="en-US" altLang="en-US" dirty="0">
                <a:latin typeface="Franklin Gothic Book" pitchFamily="34" charset="0"/>
              </a:rPr>
              <a:t>Normalizing function: Subtract mean and divide by standard deviation</a:t>
            </a:r>
          </a:p>
          <a:p>
            <a:pPr eaLnBrk="1" hangingPunct="1"/>
            <a:r>
              <a:rPr lang="en-US" altLang="en-US" dirty="0">
                <a:latin typeface="Franklin Gothic Book" pitchFamily="34" charset="0"/>
              </a:rPr>
              <a:t>Alternative function: scale to 0-1 by subtracting minimum and dividing by the range</a:t>
            </a:r>
          </a:p>
          <a:p>
            <a:pPr marL="742950" lvl="1" indent="-285750" eaLnBrk="1" hangingPunct="1"/>
            <a:r>
              <a:rPr lang="en-US" altLang="en-US" sz="2200" dirty="0">
                <a:latin typeface="Franklin Gothic Book" pitchFamily="34" charset="0"/>
              </a:rPr>
              <a:t>Useful when the data contain dummies and numeric</a:t>
            </a:r>
            <a:br>
              <a:rPr lang="en-US" altLang="en-US" sz="2200" dirty="0">
                <a:latin typeface="Franklin Gothic Book" pitchFamily="34" charset="0"/>
              </a:rPr>
            </a:br>
            <a:endParaRPr lang="en-US" altLang="en-US" sz="2200" dirty="0">
              <a:latin typeface="Franklin Gothic Book" pitchFamily="34" charset="0"/>
            </a:endParaRPr>
          </a:p>
        </p:txBody>
      </p:sp>
      <p:pic>
        <p:nvPicPr>
          <p:cNvPr id="15362" name="Picture 2" descr="Data Normalization in Data Mining - GeeksforGeeks">
            <a:extLst>
              <a:ext uri="{FF2B5EF4-FFF2-40B4-BE49-F238E27FC236}">
                <a16:creationId xmlns:a16="http://schemas.microsoft.com/office/drawing/2014/main" id="{8F626C47-92FA-43A8-A17A-38207DABA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48" y="4419600"/>
            <a:ext cx="28765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normalization and standardization in machine learning cheap online">
            <a:extLst>
              <a:ext uri="{FF2B5EF4-FFF2-40B4-BE49-F238E27FC236}">
                <a16:creationId xmlns:a16="http://schemas.microsoft.com/office/drawing/2014/main" id="{78BC9BE9-A6DE-478F-B2CE-5C555C5B13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4311650"/>
            <a:ext cx="4423618" cy="2271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altLang="en-US" sz="3600"/>
              <a:t>The Problem of Overfitting</a:t>
            </a:r>
          </a:p>
        </p:txBody>
      </p:sp>
      <p:sp>
        <p:nvSpPr>
          <p:cNvPr id="34819" name="Content Placeholder 2"/>
          <p:cNvSpPr>
            <a:spLocks noGrp="1"/>
          </p:cNvSpPr>
          <p:nvPr>
            <p:ph sz="quarter" idx="4294967295"/>
          </p:nvPr>
        </p:nvSpPr>
        <p:spPr>
          <a:xfrm>
            <a:off x="914400" y="1828800"/>
            <a:ext cx="7772400" cy="4191000"/>
          </a:xfrm>
        </p:spPr>
        <p:txBody>
          <a:bodyPr/>
          <a:lstStyle/>
          <a:p>
            <a:pPr eaLnBrk="1" hangingPunct="1"/>
            <a:r>
              <a:rPr lang="en-US" altLang="en-US">
                <a:latin typeface="Franklin Gothic Book" pitchFamily="34" charset="0"/>
              </a:rPr>
              <a:t>Statistical models can produce highly complex explanations of relationships between variables</a:t>
            </a:r>
          </a:p>
          <a:p>
            <a:pPr eaLnBrk="1" hangingPunct="1"/>
            <a:r>
              <a:rPr lang="en-US" altLang="en-US">
                <a:latin typeface="Franklin Gothic Book" pitchFamily="34" charset="0"/>
              </a:rPr>
              <a:t>The “fit” may be excellent</a:t>
            </a:r>
          </a:p>
          <a:p>
            <a:pPr eaLnBrk="1" hangingPunct="1"/>
            <a:r>
              <a:rPr lang="en-US" altLang="en-US">
                <a:latin typeface="Franklin Gothic Book" pitchFamily="34" charset="0"/>
              </a:rPr>
              <a:t>When used with </a:t>
            </a:r>
            <a:r>
              <a:rPr lang="en-US" altLang="en-US" u="sng">
                <a:latin typeface="Franklin Gothic Book" pitchFamily="34" charset="0"/>
              </a:rPr>
              <a:t>new</a:t>
            </a:r>
            <a:r>
              <a:rPr lang="en-US" altLang="en-US">
                <a:latin typeface="Franklin Gothic Book" pitchFamily="34" charset="0"/>
              </a:rPr>
              <a:t> data, models of great complexity do not do so well.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pPr eaLnBrk="1" hangingPunct="1"/>
            <a:r>
              <a:rPr lang="en-US" altLang="en-US"/>
              <a:t>100% fit – not useful for </a:t>
            </a:r>
            <a:r>
              <a:rPr lang="en-US" altLang="en-US" u="sng"/>
              <a:t>new</a:t>
            </a:r>
            <a:r>
              <a:rPr lang="en-US" altLang="en-US"/>
              <a:t> data</a:t>
            </a:r>
          </a:p>
        </p:txBody>
      </p:sp>
      <p:graphicFrame>
        <p:nvGraphicFramePr>
          <p:cNvPr id="4" name="Content Placeholder 3"/>
          <p:cNvGraphicFramePr>
            <a:graphicFrameLocks noGrp="1"/>
          </p:cNvGraphicFramePr>
          <p:nvPr>
            <p:ph sz="quarter" idx="4294967295"/>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pPr eaLnBrk="1" hangingPunct="1"/>
            <a:r>
              <a:rPr lang="en-US" altLang="en-US"/>
              <a:t>Overfitting (cont.)</a:t>
            </a:r>
          </a:p>
        </p:txBody>
      </p:sp>
      <p:sp>
        <p:nvSpPr>
          <p:cNvPr id="29699" name="Content Placeholder 2"/>
          <p:cNvSpPr>
            <a:spLocks noGrp="1"/>
          </p:cNvSpPr>
          <p:nvPr>
            <p:ph sz="quarter" idx="4294967295"/>
          </p:nvPr>
        </p:nvSpPr>
        <p:spPr>
          <a:xfrm>
            <a:off x="914400" y="1828800"/>
            <a:ext cx="7772400" cy="4191000"/>
          </a:xfrm>
        </p:spPr>
        <p:txBody>
          <a:bodyPr/>
          <a:lstStyle/>
          <a:p>
            <a:pPr eaLnBrk="1" hangingPunct="1">
              <a:buFont typeface="Wingdings 2" pitchFamily="18" charset="2"/>
              <a:buNone/>
              <a:defRPr/>
            </a:pPr>
            <a:r>
              <a:rPr lang="en-US" dirty="0">
                <a:latin typeface="Franklin Gothic Book" pitchFamily="34" charset="0"/>
              </a:rPr>
              <a:t>Causes:</a:t>
            </a:r>
          </a:p>
          <a:p>
            <a:pPr marL="742950" lvl="1" indent="-285750" eaLnBrk="1" hangingPunct="1">
              <a:defRPr/>
            </a:pPr>
            <a:r>
              <a:rPr lang="en-US" sz="2200" dirty="0">
                <a:latin typeface="Franklin Gothic Book" pitchFamily="34" charset="0"/>
              </a:rPr>
              <a:t>Too many predictors</a:t>
            </a:r>
          </a:p>
          <a:p>
            <a:pPr marL="742950" lvl="1" indent="-285750" eaLnBrk="1" hangingPunct="1">
              <a:defRPr/>
            </a:pPr>
            <a:r>
              <a:rPr lang="en-US" sz="2200" dirty="0">
                <a:latin typeface="Franklin Gothic Book" pitchFamily="34" charset="0"/>
              </a:rPr>
              <a:t>A model with too many parameters </a:t>
            </a:r>
          </a:p>
          <a:p>
            <a:pPr marL="742950" lvl="1" indent="-285750" eaLnBrk="1" hangingPunct="1">
              <a:defRPr/>
            </a:pPr>
            <a:r>
              <a:rPr lang="en-US" sz="2200" dirty="0">
                <a:latin typeface="Franklin Gothic Book" pitchFamily="34" charset="0"/>
              </a:rPr>
              <a:t>Trying many different models</a:t>
            </a:r>
          </a:p>
          <a:p>
            <a:pPr eaLnBrk="1" hangingPunct="1">
              <a:defRPr/>
            </a:pPr>
            <a:endParaRPr lang="en-US" dirty="0">
              <a:latin typeface="Franklin Gothic Book" pitchFamily="34" charset="0"/>
            </a:endParaRPr>
          </a:p>
          <a:p>
            <a:pPr marL="0" indent="0" eaLnBrk="1" hangingPunct="1">
              <a:buFont typeface="Wingdings 2" pitchFamily="18" charset="2"/>
              <a:buNone/>
              <a:defRPr/>
            </a:pPr>
            <a:r>
              <a:rPr lang="en-US" dirty="0">
                <a:latin typeface="Franklin Gothic Book" pitchFamily="34" charset="0"/>
              </a:rPr>
              <a:t>Consequence:  Deployed model will not work as well as expected with completely new data.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a:t>Partitioning the Data</a:t>
            </a:r>
          </a:p>
        </p:txBody>
      </p:sp>
      <p:sp>
        <p:nvSpPr>
          <p:cNvPr id="37891" name="Content Placeholder 2"/>
          <p:cNvSpPr>
            <a:spLocks noGrp="1"/>
          </p:cNvSpPr>
          <p:nvPr>
            <p:ph sz="quarter" idx="1"/>
          </p:nvPr>
        </p:nvSpPr>
        <p:spPr>
          <a:xfrm>
            <a:off x="914400" y="1600200"/>
            <a:ext cx="5638800" cy="4038600"/>
          </a:xfrm>
        </p:spPr>
        <p:txBody>
          <a:bodyPr/>
          <a:lstStyle/>
          <a:p>
            <a:pPr eaLnBrk="1" hangingPunct="1">
              <a:buFont typeface="Wingdings 2" pitchFamily="18" charset="2"/>
              <a:buNone/>
            </a:pPr>
            <a:r>
              <a:rPr lang="en-US" altLang="en-US">
                <a:latin typeface="Franklin Gothic Book" pitchFamily="34" charset="0"/>
              </a:rPr>
              <a:t>Problem: How well will our model perform with new data?</a:t>
            </a:r>
          </a:p>
          <a:p>
            <a:pPr eaLnBrk="1" hangingPunct="1"/>
            <a:endParaRPr lang="en-US" altLang="en-US">
              <a:latin typeface="Franklin Gothic Book" pitchFamily="34" charset="0"/>
            </a:endParaRPr>
          </a:p>
          <a:p>
            <a:pPr eaLnBrk="1" hangingPunct="1">
              <a:buFont typeface="Wingdings 2" pitchFamily="18" charset="2"/>
              <a:buNone/>
            </a:pPr>
            <a:r>
              <a:rPr lang="en-US" altLang="en-US">
                <a:latin typeface="Franklin Gothic Book" pitchFamily="34" charset="0"/>
              </a:rPr>
              <a:t>Solution:  Separate data into two parts </a:t>
            </a:r>
          </a:p>
          <a:p>
            <a:pPr lvl="1" eaLnBrk="1" hangingPunct="1"/>
            <a:r>
              <a:rPr lang="en-US" altLang="en-US" u="sng">
                <a:latin typeface="Franklin Gothic Book" pitchFamily="34" charset="0"/>
              </a:rPr>
              <a:t>Training</a:t>
            </a:r>
            <a:r>
              <a:rPr lang="en-US" altLang="en-US">
                <a:latin typeface="Franklin Gothic Book" pitchFamily="34" charset="0"/>
              </a:rPr>
              <a:t> partition to develop the model</a:t>
            </a:r>
          </a:p>
          <a:p>
            <a:pPr lvl="1" eaLnBrk="1" hangingPunct="1"/>
            <a:r>
              <a:rPr lang="en-US" altLang="en-US" u="sng">
                <a:latin typeface="Franklin Gothic Book" pitchFamily="34" charset="0"/>
              </a:rPr>
              <a:t>Validation</a:t>
            </a:r>
            <a:r>
              <a:rPr lang="en-US" altLang="en-US">
                <a:latin typeface="Franklin Gothic Book" pitchFamily="34" charset="0"/>
              </a:rPr>
              <a:t> partition to implement the model and evaluate its performance on “new” data</a:t>
            </a:r>
          </a:p>
          <a:p>
            <a:pPr eaLnBrk="1" hangingPunct="1"/>
            <a:endParaRPr lang="en-US" altLang="en-US">
              <a:latin typeface="Franklin Gothic Book" pitchFamily="34" charset="0"/>
            </a:endParaRPr>
          </a:p>
          <a:p>
            <a:pPr eaLnBrk="1" hangingPunct="1">
              <a:buFont typeface="Wingdings 2" pitchFamily="18" charset="2"/>
              <a:buNone/>
            </a:pPr>
            <a:r>
              <a:rPr lang="en-US" altLang="en-US">
                <a:latin typeface="Franklin Gothic Book" pitchFamily="34" charset="0"/>
              </a:rPr>
              <a:t>Addresses the issue of overfitting</a:t>
            </a:r>
          </a:p>
          <a:p>
            <a:pPr eaLnBrk="1" hangingPunct="1">
              <a:buFont typeface="Wingdings 2" pitchFamily="18" charset="2"/>
              <a:buNone/>
            </a:pPr>
            <a:endParaRPr lang="en-US" altLang="en-US">
              <a:latin typeface="Franklin Gothic Book" pitchFamily="34" charset="0"/>
            </a:endParaRPr>
          </a:p>
        </p:txBody>
      </p:sp>
      <p:pic>
        <p:nvPicPr>
          <p:cNvPr id="37892" name="Picture 5"/>
          <p:cNvPicPr>
            <a:picLocks noChangeAspect="1" noChangeArrowheads="1"/>
          </p:cNvPicPr>
          <p:nvPr/>
        </p:nvPicPr>
        <p:blipFill>
          <a:blip r:embed="rId3" cstate="print"/>
          <a:srcRect/>
          <a:stretch>
            <a:fillRect/>
          </a:stretch>
        </p:blipFill>
        <p:spPr bwMode="auto">
          <a:xfrm>
            <a:off x="6373813" y="1600200"/>
            <a:ext cx="2619375" cy="3962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292E9-2FF3-4BA7-9E65-2093FCC1063F}"/>
              </a:ext>
            </a:extLst>
          </p:cNvPr>
          <p:cNvSpPr>
            <a:spLocks noGrp="1"/>
          </p:cNvSpPr>
          <p:nvPr>
            <p:ph sz="quarter" idx="1"/>
          </p:nvPr>
        </p:nvSpPr>
        <p:spPr>
          <a:xfrm>
            <a:off x="228600" y="944562"/>
            <a:ext cx="8458200" cy="5075238"/>
          </a:xfrm>
        </p:spPr>
        <p:txBody>
          <a:bodyPr/>
          <a:lstStyle/>
          <a:p>
            <a:r>
              <a:rPr lang="en-US" b="1" dirty="0"/>
              <a:t>Outcome Variable </a:t>
            </a:r>
            <a:r>
              <a:rPr lang="en-US" dirty="0"/>
              <a:t>see </a:t>
            </a:r>
            <a:r>
              <a:rPr lang="en-US" b="1" dirty="0"/>
              <a:t>Response</a:t>
            </a:r>
            <a:r>
              <a:rPr lang="en-US" dirty="0"/>
              <a:t>.</a:t>
            </a:r>
          </a:p>
          <a:p>
            <a:r>
              <a:rPr lang="en-US" b="1" dirty="0"/>
              <a:t>Output Variable </a:t>
            </a:r>
            <a:r>
              <a:rPr lang="en-US" dirty="0"/>
              <a:t>see </a:t>
            </a:r>
            <a:r>
              <a:rPr lang="en-US" b="1" dirty="0"/>
              <a:t>Response</a:t>
            </a:r>
            <a:r>
              <a:rPr lang="en-US" dirty="0"/>
              <a:t>.</a:t>
            </a:r>
          </a:p>
          <a:p>
            <a:r>
              <a:rPr lang="en-US" b="1" i="1" dirty="0"/>
              <a:t>P </a:t>
            </a:r>
            <a:r>
              <a:rPr lang="en-US" b="1" dirty="0"/>
              <a:t>(</a:t>
            </a:r>
            <a:r>
              <a:rPr lang="en-US" b="1" i="1" dirty="0"/>
              <a:t>A j B</a:t>
            </a:r>
            <a:r>
              <a:rPr lang="en-US" b="1" dirty="0"/>
              <a:t>) </a:t>
            </a:r>
            <a:r>
              <a:rPr lang="en-US" dirty="0"/>
              <a:t>The conditional probability of event </a:t>
            </a:r>
            <a:r>
              <a:rPr lang="en-US" i="1" dirty="0"/>
              <a:t>A </a:t>
            </a:r>
            <a:r>
              <a:rPr lang="en-US" dirty="0"/>
              <a:t>occurring given that event </a:t>
            </a:r>
            <a:r>
              <a:rPr lang="en-US" i="1" dirty="0"/>
              <a:t>B </a:t>
            </a:r>
            <a:r>
              <a:rPr lang="en-US" dirty="0"/>
              <a:t>has occurred, read as “the probability that </a:t>
            </a:r>
            <a:r>
              <a:rPr lang="en-US" i="1" dirty="0"/>
              <a:t>A </a:t>
            </a:r>
            <a:r>
              <a:rPr lang="en-US" dirty="0"/>
              <a:t>will occur given that </a:t>
            </a:r>
            <a:r>
              <a:rPr lang="en-US" i="1" dirty="0"/>
              <a:t>B </a:t>
            </a:r>
            <a:r>
              <a:rPr lang="en-US" dirty="0"/>
              <a:t>has occurred.”</a:t>
            </a:r>
          </a:p>
          <a:p>
            <a:r>
              <a:rPr lang="en-US" b="1" dirty="0"/>
              <a:t>Prediction </a:t>
            </a:r>
            <a:r>
              <a:rPr lang="en-US" dirty="0"/>
              <a:t>The prediction of the numerical value of a continuous output variable; also called </a:t>
            </a:r>
            <a:r>
              <a:rPr lang="en-US" i="1" dirty="0"/>
              <a:t>estimation.</a:t>
            </a:r>
          </a:p>
          <a:p>
            <a:r>
              <a:rPr lang="en-US" b="1" dirty="0"/>
              <a:t>Predictor </a:t>
            </a:r>
            <a:r>
              <a:rPr lang="en-US" dirty="0"/>
              <a:t>A variable, usually denoted by </a:t>
            </a:r>
            <a:r>
              <a:rPr lang="en-US" i="1" dirty="0"/>
              <a:t>X</a:t>
            </a:r>
            <a:r>
              <a:rPr lang="en-US" dirty="0"/>
              <a:t>, used as an input into a predictive model, also called a </a:t>
            </a:r>
            <a:r>
              <a:rPr lang="en-US" i="1" dirty="0"/>
              <a:t>feature</a:t>
            </a:r>
            <a:r>
              <a:rPr lang="en-US" dirty="0"/>
              <a:t>, </a:t>
            </a:r>
            <a:r>
              <a:rPr lang="en-US" i="1" dirty="0"/>
              <a:t>input variable</a:t>
            </a:r>
            <a:r>
              <a:rPr lang="en-US" dirty="0"/>
              <a:t>, </a:t>
            </a:r>
            <a:r>
              <a:rPr lang="en-US" i="1" dirty="0"/>
              <a:t>independent variable</a:t>
            </a:r>
            <a:r>
              <a:rPr lang="en-US" dirty="0"/>
              <a:t>, or from a database perspective, a </a:t>
            </a:r>
            <a:r>
              <a:rPr lang="en-US" i="1" dirty="0"/>
              <a:t>field</a:t>
            </a:r>
            <a:r>
              <a:rPr lang="en-US" dirty="0"/>
              <a:t>.</a:t>
            </a:r>
          </a:p>
          <a:p>
            <a:r>
              <a:rPr lang="en-US" b="1" dirty="0"/>
              <a:t>Profile </a:t>
            </a:r>
            <a:r>
              <a:rPr lang="en-US" dirty="0"/>
              <a:t>A set of measurements on an observation (e.g., the height, weight, and age of a person).</a:t>
            </a:r>
          </a:p>
          <a:p>
            <a:r>
              <a:rPr lang="en-US" b="1" dirty="0"/>
              <a:t>Record </a:t>
            </a:r>
            <a:r>
              <a:rPr lang="en-US" dirty="0"/>
              <a:t>see </a:t>
            </a:r>
            <a:r>
              <a:rPr lang="en-US" b="1" dirty="0"/>
              <a:t>Observation</a:t>
            </a:r>
            <a:r>
              <a:rPr lang="en-US" dirty="0"/>
              <a:t>.</a:t>
            </a:r>
          </a:p>
        </p:txBody>
      </p:sp>
      <p:sp>
        <p:nvSpPr>
          <p:cNvPr id="5" name="Title 1">
            <a:extLst>
              <a:ext uri="{FF2B5EF4-FFF2-40B4-BE49-F238E27FC236}">
                <a16:creationId xmlns:a16="http://schemas.microsoft.com/office/drawing/2014/main" id="{61C65F16-701F-4953-8CC8-525674621AF9}"/>
              </a:ext>
            </a:extLst>
          </p:cNvPr>
          <p:cNvSpPr txBox="1">
            <a:spLocks/>
          </p:cNvSpPr>
          <p:nvPr/>
        </p:nvSpPr>
        <p:spPr bwMode="auto">
          <a:xfrm>
            <a:off x="838200" y="0"/>
            <a:ext cx="7772400" cy="715962"/>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dirty="0"/>
              <a:t>Terms and notations continued</a:t>
            </a:r>
          </a:p>
        </p:txBody>
      </p:sp>
    </p:spTree>
    <p:extLst>
      <p:ext uri="{BB962C8B-B14F-4D97-AF65-F5344CB8AC3E}">
        <p14:creationId xmlns:p14="http://schemas.microsoft.com/office/powerpoint/2010/main" val="4102819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3" cstate="print"/>
          <a:srcRect/>
          <a:stretch>
            <a:fillRect/>
          </a:stretch>
        </p:blipFill>
        <p:spPr bwMode="auto">
          <a:xfrm>
            <a:off x="6851650" y="1447800"/>
            <a:ext cx="2216150" cy="3352800"/>
          </a:xfrm>
          <a:prstGeom prst="rect">
            <a:avLst/>
          </a:prstGeom>
          <a:noFill/>
          <a:ln w="9525">
            <a:noFill/>
            <a:miter lim="800000"/>
            <a:headEnd/>
            <a:tailEnd/>
          </a:ln>
        </p:spPr>
      </p:pic>
      <p:sp>
        <p:nvSpPr>
          <p:cNvPr id="38915" name="Title 1"/>
          <p:cNvSpPr>
            <a:spLocks noGrp="1"/>
          </p:cNvSpPr>
          <p:nvPr>
            <p:ph type="title"/>
          </p:nvPr>
        </p:nvSpPr>
        <p:spPr/>
        <p:txBody>
          <a:bodyPr/>
          <a:lstStyle/>
          <a:p>
            <a:pPr eaLnBrk="1" hangingPunct="1"/>
            <a:r>
              <a:rPr lang="en-US" altLang="en-US"/>
              <a:t>Test Partition	</a:t>
            </a:r>
          </a:p>
        </p:txBody>
      </p:sp>
      <p:sp>
        <p:nvSpPr>
          <p:cNvPr id="38916" name="Content Placeholder 2"/>
          <p:cNvSpPr>
            <a:spLocks noGrp="1"/>
          </p:cNvSpPr>
          <p:nvPr>
            <p:ph sz="quarter" idx="1"/>
          </p:nvPr>
        </p:nvSpPr>
        <p:spPr>
          <a:xfrm>
            <a:off x="685800" y="1447800"/>
            <a:ext cx="6248400" cy="5257800"/>
          </a:xfrm>
        </p:spPr>
        <p:txBody>
          <a:bodyPr/>
          <a:lstStyle/>
          <a:p>
            <a:pPr eaLnBrk="1" hangingPunct="1"/>
            <a:r>
              <a:rPr lang="en-US" altLang="en-US">
                <a:latin typeface="Franklin Gothic Book" pitchFamily="34" charset="0"/>
              </a:rPr>
              <a:t>When a model is developed on </a:t>
            </a:r>
            <a:r>
              <a:rPr lang="en-US" altLang="en-US" b="1">
                <a:latin typeface="Franklin Gothic Book" pitchFamily="34" charset="0"/>
              </a:rPr>
              <a:t>training data</a:t>
            </a:r>
            <a:r>
              <a:rPr lang="en-US" altLang="en-US">
                <a:latin typeface="Franklin Gothic Book" pitchFamily="34" charset="0"/>
              </a:rPr>
              <a:t>, it can overfit the training data (hence need to assess on validation)</a:t>
            </a:r>
          </a:p>
          <a:p>
            <a:pPr eaLnBrk="1" hangingPunct="1"/>
            <a:r>
              <a:rPr lang="en-US" altLang="en-US">
                <a:latin typeface="Franklin Gothic Book" pitchFamily="34" charset="0"/>
              </a:rPr>
              <a:t>Assessing multiple models on same </a:t>
            </a:r>
            <a:r>
              <a:rPr lang="en-US" altLang="en-US" b="1">
                <a:latin typeface="Franklin Gothic Book" pitchFamily="34" charset="0"/>
              </a:rPr>
              <a:t>validation data </a:t>
            </a:r>
            <a:r>
              <a:rPr lang="en-US" altLang="en-US">
                <a:latin typeface="Franklin Gothic Book" pitchFamily="34" charset="0"/>
              </a:rPr>
              <a:t>can overfit validation data</a:t>
            </a:r>
          </a:p>
          <a:p>
            <a:pPr eaLnBrk="1" hangingPunct="1"/>
            <a:r>
              <a:rPr lang="en-US" altLang="en-US">
                <a:latin typeface="Franklin Gothic Book" pitchFamily="34" charset="0"/>
              </a:rPr>
              <a:t>Some methods use the validation data to choose a parameter. This too can lead to overfitting the validation data </a:t>
            </a:r>
          </a:p>
          <a:p>
            <a:pPr eaLnBrk="1" hangingPunct="1"/>
            <a:r>
              <a:rPr lang="en-US" altLang="en-US">
                <a:latin typeface="Franklin Gothic Book" pitchFamily="34" charset="0"/>
              </a:rPr>
              <a:t>Solution: final selected model is applied to a </a:t>
            </a:r>
            <a:r>
              <a:rPr lang="en-US" altLang="en-US" b="1" u="sng">
                <a:latin typeface="Franklin Gothic Book" pitchFamily="34" charset="0"/>
              </a:rPr>
              <a:t>test</a:t>
            </a:r>
            <a:r>
              <a:rPr lang="en-US" altLang="en-US" b="1">
                <a:latin typeface="Franklin Gothic Book" pitchFamily="34" charset="0"/>
              </a:rPr>
              <a:t> partition </a:t>
            </a:r>
            <a:r>
              <a:rPr lang="en-US" altLang="en-US">
                <a:latin typeface="Franklin Gothic Book" pitchFamily="34" charset="0"/>
              </a:rPr>
              <a:t>to give unbiased estimate of its performance on new data </a:t>
            </a:r>
          </a:p>
          <a:p>
            <a:pPr eaLnBrk="1" hangingPunct="1"/>
            <a:endParaRPr lang="en-US" altLang="en-US">
              <a:latin typeface="Franklin Gothic Book"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914400" y="274638"/>
            <a:ext cx="7772400" cy="715962"/>
          </a:xfrm>
        </p:spPr>
        <p:txBody>
          <a:bodyPr/>
          <a:lstStyle/>
          <a:p>
            <a:pPr eaLnBrk="1" hangingPunct="1"/>
            <a:r>
              <a:rPr lang="en-US" altLang="en-US" sz="3600"/>
              <a:t>Partitioning the Data</a:t>
            </a:r>
          </a:p>
        </p:txBody>
      </p:sp>
      <p:pic>
        <p:nvPicPr>
          <p:cNvPr id="39939" name="Picture 4"/>
          <p:cNvPicPr>
            <a:picLocks noChangeAspect="1" noChangeArrowheads="1"/>
          </p:cNvPicPr>
          <p:nvPr/>
        </p:nvPicPr>
        <p:blipFill>
          <a:blip r:embed="rId3" cstate="print"/>
          <a:srcRect/>
          <a:stretch>
            <a:fillRect/>
          </a:stretch>
        </p:blipFill>
        <p:spPr bwMode="auto">
          <a:xfrm>
            <a:off x="533400" y="1295400"/>
            <a:ext cx="8234363" cy="43434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914400" y="274638"/>
            <a:ext cx="7772400" cy="715962"/>
          </a:xfrm>
        </p:spPr>
        <p:txBody>
          <a:bodyPr/>
          <a:lstStyle/>
          <a:p>
            <a:pPr eaLnBrk="1" hangingPunct="1"/>
            <a:r>
              <a:rPr lang="en-US" altLang="en-US" sz="3600"/>
              <a:t>Partitioning the Data into 3 sets</a:t>
            </a:r>
          </a:p>
        </p:txBody>
      </p:sp>
      <p:pic>
        <p:nvPicPr>
          <p:cNvPr id="40963" name="Picture 2"/>
          <p:cNvPicPr>
            <a:picLocks noChangeAspect="1" noChangeArrowheads="1"/>
          </p:cNvPicPr>
          <p:nvPr/>
        </p:nvPicPr>
        <p:blipFill>
          <a:blip r:embed="rId3" cstate="print"/>
          <a:srcRect/>
          <a:stretch>
            <a:fillRect/>
          </a:stretch>
        </p:blipFill>
        <p:spPr bwMode="auto">
          <a:xfrm>
            <a:off x="296863" y="1295400"/>
            <a:ext cx="8550275" cy="42672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fontScale="90000"/>
          </a:bodyPr>
          <a:lstStyle/>
          <a:p>
            <a:pPr eaLnBrk="1" fontAlgn="auto" hangingPunct="1">
              <a:spcAft>
                <a:spcPts val="0"/>
              </a:spcAft>
              <a:defRPr/>
            </a:pPr>
            <a:br>
              <a:rPr lang="en-US" dirty="0"/>
            </a:br>
            <a:r>
              <a:rPr lang="en-US" dirty="0"/>
              <a:t>Example – Linear Regression</a:t>
            </a:r>
            <a:br>
              <a:rPr lang="en-US" dirty="0"/>
            </a:br>
            <a:r>
              <a:rPr lang="en-US" dirty="0"/>
              <a:t>West Roxbury Housing Data</a:t>
            </a:r>
          </a:p>
        </p:txBody>
      </p:sp>
      <p:pic>
        <p:nvPicPr>
          <p:cNvPr id="41987" name="Picture 4"/>
          <p:cNvPicPr>
            <a:picLocks noChangeAspect="1" noChangeArrowheads="1"/>
          </p:cNvPicPr>
          <p:nvPr/>
        </p:nvPicPr>
        <p:blipFill>
          <a:blip r:embed="rId3" cstate="print"/>
          <a:srcRect/>
          <a:stretch>
            <a:fillRect/>
          </a:stretch>
        </p:blipFill>
        <p:spPr bwMode="auto">
          <a:xfrm>
            <a:off x="1371600" y="1676400"/>
            <a:ext cx="6124575" cy="33528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914400" y="274638"/>
            <a:ext cx="7772400" cy="792162"/>
          </a:xfrm>
        </p:spPr>
        <p:txBody>
          <a:bodyPr/>
          <a:lstStyle/>
          <a:p>
            <a:pPr eaLnBrk="1" hangingPunct="1"/>
            <a:r>
              <a:rPr lang="en-US" altLang="en-US" sz="2800"/>
              <a:t>Fit model to the training data</a:t>
            </a:r>
          </a:p>
        </p:txBody>
      </p:sp>
      <p:sp>
        <p:nvSpPr>
          <p:cNvPr id="43011" name="TextBox 4"/>
          <p:cNvSpPr txBox="1">
            <a:spLocks noChangeArrowheads="1"/>
          </p:cNvSpPr>
          <p:nvPr/>
        </p:nvSpPr>
        <p:spPr bwMode="auto">
          <a:xfrm>
            <a:off x="304800" y="990600"/>
            <a:ext cx="8686800" cy="2508379"/>
          </a:xfrm>
          <a:prstGeom prst="rect">
            <a:avLst/>
          </a:prstGeom>
          <a:noFill/>
          <a:ln w="9525">
            <a:noFill/>
            <a:miter lim="800000"/>
            <a:headEnd/>
            <a:tailEnd/>
          </a:ln>
        </p:spPr>
        <p:txBody>
          <a:bodyPr wrap="square">
            <a:spAutoFit/>
          </a:bodyPr>
          <a:lstStyle/>
          <a:p>
            <a:endParaRPr lang="en-US" dirty="0"/>
          </a:p>
          <a:p>
            <a:r>
              <a:rPr lang="en-US" dirty="0"/>
              <a:t>Use </a:t>
            </a:r>
            <a:r>
              <a:rPr lang="en-US" dirty="0">
                <a:latin typeface="Courier New" pitchFamily="49" charset="0"/>
                <a:cs typeface="Courier New" pitchFamily="49" charset="0"/>
              </a:rPr>
              <a:t>lm</a:t>
            </a:r>
            <a:r>
              <a:rPr lang="en-US" dirty="0"/>
              <a:t> function (“linear model”):</a:t>
            </a:r>
          </a:p>
          <a:p>
            <a:r>
              <a:rPr lang="en-US" sz="1600" dirty="0" err="1">
                <a:latin typeface="Courier New" pitchFamily="49" charset="0"/>
                <a:cs typeface="Courier New" pitchFamily="49" charset="0"/>
              </a:rPr>
              <a:t>reg</a:t>
            </a:r>
            <a:r>
              <a:rPr lang="en-US" sz="1600" dirty="0">
                <a:latin typeface="Courier New" pitchFamily="49" charset="0"/>
                <a:cs typeface="Courier New" pitchFamily="49" charset="0"/>
              </a:rPr>
              <a:t> &lt;- lm(TOTAL_VALUE ~ ., data = </a:t>
            </a:r>
            <a:r>
              <a:rPr lang="en-US" sz="1600" dirty="0" err="1">
                <a:latin typeface="Courier New" pitchFamily="49" charset="0"/>
                <a:cs typeface="Courier New" pitchFamily="49" charset="0"/>
              </a:rPr>
              <a:t>housing.df</a:t>
            </a:r>
            <a:r>
              <a:rPr lang="en-US" sz="1600" dirty="0">
                <a:latin typeface="Courier New" pitchFamily="49" charset="0"/>
                <a:cs typeface="Courier New" pitchFamily="49" charset="0"/>
              </a:rPr>
              <a:t>, subset = </a:t>
            </a:r>
            <a:r>
              <a:rPr lang="en-US" sz="1600" dirty="0" err="1">
                <a:latin typeface="Courier New" pitchFamily="49" charset="0"/>
                <a:cs typeface="Courier New" pitchFamily="49" charset="0"/>
              </a:rPr>
              <a:t>train.rows</a:t>
            </a:r>
            <a:r>
              <a:rPr lang="en-US" sz="1600" dirty="0">
                <a:latin typeface="Courier New" pitchFamily="49" charset="0"/>
                <a:cs typeface="Courier New" pitchFamily="49" charset="0"/>
              </a:rPr>
              <a:t>)</a:t>
            </a:r>
          </a:p>
          <a:p>
            <a:endParaRPr lang="en-US" sz="1600" dirty="0">
              <a:latin typeface="Courier New" pitchFamily="49" charset="0"/>
              <a:cs typeface="Courier New" pitchFamily="49" charset="0"/>
            </a:endParaRPr>
          </a:p>
          <a:p>
            <a:r>
              <a:rPr lang="en-US" dirty="0"/>
              <a:t>“Scoring” data is getting predicted (= “fitted) values; here for the training data:</a:t>
            </a:r>
          </a:p>
          <a:p>
            <a:endParaRPr lang="en-US" dirty="0"/>
          </a:p>
          <a:p>
            <a:r>
              <a:rPr lang="en-US" sz="1300" dirty="0" err="1">
                <a:latin typeface="Courier New" pitchFamily="49" charset="0"/>
                <a:cs typeface="Courier New" pitchFamily="49" charset="0"/>
              </a:rPr>
              <a:t>reg</a:t>
            </a:r>
            <a:r>
              <a:rPr lang="en-US" sz="1300" dirty="0">
                <a:latin typeface="Courier New" pitchFamily="49" charset="0"/>
                <a:cs typeface="Courier New" pitchFamily="49" charset="0"/>
              </a:rPr>
              <a:t> &lt;- lm(TOTAL_VALUE ~ .-TAX, data = </a:t>
            </a:r>
            <a:r>
              <a:rPr lang="en-US" sz="1300" dirty="0" err="1">
                <a:latin typeface="Courier New" pitchFamily="49" charset="0"/>
                <a:cs typeface="Courier New" pitchFamily="49" charset="0"/>
              </a:rPr>
              <a:t>housing.df</a:t>
            </a:r>
            <a:r>
              <a:rPr lang="en-US" sz="1300" dirty="0">
                <a:latin typeface="Courier New" pitchFamily="49" charset="0"/>
                <a:cs typeface="Courier New" pitchFamily="49" charset="0"/>
              </a:rPr>
              <a:t>, subset = </a:t>
            </a:r>
            <a:r>
              <a:rPr lang="en-US" sz="1300" dirty="0" err="1">
                <a:latin typeface="Courier New" pitchFamily="49" charset="0"/>
                <a:cs typeface="Courier New" pitchFamily="49" charset="0"/>
              </a:rPr>
              <a:t>train.rows</a:t>
            </a:r>
            <a:r>
              <a:rPr lang="en-US" sz="1300" dirty="0">
                <a:latin typeface="Courier New" pitchFamily="49" charset="0"/>
                <a:cs typeface="Courier New" pitchFamily="49" charset="0"/>
              </a:rPr>
              <a:t>) # remove TAX</a:t>
            </a:r>
          </a:p>
          <a:p>
            <a:r>
              <a:rPr lang="en-US" sz="1300" dirty="0">
                <a:latin typeface="Courier New" pitchFamily="49" charset="0"/>
                <a:cs typeface="Courier New" pitchFamily="49" charset="0"/>
              </a:rPr>
              <a:t>tr.res &lt;- </a:t>
            </a:r>
            <a:r>
              <a:rPr lang="en-US" sz="1300" dirty="0" err="1">
                <a:latin typeface="Courier New" pitchFamily="49" charset="0"/>
                <a:cs typeface="Courier New" pitchFamily="49" charset="0"/>
              </a:rPr>
              <a:t>data.frame</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train.data$TOTAL_VALUE</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reg$fitted.values</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reg$residuals</a:t>
            </a:r>
            <a:r>
              <a:rPr lang="en-US" sz="1300" dirty="0">
                <a:latin typeface="Courier New" pitchFamily="49" charset="0"/>
                <a:cs typeface="Courier New" pitchFamily="49" charset="0"/>
              </a:rPr>
              <a:t>)</a:t>
            </a:r>
          </a:p>
          <a:p>
            <a:r>
              <a:rPr lang="en-US" sz="1300" dirty="0">
                <a:latin typeface="Courier New" pitchFamily="49" charset="0"/>
                <a:cs typeface="Courier New" pitchFamily="49" charset="0"/>
              </a:rPr>
              <a:t>head(tr.res)</a:t>
            </a:r>
          </a:p>
          <a:p>
            <a:endParaRPr lang="en-US" sz="1400" dirty="0">
              <a:latin typeface="Courier New" pitchFamily="49" charset="0"/>
              <a:cs typeface="Courier New" pitchFamily="49" charset="0"/>
            </a:endParaRPr>
          </a:p>
        </p:txBody>
      </p:sp>
      <p:pic>
        <p:nvPicPr>
          <p:cNvPr id="43013" name="Picture 5"/>
          <p:cNvPicPr>
            <a:picLocks noChangeAspect="1" noChangeArrowheads="1"/>
          </p:cNvPicPr>
          <p:nvPr/>
        </p:nvPicPr>
        <p:blipFill>
          <a:blip r:embed="rId3" cstate="print"/>
          <a:srcRect/>
          <a:stretch>
            <a:fillRect/>
          </a:stretch>
        </p:blipFill>
        <p:spPr bwMode="auto">
          <a:xfrm>
            <a:off x="762000" y="3505200"/>
            <a:ext cx="6248400" cy="2445026"/>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914400" y="274638"/>
            <a:ext cx="7772400" cy="792162"/>
          </a:xfrm>
        </p:spPr>
        <p:txBody>
          <a:bodyPr/>
          <a:lstStyle/>
          <a:p>
            <a:pPr eaLnBrk="1" hangingPunct="1"/>
            <a:r>
              <a:rPr lang="en-US" altLang="en-US" sz="2800"/>
              <a:t>Scoring the validation data</a:t>
            </a:r>
          </a:p>
        </p:txBody>
      </p:sp>
      <p:sp>
        <p:nvSpPr>
          <p:cNvPr id="4" name="Rectangle 3"/>
          <p:cNvSpPr/>
          <p:nvPr/>
        </p:nvSpPr>
        <p:spPr>
          <a:xfrm>
            <a:off x="457200" y="1219200"/>
            <a:ext cx="8077200" cy="954107"/>
          </a:xfrm>
          <a:prstGeom prst="rect">
            <a:avLst/>
          </a:prstGeom>
        </p:spPr>
        <p:txBody>
          <a:bodyPr wrap="square">
            <a:spAutoFit/>
          </a:bodyPr>
          <a:lstStyle/>
          <a:p>
            <a:r>
              <a:rPr lang="en-US" sz="1400" dirty="0" err="1">
                <a:latin typeface="Courier New" pitchFamily="49" charset="0"/>
                <a:cs typeface="Courier New" pitchFamily="49" charset="0"/>
              </a:rPr>
              <a:t>pred</a:t>
            </a:r>
            <a:r>
              <a:rPr lang="en-US" sz="1400" dirty="0">
                <a:latin typeface="Courier New" pitchFamily="49" charset="0"/>
                <a:cs typeface="Courier New" pitchFamily="49" charset="0"/>
              </a:rPr>
              <a:t> &lt;- predict(</a:t>
            </a:r>
            <a:r>
              <a:rPr lang="en-US" sz="1400" dirty="0" err="1">
                <a:latin typeface="Courier New" pitchFamily="49" charset="0"/>
                <a:cs typeface="Courier New" pitchFamily="49" charset="0"/>
              </a:rPr>
              <a:t>reg</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newdata</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valid.data</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vl.res &lt;- </a:t>
            </a:r>
            <a:r>
              <a:rPr lang="en-US" sz="1400" dirty="0" err="1">
                <a:latin typeface="Courier New" pitchFamily="49" charset="0"/>
                <a:cs typeface="Courier New" pitchFamily="49" charset="0"/>
              </a:rPr>
              <a:t>data.frame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valid.data$TOTAL_VALUE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pred</a:t>
            </a:r>
            <a:r>
              <a:rPr lang="en-US" sz="1400" dirty="0">
                <a:latin typeface="Courier New" pitchFamily="49" charset="0"/>
                <a:cs typeface="Courier New" pitchFamily="49" charset="0"/>
              </a:rPr>
              <a:t>, residuals =</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valid.data$TOTAL_VALUE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pred</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head(vl.res)</a:t>
            </a:r>
          </a:p>
        </p:txBody>
      </p:sp>
      <p:pic>
        <p:nvPicPr>
          <p:cNvPr id="44036" name="Picture 4"/>
          <p:cNvPicPr>
            <a:picLocks noChangeAspect="1" noChangeArrowheads="1"/>
          </p:cNvPicPr>
          <p:nvPr/>
        </p:nvPicPr>
        <p:blipFill>
          <a:blip r:embed="rId3" cstate="print"/>
          <a:srcRect/>
          <a:stretch>
            <a:fillRect/>
          </a:stretch>
        </p:blipFill>
        <p:spPr bwMode="auto">
          <a:xfrm>
            <a:off x="1371600" y="2438400"/>
            <a:ext cx="5165820" cy="255746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sz="2800"/>
              <a:t>Assess accuracy</a:t>
            </a:r>
          </a:p>
        </p:txBody>
      </p:sp>
      <p:sp>
        <p:nvSpPr>
          <p:cNvPr id="45059" name="TextBox 4"/>
          <p:cNvSpPr txBox="1">
            <a:spLocks noChangeArrowheads="1"/>
          </p:cNvSpPr>
          <p:nvPr/>
        </p:nvSpPr>
        <p:spPr bwMode="auto">
          <a:xfrm>
            <a:off x="457200" y="1905000"/>
            <a:ext cx="8305800" cy="4893647"/>
          </a:xfrm>
          <a:prstGeom prst="rect">
            <a:avLst/>
          </a:prstGeom>
          <a:noFill/>
          <a:ln w="9525">
            <a:noFill/>
            <a:miter lim="800000"/>
            <a:headEnd/>
            <a:tailEnd/>
          </a:ln>
        </p:spPr>
        <p:txBody>
          <a:bodyPr>
            <a:spAutoFit/>
          </a:bodyPr>
          <a:lstStyle/>
          <a:p>
            <a:r>
              <a:rPr lang="en-US" dirty="0"/>
              <a:t>For the validation data:</a:t>
            </a:r>
          </a:p>
          <a:p>
            <a:endParaRPr lang="en-US" dirty="0"/>
          </a:p>
          <a:p>
            <a:r>
              <a:rPr lang="en-US" sz="1600" dirty="0">
                <a:latin typeface="Courier New" pitchFamily="49" charset="0"/>
                <a:cs typeface="Courier New" pitchFamily="49" charset="0"/>
              </a:rPr>
              <a:t>library(forecast)</a:t>
            </a:r>
          </a:p>
          <a:p>
            <a:r>
              <a:rPr lang="en-US" sz="1600" dirty="0">
                <a:latin typeface="Courier New" pitchFamily="49" charset="0"/>
                <a:cs typeface="Courier New" pitchFamily="49" charset="0"/>
              </a:rPr>
              <a:t>accuracy(</a:t>
            </a:r>
            <a:r>
              <a:rPr lang="en-US" sz="1600" dirty="0" err="1">
                <a:latin typeface="Courier New" pitchFamily="49" charset="0"/>
                <a:cs typeface="Courier New" pitchFamily="49" charset="0"/>
              </a:rPr>
              <a:t>pred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valid.data$TOTAL_VALUE</a:t>
            </a:r>
            <a:r>
              <a:rPr lang="en-US" sz="1600" dirty="0">
                <a:latin typeface="Courier New" pitchFamily="49" charset="0"/>
                <a:cs typeface="Courier New" pitchFamily="49" charset="0"/>
              </a:rPr>
              <a:t>)</a:t>
            </a:r>
          </a:p>
          <a:p>
            <a:endParaRPr lang="en-US" sz="1600" dirty="0">
              <a:latin typeface="Courier New" pitchFamily="49" charset="0"/>
              <a:cs typeface="Courier New" pitchFamily="49" charset="0"/>
            </a:endParaRPr>
          </a:p>
          <a:p>
            <a:r>
              <a:rPr lang="en-US" dirty="0"/>
              <a:t>Output:</a:t>
            </a:r>
          </a:p>
          <a:p>
            <a:r>
              <a:rPr lang="en-US" dirty="0"/>
              <a:t>                      </a:t>
            </a:r>
            <a:r>
              <a:rPr lang="nn-NO" sz="1400" dirty="0">
                <a:latin typeface="Courier New" pitchFamily="49" charset="0"/>
                <a:cs typeface="Courier New" pitchFamily="49" charset="0"/>
              </a:rPr>
              <a:t>ME     RMSE      MAE        MPE    MAPE</a:t>
            </a:r>
          </a:p>
          <a:p>
            <a:r>
              <a:rPr lang="en-US" sz="1400" dirty="0">
                <a:latin typeface="Courier New" pitchFamily="49" charset="0"/>
                <a:cs typeface="Courier New" pitchFamily="49" charset="0"/>
              </a:rPr>
              <a:t>Test set -1.22575 43.29939 32.26393 -1.376272 8.414937</a:t>
            </a:r>
          </a:p>
          <a:p>
            <a:endParaRPr lang="en-US" dirty="0"/>
          </a:p>
          <a:p>
            <a:endParaRPr lang="en-US" sz="1200" dirty="0"/>
          </a:p>
          <a:p>
            <a:r>
              <a:rPr lang="en-US" sz="1200" dirty="0">
                <a:solidFill>
                  <a:srgbClr val="FF0000"/>
                </a:solidFill>
              </a:rPr>
              <a:t>Potential confusion</a:t>
            </a:r>
            <a:r>
              <a:rPr lang="en-US" sz="1200" dirty="0"/>
              <a:t>:  the label  </a:t>
            </a:r>
            <a:r>
              <a:rPr lang="en-US" sz="1200" dirty="0">
                <a:latin typeface="Courier New" pitchFamily="49" charset="0"/>
                <a:cs typeface="Courier New" pitchFamily="49" charset="0"/>
              </a:rPr>
              <a:t>Test set</a:t>
            </a:r>
            <a:r>
              <a:rPr lang="en-US" sz="1200" dirty="0"/>
              <a:t> is used by the </a:t>
            </a:r>
            <a:r>
              <a:rPr lang="en-US" sz="1200" dirty="0">
                <a:latin typeface="Courier New" pitchFamily="49" charset="0"/>
                <a:cs typeface="Courier New" pitchFamily="49" charset="0"/>
              </a:rPr>
              <a:t>forecast</a:t>
            </a:r>
            <a:r>
              <a:rPr lang="en-US" sz="1200" dirty="0"/>
              <a:t> package to refer to the data used in the analysis and does </a:t>
            </a:r>
            <a:r>
              <a:rPr lang="en-US" sz="1200" u="sng" dirty="0"/>
              <a:t>not</a:t>
            </a:r>
            <a:r>
              <a:rPr lang="en-US" sz="1200" dirty="0"/>
              <a:t> refer to the test partition created earlier.  The </a:t>
            </a:r>
            <a:r>
              <a:rPr lang="en-US" sz="1200" dirty="0">
                <a:latin typeface="Courier New" pitchFamily="49" charset="0"/>
                <a:cs typeface="Courier New" pitchFamily="49" charset="0"/>
              </a:rPr>
              <a:t>forecast</a:t>
            </a:r>
            <a:r>
              <a:rPr lang="en-US" sz="1200" dirty="0"/>
              <a:t> package is used in all types of modeling analysis, not just data mining, hence the conflicting terminology.</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a:t>Error metrics</a:t>
            </a:r>
          </a:p>
        </p:txBody>
      </p:sp>
      <p:sp>
        <p:nvSpPr>
          <p:cNvPr id="46083" name="Content Placeholder 2"/>
          <p:cNvSpPr>
            <a:spLocks noGrp="1"/>
          </p:cNvSpPr>
          <p:nvPr>
            <p:ph sz="quarter" idx="1"/>
          </p:nvPr>
        </p:nvSpPr>
        <p:spPr>
          <a:xfrm>
            <a:off x="914400" y="1828800"/>
            <a:ext cx="7772400" cy="4191000"/>
          </a:xfrm>
        </p:spPr>
        <p:txBody>
          <a:bodyPr/>
          <a:lstStyle/>
          <a:p>
            <a:pPr eaLnBrk="1" hangingPunct="1">
              <a:buFont typeface="Wingdings 2" pitchFamily="18" charset="2"/>
              <a:buNone/>
            </a:pPr>
            <a:r>
              <a:rPr lang="en-US" dirty="0">
                <a:latin typeface="Franklin Gothic Book" pitchFamily="34" charset="0"/>
              </a:rPr>
              <a:t>Error = actual – predicted</a:t>
            </a:r>
          </a:p>
          <a:p>
            <a:pPr eaLnBrk="1" hangingPunct="1">
              <a:buFont typeface="Wingdings 2" pitchFamily="18" charset="2"/>
              <a:buNone/>
            </a:pPr>
            <a:r>
              <a:rPr lang="en-US" dirty="0">
                <a:latin typeface="Franklin Gothic Book" pitchFamily="34" charset="0"/>
              </a:rPr>
              <a:t>ME = Mean error</a:t>
            </a:r>
          </a:p>
          <a:p>
            <a:pPr eaLnBrk="1" hangingPunct="1">
              <a:buFont typeface="Wingdings 2" pitchFamily="18" charset="2"/>
              <a:buNone/>
            </a:pPr>
            <a:r>
              <a:rPr lang="en-US" dirty="0">
                <a:latin typeface="Franklin Gothic Book" pitchFamily="34" charset="0"/>
              </a:rPr>
              <a:t>RMSE = Root-mean-squared error = Square root of average squared error</a:t>
            </a:r>
          </a:p>
          <a:p>
            <a:pPr eaLnBrk="1" hangingPunct="1">
              <a:buFont typeface="Wingdings 2" pitchFamily="18" charset="2"/>
              <a:buNone/>
            </a:pPr>
            <a:r>
              <a:rPr lang="en-US" dirty="0">
                <a:latin typeface="Franklin Gothic Book" pitchFamily="34" charset="0"/>
              </a:rPr>
              <a:t>MAE = Mean absolute error</a:t>
            </a:r>
          </a:p>
          <a:p>
            <a:pPr eaLnBrk="1" hangingPunct="1">
              <a:buFont typeface="Wingdings 2" pitchFamily="18" charset="2"/>
              <a:buNone/>
            </a:pPr>
            <a:r>
              <a:rPr lang="en-US" dirty="0">
                <a:latin typeface="Franklin Gothic Book" pitchFamily="34" charset="0"/>
              </a:rPr>
              <a:t>MPE = Mean percentage error</a:t>
            </a:r>
          </a:p>
          <a:p>
            <a:pPr eaLnBrk="1" hangingPunct="1">
              <a:buFont typeface="Wingdings 2" pitchFamily="18" charset="2"/>
              <a:buNone/>
            </a:pPr>
            <a:r>
              <a:rPr lang="en-US" dirty="0">
                <a:latin typeface="Franklin Gothic Book" pitchFamily="34" charset="0"/>
              </a:rPr>
              <a:t>MAPE = Mean absolute percentage error</a:t>
            </a:r>
          </a:p>
          <a:p>
            <a:pPr eaLnBrk="1" hangingPunct="1"/>
            <a:endParaRPr lang="en-US" dirty="0">
              <a:latin typeface="Franklin Gothic Book" pitchFamily="34" charset="0"/>
            </a:endParaRPr>
          </a:p>
          <a:p>
            <a:pPr eaLnBrk="1" hangingPunct="1"/>
            <a:endParaRPr lang="en-US" dirty="0">
              <a:latin typeface="Franklin Gothic Book" pitchFamily="34" charset="0"/>
            </a:endParaRPr>
          </a:p>
          <a:p>
            <a:pPr eaLnBrk="1" hangingPunct="1">
              <a:buFont typeface="Wingdings 2" pitchFamily="18" charset="2"/>
              <a:buNone/>
            </a:pPr>
            <a:endParaRPr lang="en-US" dirty="0">
              <a:latin typeface="Franklin Gothic Book"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r>
              <a:rPr lang="en-US" altLang="en-US"/>
              <a:t>Summary</a:t>
            </a:r>
          </a:p>
        </p:txBody>
      </p:sp>
      <p:sp>
        <p:nvSpPr>
          <p:cNvPr id="47107" name="Rectangle 3"/>
          <p:cNvSpPr>
            <a:spLocks noGrp="1"/>
          </p:cNvSpPr>
          <p:nvPr>
            <p:ph type="body" idx="1"/>
          </p:nvPr>
        </p:nvSpPr>
        <p:spPr>
          <a:xfrm>
            <a:off x="914400" y="1600200"/>
            <a:ext cx="7772400" cy="4572000"/>
          </a:xfrm>
        </p:spPr>
        <p:txBody>
          <a:bodyPr/>
          <a:lstStyle/>
          <a:p>
            <a:pPr>
              <a:lnSpc>
                <a:spcPct val="90000"/>
              </a:lnSpc>
            </a:pPr>
            <a:r>
              <a:rPr lang="en-US" altLang="en-US" sz="2400">
                <a:latin typeface="Franklin Gothic Book" pitchFamily="34" charset="0"/>
              </a:rPr>
              <a:t>Data Mining consists of supervised methods (Classification &amp; Prediction) and unsupervised methods (Association Rules, Data Reduction, Data Exploration &amp; Visualization)</a:t>
            </a:r>
          </a:p>
          <a:p>
            <a:pPr>
              <a:lnSpc>
                <a:spcPct val="90000"/>
              </a:lnSpc>
            </a:pPr>
            <a:r>
              <a:rPr lang="en-US" altLang="en-US" sz="2400">
                <a:latin typeface="Franklin Gothic Book" pitchFamily="34" charset="0"/>
              </a:rPr>
              <a:t>Before algorithms can be applied, data must be explored and pre-processed</a:t>
            </a:r>
          </a:p>
          <a:p>
            <a:pPr>
              <a:lnSpc>
                <a:spcPct val="90000"/>
              </a:lnSpc>
            </a:pPr>
            <a:r>
              <a:rPr lang="en-US" altLang="en-US" sz="2400">
                <a:latin typeface="Franklin Gothic Book" pitchFamily="34" charset="0"/>
              </a:rPr>
              <a:t>To evaluate performance and to avoid overfitting, data partitioning is used</a:t>
            </a:r>
          </a:p>
          <a:p>
            <a:pPr>
              <a:lnSpc>
                <a:spcPct val="90000"/>
              </a:lnSpc>
            </a:pPr>
            <a:r>
              <a:rPr lang="en-US" altLang="en-US" sz="2400">
                <a:latin typeface="Franklin Gothic Book" pitchFamily="34" charset="0"/>
              </a:rPr>
              <a:t>Models are fit to the training partition and assessed on the validation and test partitions</a:t>
            </a:r>
          </a:p>
          <a:p>
            <a:pPr>
              <a:lnSpc>
                <a:spcPct val="90000"/>
              </a:lnSpc>
            </a:pPr>
            <a:r>
              <a:rPr lang="en-US" altLang="en-US" sz="2400">
                <a:latin typeface="Franklin Gothic Book" pitchFamily="34" charset="0"/>
              </a:rPr>
              <a:t>Data mining methods are usually applied to a sample from a large database, and then the best model is used to score the entire database</a:t>
            </a:r>
          </a:p>
          <a:p>
            <a:pPr>
              <a:lnSpc>
                <a:spcPct val="90000"/>
              </a:lnSpc>
            </a:pPr>
            <a:endParaRPr lang="en-US" altLang="en-US">
              <a:latin typeface="Franklin Gothic Book"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2B37F-CC03-4825-8743-5E6D65986E29}"/>
              </a:ext>
            </a:extLst>
          </p:cNvPr>
          <p:cNvSpPr>
            <a:spLocks noGrp="1"/>
          </p:cNvSpPr>
          <p:nvPr>
            <p:ph sz="quarter" idx="1"/>
          </p:nvPr>
        </p:nvSpPr>
        <p:spPr>
          <a:xfrm>
            <a:off x="228600" y="533400"/>
            <a:ext cx="8458200" cy="6142038"/>
          </a:xfrm>
        </p:spPr>
        <p:txBody>
          <a:bodyPr/>
          <a:lstStyle/>
          <a:p>
            <a:r>
              <a:rPr lang="en-US" b="1" dirty="0"/>
              <a:t>Response </a:t>
            </a:r>
            <a:r>
              <a:rPr lang="en-US" dirty="0"/>
              <a:t>A variable, usually denoted by </a:t>
            </a:r>
            <a:r>
              <a:rPr lang="en-US" i="1" dirty="0"/>
              <a:t>Y </a:t>
            </a:r>
            <a:r>
              <a:rPr lang="en-US" dirty="0"/>
              <a:t>, which is the variable being predicted in supervised learning, also called </a:t>
            </a:r>
            <a:r>
              <a:rPr lang="en-US" i="1" dirty="0"/>
              <a:t>dependent variable</a:t>
            </a:r>
            <a:r>
              <a:rPr lang="en-US" dirty="0"/>
              <a:t>, </a:t>
            </a:r>
            <a:r>
              <a:rPr lang="en-US" i="1" dirty="0"/>
              <a:t>output variable</a:t>
            </a:r>
            <a:r>
              <a:rPr lang="en-US" dirty="0"/>
              <a:t>, </a:t>
            </a:r>
            <a:r>
              <a:rPr lang="en-US" i="1" dirty="0"/>
              <a:t>target variable</a:t>
            </a:r>
            <a:r>
              <a:rPr lang="en-US" dirty="0"/>
              <a:t>, or </a:t>
            </a:r>
            <a:r>
              <a:rPr lang="en-US" i="1" dirty="0"/>
              <a:t>outcome variable</a:t>
            </a:r>
            <a:r>
              <a:rPr lang="en-US" dirty="0"/>
              <a:t>.</a:t>
            </a:r>
          </a:p>
          <a:p>
            <a:r>
              <a:rPr lang="en-US" b="1" dirty="0"/>
              <a:t>Sample </a:t>
            </a:r>
            <a:r>
              <a:rPr lang="en-US" dirty="0"/>
              <a:t>In the statistical community, “sample” means a collection of observations. In the machine learning community, “sample” can mean a single observation.</a:t>
            </a:r>
          </a:p>
          <a:p>
            <a:r>
              <a:rPr lang="en-US" b="1" dirty="0"/>
              <a:t>Score </a:t>
            </a:r>
            <a:r>
              <a:rPr lang="en-US" dirty="0"/>
              <a:t>A predicted value or class. </a:t>
            </a:r>
            <a:r>
              <a:rPr lang="en-US" i="1" dirty="0"/>
              <a:t>Scoring new data </a:t>
            </a:r>
            <a:r>
              <a:rPr lang="en-US" dirty="0"/>
              <a:t>means using a model developed with training data to predict output values in new data.</a:t>
            </a:r>
          </a:p>
          <a:p>
            <a:r>
              <a:rPr lang="en-US" b="1" dirty="0"/>
              <a:t>Success Class </a:t>
            </a:r>
            <a:r>
              <a:rPr lang="en-US" dirty="0"/>
              <a:t>The class of interest in a binary outcome (e.g., </a:t>
            </a:r>
            <a:r>
              <a:rPr lang="en-US" i="1" dirty="0"/>
              <a:t>purchasers </a:t>
            </a:r>
            <a:r>
              <a:rPr lang="en-US" dirty="0"/>
              <a:t>in the outcome </a:t>
            </a:r>
            <a:r>
              <a:rPr lang="en-US" i="1" dirty="0"/>
              <a:t>purchase/no purchase</a:t>
            </a:r>
            <a:r>
              <a:rPr lang="en-US" dirty="0"/>
              <a:t>).</a:t>
            </a:r>
          </a:p>
          <a:p>
            <a:r>
              <a:rPr lang="en-US" b="1" dirty="0"/>
              <a:t>Supervised Learning </a:t>
            </a:r>
            <a:r>
              <a:rPr lang="en-US" dirty="0"/>
              <a:t>The process of providing an algorithm (logistic regression, regression tree, etc.) with records in which an output variable of interest is known and the algorithm “learns” how to predict this value with new records where the output is unknown.</a:t>
            </a:r>
          </a:p>
          <a:p>
            <a:endParaRPr lang="en-US" dirty="0"/>
          </a:p>
        </p:txBody>
      </p:sp>
      <p:sp>
        <p:nvSpPr>
          <p:cNvPr id="4" name="Title 1">
            <a:extLst>
              <a:ext uri="{FF2B5EF4-FFF2-40B4-BE49-F238E27FC236}">
                <a16:creationId xmlns:a16="http://schemas.microsoft.com/office/drawing/2014/main" id="{3D1E81ED-FF31-4705-B9C8-9A01195216FC}"/>
              </a:ext>
            </a:extLst>
          </p:cNvPr>
          <p:cNvSpPr txBox="1">
            <a:spLocks/>
          </p:cNvSpPr>
          <p:nvPr/>
        </p:nvSpPr>
        <p:spPr bwMode="auto">
          <a:xfrm>
            <a:off x="838200" y="0"/>
            <a:ext cx="7772400" cy="715962"/>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dirty="0"/>
              <a:t>Terms and notations continued</a:t>
            </a:r>
          </a:p>
        </p:txBody>
      </p:sp>
    </p:spTree>
    <p:extLst>
      <p:ext uri="{BB962C8B-B14F-4D97-AF65-F5344CB8AC3E}">
        <p14:creationId xmlns:p14="http://schemas.microsoft.com/office/powerpoint/2010/main" val="77660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35313-DCCD-43AF-AA7D-21927D145F5C}"/>
              </a:ext>
            </a:extLst>
          </p:cNvPr>
          <p:cNvSpPr>
            <a:spLocks noGrp="1"/>
          </p:cNvSpPr>
          <p:nvPr>
            <p:ph sz="quarter" idx="1"/>
          </p:nvPr>
        </p:nvSpPr>
        <p:spPr>
          <a:xfrm>
            <a:off x="76200" y="457200"/>
            <a:ext cx="8839200" cy="5943600"/>
          </a:xfrm>
        </p:spPr>
        <p:txBody>
          <a:bodyPr/>
          <a:lstStyle/>
          <a:p>
            <a:r>
              <a:rPr lang="en-US" b="1" dirty="0"/>
              <a:t>Target </a:t>
            </a:r>
            <a:r>
              <a:rPr lang="en-US" dirty="0"/>
              <a:t>see </a:t>
            </a:r>
            <a:r>
              <a:rPr lang="en-US" b="1" dirty="0"/>
              <a:t>Response</a:t>
            </a:r>
            <a:r>
              <a:rPr lang="en-US" dirty="0"/>
              <a:t>.</a:t>
            </a:r>
          </a:p>
          <a:p>
            <a:r>
              <a:rPr lang="en-US" b="1" dirty="0"/>
              <a:t>Test Data </a:t>
            </a:r>
            <a:r>
              <a:rPr lang="en-US" dirty="0"/>
              <a:t>(or </a:t>
            </a:r>
            <a:r>
              <a:rPr lang="en-US" b="1" dirty="0"/>
              <a:t>test set</a:t>
            </a:r>
            <a:r>
              <a:rPr lang="en-US" dirty="0"/>
              <a:t>) The portion of the data used only at the end of the model building and selection process to assess how well the final model might perform on new data.</a:t>
            </a:r>
          </a:p>
          <a:p>
            <a:r>
              <a:rPr lang="en-US" b="1" dirty="0"/>
              <a:t>Training Data </a:t>
            </a:r>
            <a:r>
              <a:rPr lang="en-US" dirty="0"/>
              <a:t>(or </a:t>
            </a:r>
            <a:r>
              <a:rPr lang="en-US" b="1" dirty="0"/>
              <a:t>training set</a:t>
            </a:r>
            <a:r>
              <a:rPr lang="en-US" dirty="0"/>
              <a:t>) The portion of the data used to fit a model.</a:t>
            </a:r>
          </a:p>
          <a:p>
            <a:r>
              <a:rPr lang="en-US" b="1" dirty="0"/>
              <a:t>Unsupervised Learning </a:t>
            </a:r>
            <a:r>
              <a:rPr lang="en-US" dirty="0"/>
              <a:t>An analysis in which one attempts to learn patterns in the data other than predicting an output value of interest.</a:t>
            </a:r>
          </a:p>
          <a:p>
            <a:r>
              <a:rPr lang="en-US" b="1" dirty="0"/>
              <a:t>Validation Data </a:t>
            </a:r>
            <a:r>
              <a:rPr lang="en-US" dirty="0"/>
              <a:t>(or </a:t>
            </a:r>
            <a:r>
              <a:rPr lang="en-US" b="1" dirty="0"/>
              <a:t>validation set</a:t>
            </a:r>
            <a:r>
              <a:rPr lang="en-US" dirty="0"/>
              <a:t>) The portion of the data used to assess how well the model fits, to adjust models, and to select the best model from among those that have been tried.</a:t>
            </a:r>
          </a:p>
          <a:p>
            <a:r>
              <a:rPr lang="en-US" b="1" dirty="0"/>
              <a:t>Variable </a:t>
            </a:r>
            <a:r>
              <a:rPr lang="en-US" dirty="0"/>
              <a:t>Any measurement on the records, including both the input (</a:t>
            </a:r>
            <a:r>
              <a:rPr lang="en-US" i="1" dirty="0"/>
              <a:t>X</a:t>
            </a:r>
            <a:r>
              <a:rPr lang="en-US" dirty="0"/>
              <a:t>) variables and the output (</a:t>
            </a:r>
            <a:r>
              <a:rPr lang="en-US" i="1" dirty="0"/>
              <a:t>Y </a:t>
            </a:r>
            <a:r>
              <a:rPr lang="en-US" dirty="0"/>
              <a:t>) variable.</a:t>
            </a:r>
          </a:p>
          <a:p>
            <a:endParaRPr lang="en-US" dirty="0"/>
          </a:p>
        </p:txBody>
      </p:sp>
      <p:sp>
        <p:nvSpPr>
          <p:cNvPr id="4" name="Title 1">
            <a:extLst>
              <a:ext uri="{FF2B5EF4-FFF2-40B4-BE49-F238E27FC236}">
                <a16:creationId xmlns:a16="http://schemas.microsoft.com/office/drawing/2014/main" id="{C66D0B51-9C99-4D4A-834F-54EA2FFF12FD}"/>
              </a:ext>
            </a:extLst>
          </p:cNvPr>
          <p:cNvSpPr txBox="1">
            <a:spLocks/>
          </p:cNvSpPr>
          <p:nvPr/>
        </p:nvSpPr>
        <p:spPr bwMode="auto">
          <a:xfrm>
            <a:off x="838200" y="0"/>
            <a:ext cx="7772400" cy="715962"/>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dirty="0"/>
              <a:t>Terms and notations continued</a:t>
            </a:r>
          </a:p>
        </p:txBody>
      </p:sp>
    </p:spTree>
    <p:extLst>
      <p:ext uri="{BB962C8B-B14F-4D97-AF65-F5344CB8AC3E}">
        <p14:creationId xmlns:p14="http://schemas.microsoft.com/office/powerpoint/2010/main" val="133757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a:t>Core Ideas in Data Mining</a:t>
            </a:r>
          </a:p>
        </p:txBody>
      </p:sp>
      <p:sp>
        <p:nvSpPr>
          <p:cNvPr id="7171" name="Content Placeholder 2"/>
          <p:cNvSpPr>
            <a:spLocks noGrp="1"/>
          </p:cNvSpPr>
          <p:nvPr>
            <p:ph sz="quarter" idx="1"/>
          </p:nvPr>
        </p:nvSpPr>
        <p:spPr>
          <a:xfrm>
            <a:off x="914400" y="2057400"/>
            <a:ext cx="7772400" cy="3962400"/>
          </a:xfrm>
        </p:spPr>
        <p:txBody>
          <a:bodyPr/>
          <a:lstStyle/>
          <a:p>
            <a:pPr eaLnBrk="1" hangingPunct="1"/>
            <a:r>
              <a:rPr lang="en-US" altLang="en-US">
                <a:latin typeface="Franklin Gothic Book" pitchFamily="34" charset="0"/>
              </a:rPr>
              <a:t>Classification</a:t>
            </a:r>
          </a:p>
          <a:p>
            <a:pPr eaLnBrk="1" hangingPunct="1"/>
            <a:r>
              <a:rPr lang="en-US" altLang="en-US">
                <a:latin typeface="Franklin Gothic Book" pitchFamily="34" charset="0"/>
              </a:rPr>
              <a:t>Prediction</a:t>
            </a:r>
          </a:p>
          <a:p>
            <a:pPr eaLnBrk="1" hangingPunct="1"/>
            <a:r>
              <a:rPr lang="en-US" altLang="en-US">
                <a:latin typeface="Franklin Gothic Book" pitchFamily="34" charset="0"/>
              </a:rPr>
              <a:t>Association Rules &amp; Recommenders</a:t>
            </a:r>
          </a:p>
          <a:p>
            <a:pPr eaLnBrk="1" hangingPunct="1"/>
            <a:r>
              <a:rPr lang="en-US" altLang="en-US">
                <a:latin typeface="Franklin Gothic Book" pitchFamily="34" charset="0"/>
              </a:rPr>
              <a:t>Data &amp; Dimension Reduction</a:t>
            </a:r>
          </a:p>
          <a:p>
            <a:pPr eaLnBrk="1" hangingPunct="1"/>
            <a:r>
              <a:rPr lang="en-US" altLang="en-US">
                <a:latin typeface="Franklin Gothic Book" pitchFamily="34" charset="0"/>
              </a:rPr>
              <a:t>Data Exploration</a:t>
            </a:r>
          </a:p>
          <a:p>
            <a:pPr eaLnBrk="1" hangingPunct="1"/>
            <a:r>
              <a:rPr lang="en-US" altLang="en-US">
                <a:latin typeface="Franklin Gothic Book" pitchFamily="34" charset="0"/>
              </a:rPr>
              <a:t>Visualization</a:t>
            </a:r>
          </a:p>
          <a:p>
            <a:pPr eaLnBrk="1" hangingPunct="1"/>
            <a:endParaRPr lang="en-US" altLang="en-US">
              <a:latin typeface="Franklin Gothic Book"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z="3600"/>
              <a:t>Paradigms for Data Mining (variations)</a:t>
            </a:r>
          </a:p>
        </p:txBody>
      </p:sp>
      <p:sp>
        <p:nvSpPr>
          <p:cNvPr id="8195" name="Content Placeholder 2"/>
          <p:cNvSpPr>
            <a:spLocks noGrp="1"/>
          </p:cNvSpPr>
          <p:nvPr>
            <p:ph sz="quarter" idx="1"/>
          </p:nvPr>
        </p:nvSpPr>
        <p:spPr>
          <a:xfrm>
            <a:off x="685800" y="1524000"/>
            <a:ext cx="7772400" cy="3962400"/>
          </a:xfrm>
        </p:spPr>
        <p:txBody>
          <a:bodyPr/>
          <a:lstStyle/>
          <a:p>
            <a:pPr eaLnBrk="1" hangingPunct="1"/>
            <a:r>
              <a:rPr lang="en-US" altLang="en-US">
                <a:latin typeface="Franklin Gothic Book" pitchFamily="34" charset="0"/>
              </a:rPr>
              <a:t>SEMMA (from SAS)</a:t>
            </a:r>
          </a:p>
          <a:p>
            <a:pPr lvl="1" eaLnBrk="1" hangingPunct="1">
              <a:buFont typeface="Arial" charset="0"/>
              <a:buChar char="•"/>
            </a:pPr>
            <a:r>
              <a:rPr lang="en-US" altLang="en-US" sz="1800">
                <a:latin typeface="Franklin Gothic Book" pitchFamily="34" charset="0"/>
              </a:rPr>
              <a:t>Sample</a:t>
            </a:r>
          </a:p>
          <a:p>
            <a:pPr lvl="1" eaLnBrk="1" hangingPunct="1">
              <a:buFont typeface="Arial" charset="0"/>
              <a:buChar char="•"/>
            </a:pPr>
            <a:r>
              <a:rPr lang="en-US" altLang="en-US" sz="1800">
                <a:latin typeface="Franklin Gothic Book" pitchFamily="34" charset="0"/>
              </a:rPr>
              <a:t>Explore</a:t>
            </a:r>
          </a:p>
          <a:p>
            <a:pPr lvl="1" eaLnBrk="1" hangingPunct="1">
              <a:buFont typeface="Arial" charset="0"/>
              <a:buChar char="•"/>
            </a:pPr>
            <a:r>
              <a:rPr lang="en-US" altLang="en-US" sz="1800">
                <a:latin typeface="Franklin Gothic Book" pitchFamily="34" charset="0"/>
              </a:rPr>
              <a:t>Modify</a:t>
            </a:r>
          </a:p>
          <a:p>
            <a:pPr lvl="1" eaLnBrk="1" hangingPunct="1">
              <a:buFont typeface="Arial" charset="0"/>
              <a:buChar char="•"/>
            </a:pPr>
            <a:r>
              <a:rPr lang="en-US" altLang="en-US" sz="1800">
                <a:latin typeface="Franklin Gothic Book" pitchFamily="34" charset="0"/>
              </a:rPr>
              <a:t>Model</a:t>
            </a:r>
          </a:p>
          <a:p>
            <a:pPr lvl="1" eaLnBrk="1" hangingPunct="1">
              <a:buFont typeface="Arial" charset="0"/>
              <a:buChar char="•"/>
            </a:pPr>
            <a:r>
              <a:rPr lang="en-US" altLang="en-US" sz="1800">
                <a:latin typeface="Franklin Gothic Book" pitchFamily="34" charset="0"/>
              </a:rPr>
              <a:t>Assess</a:t>
            </a:r>
          </a:p>
          <a:p>
            <a:pPr eaLnBrk="1" hangingPunct="1"/>
            <a:r>
              <a:rPr lang="en-US" altLang="en-US">
                <a:latin typeface="Franklin Gothic Book" pitchFamily="34" charset="0"/>
              </a:rPr>
              <a:t>CRISP-DM  (SPSS/IBM)</a:t>
            </a:r>
          </a:p>
          <a:p>
            <a:pPr lvl="1" eaLnBrk="1" hangingPunct="1">
              <a:buFont typeface="Arial" charset="0"/>
              <a:buChar char="•"/>
            </a:pPr>
            <a:r>
              <a:rPr lang="en-US" altLang="en-US" sz="1800">
                <a:latin typeface="Franklin Gothic Book" pitchFamily="34" charset="0"/>
              </a:rPr>
              <a:t>Business Understanding</a:t>
            </a:r>
          </a:p>
          <a:p>
            <a:pPr lvl="1" eaLnBrk="1" hangingPunct="1">
              <a:buFont typeface="Arial" charset="0"/>
              <a:buChar char="•"/>
            </a:pPr>
            <a:r>
              <a:rPr lang="en-US" altLang="en-US" sz="1800">
                <a:latin typeface="Franklin Gothic Book" pitchFamily="34" charset="0"/>
              </a:rPr>
              <a:t>Data Understanding</a:t>
            </a:r>
          </a:p>
          <a:p>
            <a:pPr lvl="1" eaLnBrk="1" hangingPunct="1">
              <a:buFont typeface="Arial" charset="0"/>
              <a:buChar char="•"/>
            </a:pPr>
            <a:r>
              <a:rPr lang="en-US" altLang="en-US" sz="1800">
                <a:latin typeface="Franklin Gothic Book" pitchFamily="34" charset="0"/>
              </a:rPr>
              <a:t>Data Preparation</a:t>
            </a:r>
          </a:p>
          <a:p>
            <a:pPr lvl="1" eaLnBrk="1" hangingPunct="1">
              <a:buFont typeface="Arial" charset="0"/>
              <a:buChar char="•"/>
            </a:pPr>
            <a:r>
              <a:rPr lang="en-US" altLang="en-US" sz="1800">
                <a:latin typeface="Franklin Gothic Book" pitchFamily="34" charset="0"/>
              </a:rPr>
              <a:t>Modeling</a:t>
            </a:r>
          </a:p>
          <a:p>
            <a:pPr lvl="1" eaLnBrk="1" hangingPunct="1">
              <a:buFont typeface="Arial" charset="0"/>
              <a:buChar char="•"/>
            </a:pPr>
            <a:r>
              <a:rPr lang="en-US" altLang="en-US" sz="1800">
                <a:latin typeface="Franklin Gothic Book" pitchFamily="34" charset="0"/>
              </a:rPr>
              <a:t>Evaluation</a:t>
            </a:r>
          </a:p>
          <a:p>
            <a:pPr lvl="1" eaLnBrk="1" hangingPunct="1">
              <a:buFont typeface="Arial" charset="0"/>
              <a:buChar char="•"/>
            </a:pPr>
            <a:r>
              <a:rPr lang="en-US" altLang="en-US" sz="1800">
                <a:latin typeface="Franklin Gothic Book" pitchFamily="34" charset="0"/>
              </a:rPr>
              <a:t>Deployment</a:t>
            </a:r>
          </a:p>
          <a:p>
            <a:pPr eaLnBrk="1" hangingPunct="1">
              <a:buFont typeface="Wingdings 2" pitchFamily="18" charset="2"/>
              <a:buNone/>
            </a:pPr>
            <a:endParaRPr lang="en-US" altLang="en-US" sz="2000">
              <a:latin typeface="Franklin Gothic Boo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0C19-9DD3-4DDB-A4B9-8F51281E24EF}"/>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68516D95-BAF6-4877-83A3-63F4E44F108C}"/>
              </a:ext>
            </a:extLst>
          </p:cNvPr>
          <p:cNvSpPr>
            <a:spLocks noGrp="1"/>
          </p:cNvSpPr>
          <p:nvPr>
            <p:ph sz="quarter" idx="1"/>
          </p:nvPr>
        </p:nvSpPr>
        <p:spPr/>
        <p:txBody>
          <a:bodyPr/>
          <a:lstStyle/>
          <a:p>
            <a:endParaRPr lang="en-US" dirty="0"/>
          </a:p>
        </p:txBody>
      </p:sp>
      <p:pic>
        <p:nvPicPr>
          <p:cNvPr id="4" name="Picture 2" descr="Supervised vs. Unsupervised Learning and use cases for each | by David |  Medium">
            <a:extLst>
              <a:ext uri="{FF2B5EF4-FFF2-40B4-BE49-F238E27FC236}">
                <a16:creationId xmlns:a16="http://schemas.microsoft.com/office/drawing/2014/main" id="{E89844C0-DD88-4304-9F28-E1E5F1B74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5851408"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64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Equity</Template>
  <TotalTime>3678</TotalTime>
  <Words>2471</Words>
  <Application>Microsoft Office PowerPoint</Application>
  <PresentationFormat>On-screen Show (4:3)</PresentationFormat>
  <Paragraphs>294</Paragraphs>
  <Slides>48</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Courier New</vt:lpstr>
      <vt:lpstr>Franklin Gothic Book</vt:lpstr>
      <vt:lpstr>Perpetua</vt:lpstr>
      <vt:lpstr>Wingdings 2</vt:lpstr>
      <vt:lpstr>Equity</vt:lpstr>
      <vt:lpstr>Overview</vt:lpstr>
      <vt:lpstr>Terms and notations</vt:lpstr>
      <vt:lpstr>PowerPoint Presentation</vt:lpstr>
      <vt:lpstr>PowerPoint Presentation</vt:lpstr>
      <vt:lpstr>PowerPoint Presentation</vt:lpstr>
      <vt:lpstr>PowerPoint Presentation</vt:lpstr>
      <vt:lpstr>Core Ideas in Data Mining</vt:lpstr>
      <vt:lpstr>Paradigms for Data Mining (variations)</vt:lpstr>
      <vt:lpstr>Machine learning</vt:lpstr>
      <vt:lpstr>Supervised Learning</vt:lpstr>
      <vt:lpstr>Unsupervised Learning</vt:lpstr>
      <vt:lpstr>Supervised: Classification</vt:lpstr>
      <vt:lpstr>Supervised: Prediction</vt:lpstr>
      <vt:lpstr>Unsupervised: Association Rules</vt:lpstr>
      <vt:lpstr>Unsupervised: Data Reduction</vt:lpstr>
      <vt:lpstr>Unsupervised: Data Visualization</vt:lpstr>
      <vt:lpstr>Data Exploration</vt:lpstr>
      <vt:lpstr>The Process of Data Mining</vt:lpstr>
      <vt:lpstr>Steps in Data Mining</vt:lpstr>
      <vt:lpstr>Preliminary Exploration in R loading data, viewing it, summary statistics</vt:lpstr>
      <vt:lpstr>Obtaining Data: Sampling </vt:lpstr>
      <vt:lpstr>Rare Event Oversampling</vt:lpstr>
      <vt:lpstr>Sampling &amp; Oversampling </vt:lpstr>
      <vt:lpstr>Types of Variables</vt:lpstr>
      <vt:lpstr>Variable handling</vt:lpstr>
      <vt:lpstr>Reviewing Variables in R</vt:lpstr>
      <vt:lpstr>Output of code on previous slide</vt:lpstr>
      <vt:lpstr>Creating binary dummies</vt:lpstr>
      <vt:lpstr>Creating Binary Dummies – Output</vt:lpstr>
      <vt:lpstr>Detecting Outliers</vt:lpstr>
      <vt:lpstr>Detecting Outliers</vt:lpstr>
      <vt:lpstr>Missing data</vt:lpstr>
      <vt:lpstr>Handling Missing Data</vt:lpstr>
      <vt:lpstr>Replacing Missing Data with Median</vt:lpstr>
      <vt:lpstr>Normalizing (Standardizing) Data </vt:lpstr>
      <vt:lpstr>The Problem of Overfitting</vt:lpstr>
      <vt:lpstr>100% fit – not useful for new data</vt:lpstr>
      <vt:lpstr>Overfitting (cont.)</vt:lpstr>
      <vt:lpstr>Partitioning the Data</vt:lpstr>
      <vt:lpstr>Test Partition </vt:lpstr>
      <vt:lpstr>Partitioning the Data</vt:lpstr>
      <vt:lpstr>Partitioning the Data into 3 sets</vt:lpstr>
      <vt:lpstr> Example – Linear Regression West Roxbury Housing Data</vt:lpstr>
      <vt:lpstr>Fit model to the training data</vt:lpstr>
      <vt:lpstr>Scoring the validation data</vt:lpstr>
      <vt:lpstr>Assess accuracy</vt:lpstr>
      <vt:lpstr>Error metrics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P Bruce</dc:creator>
  <cp:lastModifiedBy>Sergio Davalos</cp:lastModifiedBy>
  <cp:revision>76</cp:revision>
  <dcterms:created xsi:type="dcterms:W3CDTF">2008-10-07T18:49:19Z</dcterms:created>
  <dcterms:modified xsi:type="dcterms:W3CDTF">2022-01-03T22:22:44Z</dcterms:modified>
</cp:coreProperties>
</file>