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23" r:id="rId2"/>
  </p:sldMasterIdLst>
  <p:notesMasterIdLst>
    <p:notesMasterId r:id="rId32"/>
  </p:notesMasterIdLst>
  <p:handoutMasterIdLst>
    <p:handoutMasterId r:id="rId33"/>
  </p:handoutMasterIdLst>
  <p:sldIdLst>
    <p:sldId id="331" r:id="rId3"/>
    <p:sldId id="278" r:id="rId4"/>
    <p:sldId id="316" r:id="rId5"/>
    <p:sldId id="317" r:id="rId6"/>
    <p:sldId id="260" r:id="rId7"/>
    <p:sldId id="262" r:id="rId8"/>
    <p:sldId id="279" r:id="rId9"/>
    <p:sldId id="263" r:id="rId10"/>
    <p:sldId id="264" r:id="rId11"/>
    <p:sldId id="265" r:id="rId12"/>
    <p:sldId id="318" r:id="rId13"/>
    <p:sldId id="319" r:id="rId14"/>
    <p:sldId id="267" r:id="rId15"/>
    <p:sldId id="320" r:id="rId16"/>
    <p:sldId id="268" r:id="rId17"/>
    <p:sldId id="321" r:id="rId18"/>
    <p:sldId id="322" r:id="rId19"/>
    <p:sldId id="269" r:id="rId20"/>
    <p:sldId id="323" r:id="rId21"/>
    <p:sldId id="324" r:id="rId22"/>
    <p:sldId id="325" r:id="rId23"/>
    <p:sldId id="326" r:id="rId24"/>
    <p:sldId id="327" r:id="rId25"/>
    <p:sldId id="328" r:id="rId26"/>
    <p:sldId id="298" r:id="rId27"/>
    <p:sldId id="330" r:id="rId28"/>
    <p:sldId id="300" r:id="rId29"/>
    <p:sldId id="273" r:id="rId30"/>
    <p:sldId id="30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765"/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8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318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C23BDA-5079-48A5-9A30-2E390763F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533D4-1831-4626-9804-C43F7C0912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6E51E-89AC-4672-A7BB-CA46A03633E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AF1AA-EE9F-4A21-B2F3-FD7C0D25F8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9EAF1-A551-4045-BCED-2C8177E86D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54F57-28FE-43B7-B46D-76FEF471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8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929EB8-8C03-4D4E-9F89-F995085CD6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954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929EB8-8C03-4D4E-9F89-F995085CD6B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5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4750B-EB01-40C2-8EB3-2033B9741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54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AB6B3-D49F-4D98-A39B-2045DA206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86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14FA5-CE8A-4C23-A0C6-076C0056E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65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4267200" cy="476250"/>
          </a:xfrm>
        </p:spPr>
        <p:txBody>
          <a:bodyPr/>
          <a:lstStyle>
            <a:lvl1pPr>
              <a:defRPr sz="900"/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87F561-C096-496C-94B2-8F3B78E90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2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4267200" cy="476250"/>
          </a:xfrm>
        </p:spPr>
        <p:txBody>
          <a:bodyPr/>
          <a:lstStyle>
            <a:lvl1pPr>
              <a:defRPr lang="en-US" sz="900" b="0" i="0" smtClean="0">
                <a:effectLst/>
              </a:defRPr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2880C9-24CE-49F8-B108-D220377DA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271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smtClean="0">
                <a:effectLst/>
              </a:defRPr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0F2135-23C1-4D12-AB25-CBE34C123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smtClean="0">
                <a:effectLst/>
              </a:defRPr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D8434C-4ED7-4C56-8F15-D8AF71E11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315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67200" y="6305550"/>
            <a:ext cx="426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FE1FF8-1687-46C1-BFAD-77988B1EA5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89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smtClean="0">
                <a:effectLst/>
              </a:defRPr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C161A6-021A-4BD3-9988-0B93643857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720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smtClean="0">
                <a:effectLst/>
              </a:defRPr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F68AD8-AB21-4B59-B4B1-C7BC28A6A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942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7CDA7-AD0A-4EAF-96B0-B8FD86E26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2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47556-2E2E-4E2C-B8C8-4A639AC9CB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89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4FA9B2-FFC5-424F-9FE4-ECD34A73B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093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smtClean="0">
                <a:effectLst/>
              </a:defRPr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E7D030-7B12-4D78-9C84-2816127F5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460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smtClean="0">
                <a:effectLst/>
              </a:defRPr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03B296-F3E4-4D55-8BD0-72FCF1D61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84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0A4DF-C4C8-407E-862C-49D7E2262F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71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7DF1F-4381-48DE-9A01-25DDD5C1B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0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241FE-5472-4CFD-9E06-7BA50BB21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31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978F4-E24C-4A04-8B5F-E6D0278C3A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95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AD8-29CE-4D29-ACAD-3E3D71998E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5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23A9E-2286-4664-BD0A-02A1D8F97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0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0D74F-2FF6-4A97-BF6C-CA86892F8A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25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245225"/>
            <a:ext cx="81534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245225"/>
            <a:ext cx="3810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2A0292-8C28-4EFB-9FA5-5A31CDBEE1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343400" y="6305550"/>
            <a:ext cx="42672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lang="en-US" sz="900" b="0" i="0" smtClean="0">
                <a:effectLst/>
              </a:defRPr>
            </a:lvl1pPr>
            <a:extLst/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C8911C77-F59A-4F16-83DB-548B6ECD52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TBANLT 560 Data Mining</a:t>
            </a:r>
            <a:br>
              <a:rPr lang="en-US" sz="4000" dirty="0"/>
            </a:br>
            <a:r>
              <a:rPr lang="en-US" sz="4000" dirty="0"/>
              <a:t>Dr Sergio Davalos</a:t>
            </a:r>
            <a:endParaRPr lang="en-US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br>
              <a:rPr lang="en-US" sz="3200" dirty="0">
                <a:solidFill>
                  <a:schemeClr val="hlink"/>
                </a:solidFill>
              </a:rPr>
            </a:br>
            <a:r>
              <a:rPr lang="en-US" sz="3200" dirty="0">
                <a:solidFill>
                  <a:schemeClr val="hlink"/>
                </a:solidFill>
              </a:rPr>
              <a:t>Introduction to Data Mining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C2C70B-E739-4712-BBBC-543127894031}" type="slidenum">
              <a:rPr lang="en-US" sz="1200" smtClean="0">
                <a:solidFill>
                  <a:srgbClr val="B5A788"/>
                </a:solidFill>
              </a:rPr>
              <a:pPr/>
              <a:t>1</a:t>
            </a:fld>
            <a:endParaRPr lang="en-US" sz="120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7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Cross Industry Standard Process: CRISP-DM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(6) Deployment Phase</a:t>
            </a:r>
          </a:p>
          <a:p>
            <a:pPr lvl="1" eaLnBrk="1" hangingPunct="1"/>
            <a:r>
              <a:rPr lang="en-US" altLang="en-US" sz="2000" dirty="0"/>
              <a:t>Make use of models created</a:t>
            </a:r>
          </a:p>
          <a:p>
            <a:pPr lvl="1" eaLnBrk="1" hangingPunct="1"/>
            <a:r>
              <a:rPr lang="en-US" altLang="en-US" sz="2000" dirty="0"/>
              <a:t>Simple deployment example: generate report</a:t>
            </a:r>
          </a:p>
          <a:p>
            <a:pPr lvl="1" eaLnBrk="1" hangingPunct="1"/>
            <a:r>
              <a:rPr lang="en-US" altLang="en-US" sz="2000" dirty="0"/>
              <a:t>Complex deployment example: implement parallel data mining effort in another department</a:t>
            </a:r>
          </a:p>
          <a:p>
            <a:pPr lvl="1" eaLnBrk="1" hangingPunct="1"/>
            <a:r>
              <a:rPr lang="en-US" altLang="en-US" sz="2000" dirty="0"/>
              <a:t>In businesses, customer often carries out deployment based on your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C42952-7296-4688-9E21-59C555937D6E}" type="slidenum">
              <a:rPr lang="en-US" altLang="en-US">
                <a:solidFill>
                  <a:srgbClr val="B5A788"/>
                </a:solidFill>
              </a:rPr>
              <a:pPr/>
              <a:t>10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24582" name="TextBox 1"/>
          <p:cNvSpPr txBox="1">
            <a:spLocks noChangeArrowheads="1"/>
          </p:cNvSpPr>
          <p:nvPr/>
        </p:nvSpPr>
        <p:spPr bwMode="auto">
          <a:xfrm>
            <a:off x="3505200" y="4616450"/>
            <a:ext cx="411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solidFill>
                  <a:schemeClr val="tx2">
                    <a:satMod val="130000"/>
                  </a:schemeClr>
                </a:solidFill>
              </a:rPr>
              <a:t>Fallacies of Data Mining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Four Fallacies of Data Mining </a:t>
            </a:r>
            <a:r>
              <a:rPr lang="en-US" altLang="en-US" sz="1800">
                <a:solidFill>
                  <a:schemeClr val="hlink"/>
                </a:solidFill>
              </a:rPr>
              <a:t>(Louie, Nautilus Systems, Inc.)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E5A985C-E3F6-4C3A-BAED-6E210D95842D}" type="slidenum">
              <a:rPr lang="en-US" altLang="en-US">
                <a:solidFill>
                  <a:srgbClr val="B5A788"/>
                </a:solidFill>
              </a:rPr>
              <a:pPr/>
              <a:t>11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1981200"/>
          <a:ext cx="7467600" cy="443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5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867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Fallacy</a:t>
                      </a:r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Reality</a:t>
                      </a:r>
                    </a:p>
                  </a:txBody>
                  <a:tcPr marT="48189" marB="481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55">
                <a:tc>
                  <a:txBody>
                    <a:bodyPr/>
                    <a:lstStyle/>
                    <a:p>
                      <a:pPr marL="0" lvl="1" algn="l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alt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pPr marL="285750" lvl="1" indent="-285750" algn="l" rtl="0" eaLnBrk="1" latinLnBrk="0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of tools can be turned loose on data repositories</a:t>
                      </a:r>
                    </a:p>
                    <a:p>
                      <a:pPr marL="285750" lvl="1" indent="-285750" algn="l" rtl="0" eaLnBrk="1" latinLnBrk="0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Finds answers to all business problems</a:t>
                      </a:r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automatic data mining tools solve problems</a:t>
                      </a:r>
                    </a:p>
                    <a:p>
                      <a:pPr marL="285750" indent="-2857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Rather, data mining is process (CRISP-DM)</a:t>
                      </a:r>
                    </a:p>
                    <a:p>
                      <a:pPr marL="285750" indent="-2857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Integrates into overall business objectives</a:t>
                      </a:r>
                    </a:p>
                    <a:p>
                      <a:pPr marL="285750" indent="-2857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kumimoji="0" 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8189" marB="481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7944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pPr marL="285750" lvl="1" indent="-285750" algn="l" rtl="0" eaLnBrk="1" latinLnBrk="0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process is autonomous</a:t>
                      </a:r>
                    </a:p>
                    <a:p>
                      <a:pPr marL="285750" lvl="1" indent="-285750" algn="l" rtl="0" eaLnBrk="1" latinLnBrk="0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little oversight</a:t>
                      </a:r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Requires significant intervention during every phase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After model deployment, new models require updates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Continuous evaluative measures monitored by analysts </a:t>
                      </a:r>
                    </a:p>
                  </a:txBody>
                  <a:tcPr marT="48189" marB="481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161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Data mining quickly pays for itself</a:t>
                      </a:r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Return rates vary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Depending on startup, personnel, data preparation costs, etc.</a:t>
                      </a:r>
                    </a:p>
                  </a:txBody>
                  <a:tcPr marT="48189" marB="481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161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Data mining software easy to use</a:t>
                      </a:r>
                    </a:p>
                  </a:txBody>
                  <a:tcPr marT="48189" marB="4818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Ease of use varies across projects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Analysts must combine subject matter knowledge with specific problem domain </a:t>
                      </a:r>
                    </a:p>
                  </a:txBody>
                  <a:tcPr marT="48189" marB="481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solidFill>
                  <a:schemeClr val="tx2">
                    <a:satMod val="130000"/>
                  </a:schemeClr>
                </a:solidFill>
              </a:rPr>
              <a:t>Fallacies of Data Mining 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 dirty="0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Other Fallacies of Data Mining </a:t>
            </a:r>
            <a:r>
              <a:rPr lang="en-US" altLang="en-US" sz="1800">
                <a:solidFill>
                  <a:schemeClr val="hlink"/>
                </a:solidFill>
              </a:rPr>
              <a:t>(Larose)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5818BB-4C2B-4BB7-B95F-1A38920D5BC5}" type="slidenum">
              <a:rPr lang="en-US" altLang="en-US">
                <a:solidFill>
                  <a:srgbClr val="B5A788"/>
                </a:solidFill>
              </a:rPr>
              <a:pPr/>
              <a:t>12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1981200"/>
          <a:ext cx="7467600" cy="299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5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23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49221" marB="4922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Fallacy</a:t>
                      </a:r>
                    </a:p>
                  </a:txBody>
                  <a:tcPr marT="49221" marB="4922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Reality</a:t>
                      </a:r>
                    </a:p>
                  </a:txBody>
                  <a:tcPr marT="49221" marB="492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806">
                <a:tc>
                  <a:txBody>
                    <a:bodyPr/>
                    <a:lstStyle/>
                    <a:p>
                      <a:pPr marL="0" lvl="1" algn="l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alt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49221" marB="49221"/>
                </a:tc>
                <a:tc>
                  <a:txBody>
                    <a:bodyPr/>
                    <a:lstStyle/>
                    <a:p>
                      <a:pPr marL="285750" lvl="1" indent="-285750" algn="l" rtl="0" eaLnBrk="1" latinLnBrk="0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identifies causes of business problems</a:t>
                      </a:r>
                    </a:p>
                  </a:txBody>
                  <a:tcPr marT="49221" marB="49221"/>
                </a:tc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discovery process uncovers patterns of behavior</a:t>
                      </a:r>
                    </a:p>
                    <a:p>
                      <a:pPr marL="285750" indent="-2857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Humans interpret results and identify causes</a:t>
                      </a:r>
                    </a:p>
                  </a:txBody>
                  <a:tcPr marT="49221" marB="492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594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T="49221" marB="49221"/>
                </a:tc>
                <a:tc>
                  <a:txBody>
                    <a:bodyPr/>
                    <a:lstStyle/>
                    <a:p>
                      <a:pPr marL="285750" lvl="1" indent="-285750" algn="l" rtl="0" eaLnBrk="1" latinLnBrk="0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automatically cleans data in databases</a:t>
                      </a:r>
                    </a:p>
                  </a:txBody>
                  <a:tcPr marT="49221" marB="4922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Data mining often uses data from legacy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Data possibly not examined or used in years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Organizations starting data mining efforts confronted with huge data preprocessing task</a:t>
                      </a:r>
                    </a:p>
                  </a:txBody>
                  <a:tcPr marT="49221" marB="492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806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T="49221" marB="4922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Data mining always provides positive results.</a:t>
                      </a:r>
                    </a:p>
                  </a:txBody>
                  <a:tcPr marT="49221" marB="49221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There</a:t>
                      </a:r>
                      <a:r>
                        <a:rPr lang="en-US" sz="1500" baseline="0" dirty="0"/>
                        <a:t> is no guarantee of positive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But used properly, data mining </a:t>
                      </a:r>
                      <a:r>
                        <a:rPr lang="en-US" sz="1500" u="sng" dirty="0"/>
                        <a:t>can</a:t>
                      </a:r>
                      <a:r>
                        <a:rPr lang="en-US" sz="1500" dirty="0"/>
                        <a:t> provide actionable and highly profitable results.</a:t>
                      </a:r>
                    </a:p>
                  </a:txBody>
                  <a:tcPr marT="49221" marB="492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2">
                    <a:satMod val="130000"/>
                  </a:schemeClr>
                </a:solidFill>
              </a:rPr>
              <a:t>What Tasks Can Data Mining Accomplish?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hlink"/>
                </a:solidFill>
              </a:rPr>
              <a:t>Six common data mining 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Description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Estimation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Prediction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Clustering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Association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53A964-EFCC-44FE-9E39-5518EB59A409}" type="slidenum">
              <a:rPr lang="en-US" altLang="en-US">
                <a:solidFill>
                  <a:srgbClr val="B5A788"/>
                </a:solidFill>
              </a:rPr>
              <a:pPr/>
              <a:t>13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 dirty="0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sz="28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3863" indent="-342900" eaLnBrk="1" hangingPunct="1">
              <a:buFont typeface="Gill Sans MT" panose="020B0502020104020203" pitchFamily="34" charset="0"/>
              <a:buAutoNum type="arabicPeriod"/>
            </a:pPr>
            <a:r>
              <a:rPr lang="en-US" altLang="en-US" sz="2800">
                <a:solidFill>
                  <a:srgbClr val="8DC765"/>
                </a:solidFill>
              </a:rPr>
              <a:t>Description</a:t>
            </a:r>
          </a:p>
          <a:p>
            <a:pPr lvl="1" eaLnBrk="1" hangingPunct="1"/>
            <a:r>
              <a:rPr lang="en-US" altLang="en-US" sz="2000"/>
              <a:t>Describes patterns or trends in data</a:t>
            </a:r>
          </a:p>
          <a:p>
            <a:pPr lvl="2" eaLnBrk="1" hangingPunct="1"/>
            <a:r>
              <a:rPr lang="en-US" altLang="en-US" sz="1600"/>
              <a:t>For example, pollster may uncover patterns suggesting those laid-off less likely to support incumbent</a:t>
            </a:r>
          </a:p>
          <a:p>
            <a:pPr lvl="2" eaLnBrk="1" hangingPunct="1"/>
            <a:r>
              <a:rPr lang="en-US" altLang="en-US" sz="1600"/>
              <a:t>Descriptions of patterns, often suggest possible explanations</a:t>
            </a:r>
          </a:p>
          <a:p>
            <a:pPr lvl="2" eaLnBrk="1" hangingPunct="1"/>
            <a:r>
              <a:rPr lang="en-US" altLang="en-US" sz="1600"/>
              <a:t>For example, those laid-off now less financially secure; therefore, prefer alternate candidate</a:t>
            </a:r>
            <a:endParaRPr lang="en-US" altLang="en-US" sz="1400"/>
          </a:p>
          <a:p>
            <a:pPr lvl="1" eaLnBrk="1" hangingPunct="1"/>
            <a:r>
              <a:rPr lang="en-US" altLang="en-US" sz="2000"/>
              <a:t>Data mining models should be transparent</a:t>
            </a:r>
          </a:p>
          <a:p>
            <a:pPr lvl="2" eaLnBrk="1" hangingPunct="1"/>
            <a:r>
              <a:rPr lang="en-US" altLang="en-US" sz="1600"/>
              <a:t>That is, results should be interpretable by humans</a:t>
            </a:r>
          </a:p>
          <a:p>
            <a:pPr lvl="2" eaLnBrk="1" hangingPunct="1"/>
            <a:r>
              <a:rPr lang="en-US" altLang="en-US" sz="1600"/>
              <a:t>Some data mining methods more transparent than others</a:t>
            </a:r>
          </a:p>
          <a:p>
            <a:pPr lvl="2" eaLnBrk="1" hangingPunct="1"/>
            <a:r>
              <a:rPr lang="en-US" altLang="en-US" sz="1600"/>
              <a:t>For example, Decision Trees (transparent) &gt; Neural Networks (opaque)</a:t>
            </a:r>
          </a:p>
          <a:p>
            <a:pPr lvl="1" eaLnBrk="1" hangingPunct="1"/>
            <a:r>
              <a:rPr lang="en-US" altLang="en-US" sz="2000"/>
              <a:t>High-quality description accomplished using Exploratory Data Analysis (EDA)</a:t>
            </a:r>
          </a:p>
          <a:p>
            <a:pPr lvl="2" eaLnBrk="1" hangingPunct="1"/>
            <a:r>
              <a:rPr lang="en-US" altLang="en-US" sz="1600"/>
              <a:t>Graphical method of exploring patterns and trends in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14D825-5D3D-4D91-AD6B-E842DBBD771C}" type="slidenum">
              <a:rPr lang="en-US" altLang="en-US">
                <a:solidFill>
                  <a:srgbClr val="B5A788"/>
                </a:solidFill>
              </a:rPr>
              <a:pPr/>
              <a:t>14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en-US" sz="2800" dirty="0">
                <a:solidFill>
                  <a:srgbClr val="8DC765"/>
                </a:solidFill>
              </a:rPr>
              <a:t>Estimation </a:t>
            </a:r>
            <a:r>
              <a:rPr lang="en-US" altLang="en-US" sz="1800" dirty="0">
                <a:solidFill>
                  <a:srgbClr val="8DC765"/>
                </a:solidFill>
              </a:rPr>
              <a:t>(1/3)</a:t>
            </a:r>
            <a:endParaRPr lang="en-US" altLang="en-US" sz="2800" dirty="0">
              <a:solidFill>
                <a:srgbClr val="8DC765"/>
              </a:solidFill>
            </a:endParaRP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Similar to Classification task, except </a:t>
            </a:r>
            <a:r>
              <a:rPr lang="en-US" altLang="en-US" sz="2000" dirty="0">
                <a:solidFill>
                  <a:srgbClr val="8DC765"/>
                </a:solidFill>
              </a:rPr>
              <a:t>target variable is </a:t>
            </a:r>
            <a:r>
              <a:rPr lang="en-US" altLang="en-US" sz="2000" u="sng" dirty="0">
                <a:solidFill>
                  <a:srgbClr val="8DC765"/>
                </a:solidFill>
              </a:rPr>
              <a:t>numeric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Models built from complete data records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en-US" sz="1600" dirty="0"/>
              <a:t>Records include values for each predictor field and </a:t>
            </a:r>
            <a:r>
              <a:rPr lang="en-US" altLang="en-US" sz="1600" u="sng" dirty="0"/>
              <a:t>numeric</a:t>
            </a:r>
            <a:r>
              <a:rPr lang="en-US" altLang="en-US" sz="1600" dirty="0"/>
              <a:t> target variable in training set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For </a:t>
            </a:r>
            <a:r>
              <a:rPr lang="en-US" altLang="en-US" sz="2000" u="sng" dirty="0"/>
              <a:t>new observations</a:t>
            </a:r>
            <a:r>
              <a:rPr lang="en-US" altLang="en-US" sz="2000" dirty="0"/>
              <a:t>, estimate the target variable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en-US" sz="2000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>
                <a:solidFill>
                  <a:srgbClr val="8DC765"/>
                </a:solidFill>
              </a:rPr>
              <a:t>Example</a:t>
            </a:r>
            <a:r>
              <a:rPr lang="en-US" altLang="en-US" sz="2000" dirty="0"/>
              <a:t>:  Estimate a patient’s systolic blood pressure, based on patient’s age, gender, body-mass index, and sodium levels</a:t>
            </a:r>
          </a:p>
          <a:p>
            <a:pPr marL="1001268" lvl="2" indent="-3429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sz="1600" dirty="0"/>
              <a:t>Use training data to develop model that estimates systolic blood pressure based on predictor variables</a:t>
            </a:r>
          </a:p>
          <a:p>
            <a:pPr marL="1001268" lvl="2" indent="-3429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sz="1600" dirty="0"/>
              <a:t>Apply model to new cases, to obtain estimated systolic blood pressure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DCA3CE-F2F7-4929-A43A-519779AFE131}" type="slidenum">
              <a:rPr lang="en-US" altLang="en-US">
                <a:solidFill>
                  <a:srgbClr val="B5A788"/>
                </a:solidFill>
              </a:rPr>
              <a:pPr/>
              <a:t>15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5313" indent="-514350" eaLnBrk="1" hangingPunct="1">
              <a:buFont typeface="Gill Sans MT" panose="020B0502020104020203" pitchFamily="34" charset="0"/>
              <a:buAutoNum type="arabicPeriod" startAt="2"/>
            </a:pPr>
            <a:r>
              <a:rPr lang="en-US" altLang="en-US" sz="2800">
                <a:solidFill>
                  <a:srgbClr val="8DC765"/>
                </a:solidFill>
              </a:rPr>
              <a:t>Estimation </a:t>
            </a:r>
            <a:r>
              <a:rPr lang="en-US" altLang="en-US" sz="1800">
                <a:solidFill>
                  <a:srgbClr val="8DC765"/>
                </a:solidFill>
              </a:rPr>
              <a:t>(2/3)</a:t>
            </a:r>
            <a:r>
              <a:rPr lang="en-US" altLang="en-US" sz="2800">
                <a:solidFill>
                  <a:srgbClr val="8DC765"/>
                </a:solidFill>
              </a:rPr>
              <a:t> – Further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Estimate amount of money, family of four will spend on back-to-school shopping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Estimate percentage decrease in rotary movement sustained to NFL player with knee injury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Estimate number of points basketball player scores when double-teamed in playoffs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Estimate GPA of graduate student, based on student’s undergraduate GPA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19DF26-705E-43B0-822C-FB23395885D0}" type="slidenum">
              <a:rPr lang="en-US" altLang="en-US">
                <a:solidFill>
                  <a:srgbClr val="B5A788"/>
                </a:solidFill>
              </a:rPr>
              <a:pPr/>
              <a:t>16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1981200" y="4724400"/>
            <a:ext cx="67818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>
              <a:defRPr/>
            </a:pPr>
            <a:r>
              <a:rPr lang="en-US" altLang="en-US" sz="1600" b="1" i="1" u="sng" dirty="0">
                <a:latin typeface="+mn-lt"/>
              </a:rPr>
              <a:t>Statistical Analysis</a:t>
            </a:r>
            <a:r>
              <a:rPr lang="en-US" altLang="en-US" sz="1600" b="1" i="1" dirty="0">
                <a:latin typeface="+mn-lt"/>
              </a:rPr>
              <a:t> uses several estimation methods: point estimation, confidence interval estimation, linear regression and correlation, and multiple regression</a:t>
            </a:r>
            <a:endParaRPr lang="en-US" altLang="en-US" sz="1600" b="1" i="1" dirty="0">
              <a:latin typeface="+mn-lt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975100" cy="4664075"/>
          </a:xfrm>
        </p:spPr>
        <p:txBody>
          <a:bodyPr/>
          <a:lstStyle/>
          <a:p>
            <a:pPr marL="595313" indent="-514350" eaLnBrk="1" hangingPunct="1">
              <a:buFont typeface="Gill Sans MT" panose="020B0502020104020203" pitchFamily="34" charset="0"/>
              <a:buAutoNum type="arabicPeriod" startAt="2"/>
            </a:pPr>
            <a:r>
              <a:rPr lang="en-US" altLang="en-US">
                <a:solidFill>
                  <a:srgbClr val="8DC765"/>
                </a:solidFill>
              </a:rPr>
              <a:t>Estimation </a:t>
            </a:r>
            <a:r>
              <a:rPr lang="en-US" altLang="en-US" sz="1600">
                <a:solidFill>
                  <a:srgbClr val="8DC765"/>
                </a:solidFill>
              </a:rPr>
              <a:t>(3/3)</a:t>
            </a:r>
            <a:r>
              <a:rPr lang="en-US" altLang="en-US" sz="2400">
                <a:solidFill>
                  <a:srgbClr val="8DC765"/>
                </a:solidFill>
              </a:rPr>
              <a:t>  </a:t>
            </a:r>
            <a:r>
              <a:rPr lang="en-US" altLang="en-US" sz="1600">
                <a:solidFill>
                  <a:srgbClr val="8DC765"/>
                </a:solidFill>
              </a:rPr>
              <a:t>– continued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Figure 1.2 shows scatter plot of graduate GPA against undergraduate GPA (1000 students)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Linear regression finds line (blue) best approximating relationship between two variables</a:t>
            </a:r>
          </a:p>
        </p:txBody>
      </p:sp>
      <p:sp>
        <p:nvSpPr>
          <p:cNvPr id="31748" name="Content Placeholder 1"/>
          <p:cNvSpPr>
            <a:spLocks noGrp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pPr eaLnBrk="1" hangingPunct="1"/>
            <a:endParaRPr lang="en-US" altLang="en-US" sz="1400"/>
          </a:p>
          <a:p>
            <a:pPr eaLnBrk="1" hangingPunct="1">
              <a:lnSpc>
                <a:spcPct val="90000"/>
              </a:lnSpc>
            </a:pPr>
            <a:r>
              <a:rPr lang="en-US" altLang="en-US" sz="1600"/>
              <a:t>Regression line estimates student’s graduate GPA based on their undergraduate GPA, resulting in the following model:</a:t>
            </a:r>
            <a:endParaRPr lang="cy-GB" altLang="en-US" sz="1100"/>
          </a:p>
          <a:p>
            <a:pPr marL="401638" lvl="1" indent="0" algn="ctr" eaLnBrk="1" hangingPunct="1">
              <a:lnSpc>
                <a:spcPct val="90000"/>
              </a:lnSpc>
              <a:buFont typeface="Verdana" panose="020B0604030504040204" pitchFamily="34" charset="0"/>
              <a:buNone/>
            </a:pPr>
            <a:r>
              <a:rPr lang="cy-GB" altLang="en-US" sz="1600"/>
              <a:t>ŷ = 1.24 + 0.67x</a:t>
            </a:r>
            <a:endParaRPr lang="en-US" altLang="en-US" sz="1600"/>
          </a:p>
          <a:p>
            <a:pPr eaLnBrk="1" hangingPunct="1"/>
            <a:r>
              <a:rPr lang="en-US" altLang="en-US" sz="1600"/>
              <a:t>For example, suppose student’s undergraduate GPA = 3.0</a:t>
            </a:r>
          </a:p>
          <a:p>
            <a:pPr eaLnBrk="1" hangingPunct="1"/>
            <a:r>
              <a:rPr lang="en-US" altLang="en-US" sz="1600"/>
              <a:t>According to estimation model, estimated student’s graduate </a:t>
            </a:r>
            <a:r>
              <a:rPr lang="en-US" altLang="en-US" sz="1600">
                <a:solidFill>
                  <a:srgbClr val="8DC765"/>
                </a:solidFill>
              </a:rPr>
              <a:t>GPA = 1.24 + 0.67(3.0) = 3.25 </a:t>
            </a:r>
          </a:p>
          <a:p>
            <a:pPr eaLnBrk="1" hangingPunct="1"/>
            <a:r>
              <a:rPr lang="en-US" altLang="en-US" sz="1600"/>
              <a:t>Point (x = 3.0, ŷ = 3.25) lies on regression line</a:t>
            </a:r>
          </a:p>
          <a:p>
            <a:pPr eaLnBrk="1" hangingPunct="1"/>
            <a:endParaRPr lang="en-US" altLang="en-US" sz="1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17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3201E6-4A76-4267-82D8-B1ABBF252429}" type="slidenum">
              <a:rPr lang="en-US" altLang="en-US">
                <a:solidFill>
                  <a:srgbClr val="B5A788"/>
                </a:solidFill>
              </a:rPr>
              <a:pPr/>
              <a:t>17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31751" name="Object 2"/>
          <p:cNvGraphicFramePr>
            <a:graphicFrameLocks noChangeAspect="1"/>
          </p:cNvGraphicFramePr>
          <p:nvPr/>
        </p:nvGraphicFramePr>
        <p:xfrm>
          <a:off x="1676400" y="3810000"/>
          <a:ext cx="33496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r:id="rId3" imgW="6771429" imgH="4629796" progId="MSPhotoEd.3">
                  <p:embed/>
                </p:oleObj>
              </mc:Choice>
              <mc:Fallback>
                <p:oleObj r:id="rId3" imgW="6771429" imgH="4629796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33496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441700" cy="4664075"/>
          </a:xfrm>
        </p:spPr>
        <p:txBody>
          <a:bodyPr>
            <a:normAutofit lnSpcReduction="10000"/>
          </a:bodyPr>
          <a:lstStyle/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en-US" dirty="0">
                <a:solidFill>
                  <a:srgbClr val="8DC765"/>
                </a:solidFill>
              </a:rPr>
              <a:t>Prediction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1800" dirty="0"/>
              <a:t>Similar to classification and estimation, except results lie in the future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1800" dirty="0"/>
              <a:t>Methods used for classification and prediction applicable to prediction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en-US" sz="1600" dirty="0"/>
              <a:t>Includes point estimation, confidence interval estimation, linear regression and correlation, multiple regression, k-nearest neighbor, decision trees and neural networks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53000" y="1584325"/>
            <a:ext cx="4114800" cy="4664075"/>
          </a:xfrm>
        </p:spPr>
        <p:txBody>
          <a:bodyPr>
            <a:normAutofit lnSpcReduction="10000"/>
          </a:bodyPr>
          <a:lstStyle/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en-US" sz="2000" dirty="0">
                <a:solidFill>
                  <a:schemeClr val="hlink"/>
                </a:solidFill>
              </a:rPr>
              <a:t>Example prediction tasks in business and research:</a:t>
            </a: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en-US" sz="2000" dirty="0">
              <a:solidFill>
                <a:schemeClr val="hlink"/>
              </a:solidFill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en-US" sz="2000" dirty="0">
              <a:solidFill>
                <a:schemeClr val="hlink"/>
              </a:solidFill>
            </a:endParaRPr>
          </a:p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en-US" sz="2000" dirty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en-US" sz="1600" dirty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en-US" sz="1600" dirty="0"/>
              <a:t>Predict price of stock 3 months into future, based on past performance</a:t>
            </a:r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en-US" sz="1600" dirty="0"/>
              <a:t>Predict percentage increase in traffic deaths next year, if speed limit increased</a:t>
            </a:r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zh-CN" sz="1600" dirty="0"/>
              <a:t>Predicting the winner of this fall</a:t>
            </a:r>
            <a:r>
              <a:rPr lang="zh-CN" altLang="en-US" sz="1600" dirty="0"/>
              <a:t>’</a:t>
            </a:r>
            <a:r>
              <a:rPr lang="en-US" altLang="zh-CN" sz="1600" dirty="0"/>
              <a:t>s World Series, based on a comparison of the team statistics</a:t>
            </a:r>
            <a:endParaRPr lang="en-US" altLang="en-US" sz="1600" dirty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en-US" sz="1600" dirty="0"/>
              <a:t>Predict whether molecule in newly discovered drug leads to profitable pharmaceutical drug</a:t>
            </a:r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en-US" sz="1600" dirty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en-US" sz="16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42672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endParaRPr lang="en-US" altLang="en-US" dirty="0"/>
          </a:p>
        </p:txBody>
      </p:sp>
      <p:sp>
        <p:nvSpPr>
          <p:cNvPr id="327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0D8EF5-6E18-4C09-970D-30EE0416D9BC}" type="slidenum">
              <a:rPr lang="en-US" altLang="en-US">
                <a:solidFill>
                  <a:srgbClr val="B5A788"/>
                </a:solidFill>
              </a:rPr>
              <a:pPr/>
              <a:t>18</a:t>
            </a:fld>
            <a:endParaRPr lang="en-US" altLang="en-US">
              <a:solidFill>
                <a:srgbClr val="B5A788"/>
              </a:solidFill>
            </a:endParaRPr>
          </a:p>
        </p:txBody>
      </p:sp>
      <p:grpSp>
        <p:nvGrpSpPr>
          <p:cNvPr id="32775" name="Group 26"/>
          <p:cNvGrpSpPr>
            <a:grpSpLocks/>
          </p:cNvGrpSpPr>
          <p:nvPr/>
        </p:nvGrpSpPr>
        <p:grpSpPr bwMode="auto">
          <a:xfrm>
            <a:off x="5334000" y="2286000"/>
            <a:ext cx="3333750" cy="1304925"/>
            <a:chOff x="1421" y="2589"/>
            <a:chExt cx="2611" cy="1436"/>
          </a:xfrm>
        </p:grpSpPr>
        <p:grpSp>
          <p:nvGrpSpPr>
            <p:cNvPr id="32776" name="Group 11"/>
            <p:cNvGrpSpPr>
              <a:grpSpLocks/>
            </p:cNvGrpSpPr>
            <p:nvPr/>
          </p:nvGrpSpPr>
          <p:grpSpPr bwMode="auto">
            <a:xfrm>
              <a:off x="1896" y="2589"/>
              <a:ext cx="1968" cy="1200"/>
              <a:chOff x="1344" y="2736"/>
              <a:chExt cx="1968" cy="1200"/>
            </a:xfrm>
          </p:grpSpPr>
          <p:sp>
            <p:nvSpPr>
              <p:cNvPr id="20484" name="Line 4"/>
              <p:cNvSpPr>
                <a:spLocks noChangeShapeType="1"/>
              </p:cNvSpPr>
              <p:nvPr/>
            </p:nvSpPr>
            <p:spPr bwMode="auto">
              <a:xfrm>
                <a:off x="1344" y="273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20485" name="Line 5"/>
              <p:cNvSpPr>
                <a:spLocks noChangeShapeType="1"/>
              </p:cNvSpPr>
              <p:nvPr/>
            </p:nvSpPr>
            <p:spPr bwMode="auto">
              <a:xfrm>
                <a:off x="1344" y="3936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20486" name="Freeform 6"/>
              <p:cNvSpPr>
                <a:spLocks/>
              </p:cNvSpPr>
              <p:nvPr/>
            </p:nvSpPr>
            <p:spPr bwMode="auto">
              <a:xfrm>
                <a:off x="1563" y="3154"/>
                <a:ext cx="1149" cy="625"/>
              </a:xfrm>
              <a:custGeom>
                <a:avLst/>
                <a:gdLst>
                  <a:gd name="T0" fmla="*/ 0 w 3780"/>
                  <a:gd name="T1" fmla="*/ 2160 h 2160"/>
                  <a:gd name="T2" fmla="*/ 540 w 3780"/>
                  <a:gd name="T3" fmla="*/ 1080 h 2160"/>
                  <a:gd name="T4" fmla="*/ 1080 w 3780"/>
                  <a:gd name="T5" fmla="*/ 1440 h 2160"/>
                  <a:gd name="T6" fmla="*/ 1800 w 3780"/>
                  <a:gd name="T7" fmla="*/ 900 h 2160"/>
                  <a:gd name="T8" fmla="*/ 2340 w 3780"/>
                  <a:gd name="T9" fmla="*/ 1980 h 2160"/>
                  <a:gd name="T10" fmla="*/ 3420 w 3780"/>
                  <a:gd name="T11" fmla="*/ 0 h 2160"/>
                  <a:gd name="T12" fmla="*/ 3780 w 3780"/>
                  <a:gd name="T13" fmla="*/ 720 h 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80" h="2160">
                    <a:moveTo>
                      <a:pt x="0" y="2160"/>
                    </a:moveTo>
                    <a:lnTo>
                      <a:pt x="540" y="1080"/>
                    </a:lnTo>
                    <a:lnTo>
                      <a:pt x="1080" y="1440"/>
                    </a:lnTo>
                    <a:lnTo>
                      <a:pt x="1800" y="900"/>
                    </a:lnTo>
                    <a:lnTo>
                      <a:pt x="2340" y="1980"/>
                    </a:lnTo>
                    <a:lnTo>
                      <a:pt x="3420" y="0"/>
                    </a:lnTo>
                    <a:lnTo>
                      <a:pt x="3780" y="72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 flipV="1">
                <a:off x="2712" y="2946"/>
                <a:ext cx="491" cy="416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20488" name="Line 8"/>
              <p:cNvSpPr>
                <a:spLocks noChangeShapeType="1"/>
              </p:cNvSpPr>
              <p:nvPr/>
            </p:nvSpPr>
            <p:spPr bwMode="auto">
              <a:xfrm flipV="1">
                <a:off x="2712" y="3361"/>
                <a:ext cx="491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2712" y="3361"/>
                <a:ext cx="491" cy="52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050"/>
              </a:p>
            </p:txBody>
          </p:sp>
        </p:grpSp>
        <p:sp>
          <p:nvSpPr>
            <p:cNvPr id="32777" name="Text Box 12"/>
            <p:cNvSpPr txBox="1">
              <a:spLocks noChangeArrowheads="1"/>
            </p:cNvSpPr>
            <p:nvPr/>
          </p:nvSpPr>
          <p:spPr bwMode="auto">
            <a:xfrm>
              <a:off x="1968" y="3792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b="1"/>
                <a:t>Q1</a:t>
              </a:r>
            </a:p>
          </p:txBody>
        </p:sp>
        <p:sp>
          <p:nvSpPr>
            <p:cNvPr id="32778" name="Text Box 19"/>
            <p:cNvSpPr txBox="1">
              <a:spLocks noChangeArrowheads="1"/>
            </p:cNvSpPr>
            <p:nvPr/>
          </p:nvSpPr>
          <p:spPr bwMode="auto">
            <a:xfrm>
              <a:off x="2496" y="3792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b="1"/>
                <a:t>Q2</a:t>
              </a:r>
            </a:p>
          </p:txBody>
        </p:sp>
        <p:sp>
          <p:nvSpPr>
            <p:cNvPr id="32779" name="Text Box 20"/>
            <p:cNvSpPr txBox="1">
              <a:spLocks noChangeArrowheads="1"/>
            </p:cNvSpPr>
            <p:nvPr/>
          </p:nvSpPr>
          <p:spPr bwMode="auto">
            <a:xfrm>
              <a:off x="3024" y="3792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b="1"/>
                <a:t>Q3</a:t>
              </a:r>
            </a:p>
          </p:txBody>
        </p:sp>
        <p:sp>
          <p:nvSpPr>
            <p:cNvPr id="32780" name="Text Box 21"/>
            <p:cNvSpPr txBox="1">
              <a:spLocks noChangeArrowheads="1"/>
            </p:cNvSpPr>
            <p:nvPr/>
          </p:nvSpPr>
          <p:spPr bwMode="auto">
            <a:xfrm>
              <a:off x="3578" y="3792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b="1"/>
                <a:t>Q4</a:t>
              </a:r>
            </a:p>
          </p:txBody>
        </p:sp>
        <p:sp>
          <p:nvSpPr>
            <p:cNvPr id="32781" name="Text Box 22"/>
            <p:cNvSpPr txBox="1">
              <a:spLocks noChangeArrowheads="1"/>
            </p:cNvSpPr>
            <p:nvPr/>
          </p:nvSpPr>
          <p:spPr bwMode="auto">
            <a:xfrm>
              <a:off x="1421" y="3065"/>
              <a:ext cx="57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b="1"/>
                <a:t>Stock Price</a:t>
              </a:r>
            </a:p>
          </p:txBody>
        </p:sp>
        <p:sp>
          <p:nvSpPr>
            <p:cNvPr id="32782" name="Text Box 23"/>
            <p:cNvSpPr txBox="1">
              <a:spLocks noChangeArrowheads="1"/>
            </p:cNvSpPr>
            <p:nvPr/>
          </p:nvSpPr>
          <p:spPr bwMode="auto">
            <a:xfrm>
              <a:off x="3888" y="3113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b="1"/>
                <a:t>?</a:t>
              </a:r>
            </a:p>
          </p:txBody>
        </p:sp>
        <p:sp>
          <p:nvSpPr>
            <p:cNvPr id="32783" name="Text Box 24"/>
            <p:cNvSpPr txBox="1">
              <a:spLocks noChangeArrowheads="1"/>
            </p:cNvSpPr>
            <p:nvPr/>
          </p:nvSpPr>
          <p:spPr bwMode="auto">
            <a:xfrm>
              <a:off x="3888" y="2695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b="1"/>
                <a:t>?</a:t>
              </a:r>
            </a:p>
          </p:txBody>
        </p:sp>
        <p:sp>
          <p:nvSpPr>
            <p:cNvPr id="32784" name="Text Box 25"/>
            <p:cNvSpPr txBox="1">
              <a:spLocks noChangeArrowheads="1"/>
            </p:cNvSpPr>
            <p:nvPr/>
          </p:nvSpPr>
          <p:spPr bwMode="auto">
            <a:xfrm>
              <a:off x="3888" y="363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900" b="1"/>
                <a:t>?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 dirty="0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371600"/>
            <a:ext cx="7708900" cy="4800600"/>
          </a:xfrm>
        </p:spPr>
        <p:txBody>
          <a:bodyPr>
            <a:normAutofit/>
          </a:bodyPr>
          <a:lstStyle/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en-US" sz="2800" dirty="0">
                <a:solidFill>
                  <a:srgbClr val="8DC765"/>
                </a:solidFill>
              </a:rPr>
              <a:t>Classification </a:t>
            </a:r>
            <a:r>
              <a:rPr lang="en-US" altLang="en-US" sz="1800" dirty="0">
                <a:solidFill>
                  <a:srgbClr val="8DC765"/>
                </a:solidFill>
              </a:rPr>
              <a:t>(1/5)</a:t>
            </a:r>
            <a:endParaRPr lang="en-US" altLang="en-US" sz="2800" dirty="0">
              <a:solidFill>
                <a:srgbClr val="8DC765"/>
              </a:solidFill>
            </a:endParaRP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Similar to Estimation task, except </a:t>
            </a:r>
            <a:r>
              <a:rPr lang="en-US" altLang="en-US" sz="2000" dirty="0">
                <a:solidFill>
                  <a:srgbClr val="8DC765"/>
                </a:solidFill>
              </a:rPr>
              <a:t>target variable is </a:t>
            </a:r>
            <a:r>
              <a:rPr lang="en-US" altLang="en-US" sz="2000" u="sng" dirty="0">
                <a:solidFill>
                  <a:srgbClr val="8DC765"/>
                </a:solidFill>
              </a:rPr>
              <a:t>categorical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Models built from complete data records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en-US" sz="1600" dirty="0"/>
              <a:t>Records include values for each predictor field and </a:t>
            </a:r>
            <a:r>
              <a:rPr lang="en-US" altLang="en-US" sz="1600" u="sng" dirty="0"/>
              <a:t>categorical</a:t>
            </a:r>
            <a:r>
              <a:rPr lang="en-US" altLang="en-US" sz="1600" dirty="0"/>
              <a:t> target variable in training set (rather than numeric)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For </a:t>
            </a:r>
            <a:r>
              <a:rPr lang="en-US" altLang="en-US" sz="2000" u="sng" dirty="0"/>
              <a:t>new observations</a:t>
            </a:r>
            <a:r>
              <a:rPr lang="en-US" altLang="en-US" sz="2000" dirty="0"/>
              <a:t>, estimate the target variable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en-US" sz="1000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>
                <a:solidFill>
                  <a:srgbClr val="8DC765"/>
                </a:solidFill>
              </a:rPr>
              <a:t>Example</a:t>
            </a:r>
            <a:r>
              <a:rPr lang="en-US" altLang="en-US" sz="2000" dirty="0"/>
              <a:t>:  Classify the Income Bracket of an individual as Low, Middle or High based their Age, Gender and Occupation</a:t>
            </a:r>
          </a:p>
          <a:p>
            <a:pPr marL="1001268" lvl="2" indent="-3429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sz="1600" dirty="0"/>
              <a:t>Use training data to develop model that classifies Income Bracket based on predictor variables</a:t>
            </a:r>
          </a:p>
          <a:p>
            <a:pPr marL="1001268" lvl="2" indent="-3429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sz="1600" dirty="0"/>
              <a:t>Apply model to cases not currently in the database, to obtain estimated Income Bracket classification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56C105-467A-41A8-BC01-4C5050238D13}" type="slidenum">
              <a:rPr lang="en-US" altLang="en-US">
                <a:solidFill>
                  <a:srgbClr val="B5A788"/>
                </a:solidFill>
              </a:rPr>
              <a:pPr/>
              <a:t>19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2">
                    <a:satMod val="130000"/>
                  </a:schemeClr>
                </a:solidFill>
              </a:rPr>
              <a:t>What is Data Mining?</a:t>
            </a:r>
            <a:endParaRPr lang="en-US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Data mining is the process of discovering useful patterns and trends in large data sets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Business analytics methods that go beyond counts, descriptive techniques, and methods based on business rules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Focus on advanced data analytics tools – includes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>
                <a:solidFill>
                  <a:schemeClr val="hlink"/>
                </a:solidFill>
              </a:rPr>
              <a:t>Statistical and machine-learning methods – inform decision making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Change of focus in the underlying business question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>
                <a:solidFill>
                  <a:schemeClr val="hlink"/>
                </a:solidFill>
              </a:rPr>
              <a:t>What is the relationship between advertising and sales?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000" dirty="0">
                <a:solidFill>
                  <a:schemeClr val="hlink"/>
                </a:solidFill>
              </a:rPr>
              <a:t>To – What specific advertisement or recommended product should be shown to the online shopper at this moment?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zh-CN" altLang="en-US" sz="1600" dirty="0"/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US" altLang="en-US" sz="1600" dirty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altLang="en-US" sz="2000" dirty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FB03CF-B0FC-425D-A77C-02A8B36A38B6}" type="slidenum">
              <a:rPr lang="en-US" altLang="en-US">
                <a:solidFill>
                  <a:srgbClr val="B5A788"/>
                </a:solidFill>
              </a:rPr>
              <a:pPr/>
              <a:t>2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 dirty="0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371600"/>
            <a:ext cx="7708900" cy="4800600"/>
          </a:xfrm>
        </p:spPr>
        <p:txBody>
          <a:bodyPr/>
          <a:lstStyle/>
          <a:p>
            <a:pPr marL="595313" indent="-514350" eaLnBrk="1" hangingPunct="1">
              <a:buFont typeface="Gill Sans MT" panose="020B0502020104020203" pitchFamily="34" charset="0"/>
              <a:buAutoNum type="arabicPeriod" startAt="3"/>
            </a:pPr>
            <a:r>
              <a:rPr lang="en-US" altLang="en-US" sz="2800">
                <a:solidFill>
                  <a:srgbClr val="8DC765"/>
                </a:solidFill>
              </a:rPr>
              <a:t>Classification </a:t>
            </a:r>
            <a:r>
              <a:rPr lang="en-US" altLang="en-US" sz="1800">
                <a:solidFill>
                  <a:srgbClr val="8DC765"/>
                </a:solidFill>
              </a:rPr>
              <a:t>(2/5) – Example in detail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Using the training data set, the algorithm would:</a:t>
            </a:r>
          </a:p>
          <a:p>
            <a:pPr lvl="2" indent="-236538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en-US" altLang="en-US" sz="1600"/>
              <a:t>Examine the data set containing both the predictor variables and the (already classified) target variable, </a:t>
            </a:r>
            <a:r>
              <a:rPr lang="en-US" altLang="en-US" sz="1600" i="1"/>
              <a:t>income bracket</a:t>
            </a:r>
          </a:p>
          <a:p>
            <a:pPr lvl="2" indent="-236538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en-US" altLang="en-US" sz="1600"/>
              <a:t>Algorithm (software) “learns about” which combinations of variables are associated with which income brackets (for example, Older females -&gt; High Income)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Then, when looking at new records with no income information, the algorithm would:</a:t>
            </a:r>
          </a:p>
          <a:p>
            <a:pPr lvl="2" indent="-236538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en-US" altLang="en-US" sz="1600"/>
              <a:t>Based in the classification in the training set, would assign classifications to the new records (for example,  63-year-old female professor -&gt; high)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074EC8-9ACA-42A5-9D37-1BC86B083576}" type="slidenum">
              <a:rPr lang="en-US" altLang="en-US">
                <a:solidFill>
                  <a:srgbClr val="B5A788"/>
                </a:solidFill>
              </a:rPr>
              <a:pPr/>
              <a:t>20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4906963"/>
          <a:ext cx="4071937" cy="1554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894">
                <a:tc>
                  <a:txBody>
                    <a:bodyPr/>
                    <a:lstStyle/>
                    <a:p>
                      <a:r>
                        <a:rPr lang="en-US" sz="1100" b="1" dirty="0"/>
                        <a:t>Subject</a:t>
                      </a:r>
                      <a:endParaRPr lang="en-US" sz="11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Age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Occupation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Income Bracket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58">
                <a:tc>
                  <a:txBody>
                    <a:bodyPr/>
                    <a:lstStyle/>
                    <a:p>
                      <a:r>
                        <a:rPr lang="en-US" sz="1100" dirty="0"/>
                        <a:t>001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Software Engineer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94">
                <a:tc>
                  <a:txBody>
                    <a:bodyPr/>
                    <a:lstStyle/>
                    <a:p>
                      <a:r>
                        <a:rPr lang="en-US" sz="1100" dirty="0"/>
                        <a:t>002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Marketing Consultant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Middle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58">
                <a:tc>
                  <a:txBody>
                    <a:bodyPr/>
                    <a:lstStyle/>
                    <a:p>
                      <a:r>
                        <a:rPr lang="en-US" sz="1100" dirty="0"/>
                        <a:t>003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Unemployed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Low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58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 dirty="0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371600"/>
            <a:ext cx="7708900" cy="4800600"/>
          </a:xfrm>
        </p:spPr>
        <p:txBody>
          <a:bodyPr>
            <a:normAutofit/>
          </a:bodyPr>
          <a:lstStyle/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en-US" sz="2800" dirty="0">
                <a:solidFill>
                  <a:srgbClr val="8DC765"/>
                </a:solidFill>
              </a:rPr>
              <a:t>Classification </a:t>
            </a:r>
            <a:r>
              <a:rPr lang="en-US" altLang="en-US" sz="1800" dirty="0">
                <a:solidFill>
                  <a:srgbClr val="8DC765"/>
                </a:solidFill>
              </a:rPr>
              <a:t>(3/5) – Further examples in Business and Research</a:t>
            </a:r>
          </a:p>
          <a:p>
            <a:pPr eaLnBrk="1" hangingPunct="1">
              <a:defRPr/>
            </a:pPr>
            <a:r>
              <a:rPr lang="en-US" sz="2000" dirty="0"/>
              <a:t>Determining whether a particular credit card transaction is fraudulent</a:t>
            </a:r>
          </a:p>
          <a:p>
            <a:pPr eaLnBrk="1" hangingPunct="1">
              <a:defRPr/>
            </a:pPr>
            <a:r>
              <a:rPr lang="en-US" sz="2000" dirty="0"/>
              <a:t>Placing a new student into a particular track with regard to special needs</a:t>
            </a:r>
          </a:p>
          <a:p>
            <a:pPr eaLnBrk="1" hangingPunct="1">
              <a:defRPr/>
            </a:pPr>
            <a:r>
              <a:rPr lang="en-US" sz="2000" dirty="0"/>
              <a:t>Assessing whether a mortgage application is a good or bad credit risk</a:t>
            </a:r>
          </a:p>
          <a:p>
            <a:pPr eaLnBrk="1" hangingPunct="1">
              <a:defRPr/>
            </a:pPr>
            <a:r>
              <a:rPr lang="en-US" sz="2000" dirty="0"/>
              <a:t>Diagnosing whether a particular disease is present</a:t>
            </a:r>
          </a:p>
          <a:p>
            <a:pPr eaLnBrk="1" hangingPunct="1">
              <a:defRPr/>
            </a:pPr>
            <a:r>
              <a:rPr lang="en-US" sz="2000" dirty="0"/>
              <a:t>Determining whether a will was written by the actual deceased, or fraudulently by someone else,</a:t>
            </a:r>
          </a:p>
          <a:p>
            <a:pPr eaLnBrk="1" hangingPunct="1">
              <a:defRPr/>
            </a:pPr>
            <a:r>
              <a:rPr lang="en-US" sz="2000" dirty="0"/>
              <a:t>Identifying whether or not certain financial or personal behavior indicates a possible terrorist threat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350BC8-CAB3-429F-8CE9-74967262283D}" type="slidenum">
              <a:rPr lang="en-US" altLang="en-US">
                <a:solidFill>
                  <a:srgbClr val="B5A788"/>
                </a:solidFill>
              </a:rPr>
              <a:pPr/>
              <a:t>21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 dirty="0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371600"/>
            <a:ext cx="7708900" cy="4800600"/>
          </a:xfrm>
        </p:spPr>
        <p:txBody>
          <a:bodyPr>
            <a:normAutofit/>
          </a:bodyPr>
          <a:lstStyle/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en-US" sz="2800" dirty="0">
                <a:solidFill>
                  <a:srgbClr val="8DC765"/>
                </a:solidFill>
              </a:rPr>
              <a:t>Classification </a:t>
            </a:r>
            <a:r>
              <a:rPr lang="en-US" altLang="en-US" sz="1800" dirty="0">
                <a:solidFill>
                  <a:srgbClr val="8DC765"/>
                </a:solidFill>
              </a:rPr>
              <a:t>(4/5) – The drug prescription example</a:t>
            </a:r>
          </a:p>
          <a:p>
            <a:pPr eaLnBrk="1" hangingPunct="1">
              <a:defRPr/>
            </a:pPr>
            <a:r>
              <a:rPr lang="en-US" sz="2000" dirty="0"/>
              <a:t>Interested in classifying the type of drug a patient should be prescribed, based on age of the patient, and the patient’s sodium / potassium ratio</a:t>
            </a:r>
          </a:p>
          <a:p>
            <a:pPr eaLnBrk="1" hangingPunct="1">
              <a:defRPr/>
            </a:pPr>
            <a:r>
              <a:rPr lang="en-US" sz="2000" dirty="0"/>
              <a:t>Next slide presents scatter plot of 200 patients with their sodium/potassium ratios against age, and the particular drug prescribed by the shade of the points</a:t>
            </a:r>
          </a:p>
          <a:p>
            <a:pPr eaLnBrk="1" hangingPunct="1">
              <a:defRPr/>
            </a:pPr>
            <a:r>
              <a:rPr lang="en-US" sz="2000" dirty="0"/>
              <a:t>What drug should be prescribed for: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161E4F-2DDB-4D26-B209-DDAC5C410019}" type="slidenum">
              <a:rPr lang="en-US" altLang="en-US">
                <a:solidFill>
                  <a:srgbClr val="B5A788"/>
                </a:solidFill>
              </a:rPr>
              <a:pPr/>
              <a:t>22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1219200" y="4414838"/>
            <a:ext cx="35814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600"/>
              <a:t>Young patient with high Na/K ratio?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/>
              <a:t>Young patients with high Na/K are in the upper left region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/>
              <a:t>Past patients in this region got Drug 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/>
              <a:t>The recommended classification for such patients is Drug Y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4984750" y="4394200"/>
            <a:ext cx="40068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600"/>
              <a:t>Older patient with low Na/K ratio?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/>
              <a:t>Lower right region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/>
              <a:t>Past patients in this region got either dark gray (Drugs B or C) or medium gray (Drugs A or X).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400"/>
              <a:t>Definitive classification not possible without further information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1447800"/>
            <a:ext cx="5776912" cy="42640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/>
              <a:t>Figure 1.3 - Which Drug Should Be Prescribed for Which Type of Patient?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E5E91F-C871-4801-83BA-AA78FBC3F687}" type="slidenum">
              <a:rPr lang="en-US" altLang="en-US">
                <a:solidFill>
                  <a:srgbClr val="B5A788"/>
                </a:solidFill>
              </a:rPr>
              <a:pPr/>
              <a:t>23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524000" y="5638800"/>
            <a:ext cx="3429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/>
              <a:t>Dot Legend:</a:t>
            </a:r>
          </a:p>
          <a:p>
            <a:r>
              <a:rPr lang="en-US" altLang="en-US" sz="1600"/>
              <a:t>Light gray – Drug Y</a:t>
            </a:r>
          </a:p>
          <a:p>
            <a:r>
              <a:rPr lang="en-US" altLang="en-US" sz="1600"/>
              <a:t>Medium gray – Drugs A or X</a:t>
            </a:r>
          </a:p>
          <a:p>
            <a:r>
              <a:rPr lang="en-US" altLang="en-US" sz="1600"/>
              <a:t>Dark gray – Drugs B or C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9690" y="2133600"/>
            <a:ext cx="400110" cy="2807948"/>
          </a:xfrm>
          <a:prstGeom prst="rect">
            <a:avLst/>
          </a:prstGeom>
          <a:solidFill>
            <a:schemeClr val="bg1"/>
          </a:solidFill>
        </p:spPr>
        <p:txBody>
          <a:bodyPr vert="vert270" wrap="none">
            <a:spAutoFit/>
          </a:bodyPr>
          <a:lstStyle/>
          <a:p>
            <a:pPr>
              <a:defRPr/>
            </a:pPr>
            <a:r>
              <a:rPr lang="en-US" sz="1400" dirty="0"/>
              <a:t>Na / K (sodium / potassium ratio)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724400" y="5410200"/>
            <a:ext cx="57308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tx2">
                    <a:satMod val="130000"/>
                  </a:schemeClr>
                </a:solidFill>
              </a:rPr>
              <a:t>What Tasks Can Data Mining Accomplish? 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 dirty="0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 dirty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sz="2800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 startAt="4"/>
              <a:defRPr/>
            </a:pPr>
            <a:r>
              <a:rPr lang="en-US" altLang="en-US" sz="2800" dirty="0">
                <a:solidFill>
                  <a:srgbClr val="8DC765"/>
                </a:solidFill>
              </a:rPr>
              <a:t>Classification </a:t>
            </a:r>
            <a:r>
              <a:rPr lang="en-US" altLang="en-US" sz="1800" dirty="0">
                <a:solidFill>
                  <a:srgbClr val="8DC765"/>
                </a:solidFill>
              </a:rPr>
              <a:t>(5/5) – Handling many predictors</a:t>
            </a:r>
          </a:p>
          <a:p>
            <a:pPr eaLnBrk="1" hangingPunct="1">
              <a:defRPr/>
            </a:pPr>
            <a:r>
              <a:rPr lang="en-US" altLang="en-US" sz="2400" dirty="0"/>
              <a:t>Classification tasks with 2 or 3 predictors</a:t>
            </a:r>
          </a:p>
          <a:p>
            <a:pPr lvl="1" eaLnBrk="1" hangingPunct="1">
              <a:defRPr/>
            </a:pPr>
            <a:r>
              <a:rPr lang="en-US" altLang="en-US" sz="2000" dirty="0"/>
              <a:t>Can be analyzed using charts and plots like the drug example above</a:t>
            </a:r>
          </a:p>
          <a:p>
            <a:pPr eaLnBrk="1" hangingPunct="1">
              <a:defRPr/>
            </a:pPr>
            <a:r>
              <a:rPr lang="en-US" altLang="en-US" sz="2400" dirty="0"/>
              <a:t>Many datasets have multiple predictors</a:t>
            </a:r>
          </a:p>
          <a:p>
            <a:pPr lvl="1" eaLnBrk="1" hangingPunct="1">
              <a:defRPr/>
            </a:pPr>
            <a:r>
              <a:rPr lang="en-US" altLang="en-US" sz="2000" dirty="0"/>
              <a:t>This requires common data mining methods for classification like:</a:t>
            </a:r>
          </a:p>
          <a:p>
            <a:pPr lvl="2" eaLnBrk="1" hangingPunct="1">
              <a:defRPr/>
            </a:pPr>
            <a:r>
              <a:rPr lang="en-US" altLang="en-US" sz="1600" dirty="0"/>
              <a:t>k-nearest neighbor</a:t>
            </a:r>
          </a:p>
          <a:p>
            <a:pPr lvl="2" eaLnBrk="1" hangingPunct="1">
              <a:defRPr/>
            </a:pPr>
            <a:r>
              <a:rPr lang="en-US" altLang="en-US" sz="1600" dirty="0"/>
              <a:t>decision trees</a:t>
            </a:r>
          </a:p>
          <a:p>
            <a:pPr lvl="2" eaLnBrk="1" hangingPunct="1">
              <a:defRPr/>
            </a:pPr>
            <a:r>
              <a:rPr lang="en-US" altLang="en-US" sz="1600" dirty="0"/>
              <a:t>neural networks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AFE5D1D-FCCA-4710-9629-7C812D011334}" type="slidenum">
              <a:rPr lang="en-US" altLang="en-US">
                <a:solidFill>
                  <a:srgbClr val="B5A788"/>
                </a:solidFill>
              </a:rPr>
              <a:pPr/>
              <a:t>24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What Tasks Can Data Mining Accomplish?</a:t>
            </a: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anose="020B0502020104020203" pitchFamily="34" charset="0"/>
              <a:buAutoNum type="arabicPeriod" startAt="5"/>
            </a:pPr>
            <a:r>
              <a:rPr lang="en-US" altLang="en-US" sz="2800">
                <a:solidFill>
                  <a:schemeClr val="hlink"/>
                </a:solidFill>
              </a:rPr>
              <a:t>Clustering</a:t>
            </a:r>
            <a:r>
              <a:rPr lang="en-US" altLang="en-US" sz="2400">
                <a:solidFill>
                  <a:schemeClr val="hlink"/>
                </a:solidFill>
              </a:rPr>
              <a:t> </a:t>
            </a:r>
            <a:r>
              <a:rPr lang="en-US" altLang="en-US" sz="1800">
                <a:solidFill>
                  <a:schemeClr val="hlink"/>
                </a:solidFill>
              </a:rPr>
              <a:t>(1/2)</a:t>
            </a:r>
            <a:endParaRPr lang="en-US" altLang="en-US" sz="240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000"/>
              <a:t>Refers to grouping records into classes of similar objects</a:t>
            </a:r>
          </a:p>
          <a:p>
            <a:pPr lvl="1" eaLnBrk="1" hangingPunct="1"/>
            <a:r>
              <a:rPr lang="en-US" altLang="en-US" sz="2000"/>
              <a:t>Cluster – a collection of records similar to one another, and dissimilar to records in other clusters</a:t>
            </a:r>
          </a:p>
          <a:p>
            <a:pPr lvl="1" eaLnBrk="1" hangingPunct="1"/>
            <a:r>
              <a:rPr lang="en-US" altLang="en-US" sz="2000"/>
              <a:t>Clustering algorithm seeks to segment data set into homogeneous subgroups</a:t>
            </a:r>
          </a:p>
          <a:p>
            <a:pPr lvl="1" eaLnBrk="1" hangingPunct="1"/>
            <a:r>
              <a:rPr lang="en-US" altLang="en-US" sz="2000"/>
              <a:t>Target variable </a:t>
            </a:r>
            <a:r>
              <a:rPr lang="en-US" altLang="en-US" sz="2000" u="sng"/>
              <a:t>not specified</a:t>
            </a:r>
          </a:p>
          <a:p>
            <a:pPr lvl="2" eaLnBrk="1" hangingPunct="1"/>
            <a:r>
              <a:rPr lang="en-US" altLang="en-US" sz="1600"/>
              <a:t>Clustering does not try to classify/estimate/predict target variable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For example, Claritas, Inc. PRIZM software clusters demographic profiles for different geographic areas according to zip code</a:t>
            </a:r>
          </a:p>
          <a:p>
            <a:pPr lvl="2" eaLnBrk="1" hangingPunct="1"/>
            <a:r>
              <a:rPr lang="en-US" altLang="en-US" sz="1600"/>
              <a:t>It describes every American zip code area in terms of distinct lifestyle types (see next slide for example)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9D5DB4-3222-44E6-8B9E-EAB433CB0494}" type="slidenum">
              <a:rPr lang="en-US" altLang="en-US">
                <a:solidFill>
                  <a:srgbClr val="B5A788"/>
                </a:solidFill>
              </a:rPr>
              <a:pPr/>
              <a:t>25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Nielsen </a:t>
            </a:r>
            <a:r>
              <a:rPr lang="en-US" sz="2800" dirty="0" err="1"/>
              <a:t>Claritas</a:t>
            </a:r>
            <a:r>
              <a:rPr lang="en-US" sz="2800" dirty="0"/>
              <a:t>’ </a:t>
            </a:r>
            <a:r>
              <a:rPr lang="en-US" sz="2800" i="1" dirty="0"/>
              <a:t>PRIZM</a:t>
            </a:r>
            <a:r>
              <a:rPr lang="en-US" sz="2800" dirty="0"/>
              <a:t> segmentation system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1143000" y="1371600"/>
          <a:ext cx="4279900" cy="4200525"/>
        </p:xfrm>
        <a:graphic>
          <a:graphicData uri="http://schemas.openxmlformats.org/drawingml/2006/table">
            <a:tbl>
              <a:tblPr/>
              <a:tblGrid>
                <a:gridCol w="13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365F91"/>
                          </a:solidFill>
                          <a:latin typeface="Times New Roman"/>
                        </a:rPr>
                        <a:t>01 Upper Crust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02 Blue Blood Estates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03 Movers and Shakers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04 Young Digerati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05 Country Squires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06 Winner’s Circle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07 Money and Brains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08 Executive Suites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09 Big Fish, Small Pond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10 Second City Elite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11 God’s Country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12 Brite Lites, Little City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13 Upward Bound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14 New Empty Nests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15 Pools and Patios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365F91"/>
                          </a:solidFill>
                          <a:latin typeface="Times New Roman"/>
                        </a:rPr>
                        <a:t>16 Bohemian Mix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17 Beltway Boomers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18 Kids and Cul-de-sacs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19 Home Sweet Home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20 Fast-Track Families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21 Gray Power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22 Young Influentials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23 Greenbelt Sports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24 Up-and-Comers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25 Country Casuals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26 The Cosmopolitans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27 Middleburg Managers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28 Traditional Times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29American Dreams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365F91"/>
                          </a:solidFill>
                          <a:latin typeface="Times New Roman"/>
                        </a:rPr>
                        <a:t>30 Suburban Sprawl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31 Urban Achievers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32 New Homesteaders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33 Big Sky Families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34 White Picket Fences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35 Boomtown Singles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36 Blue-Chip Blues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37 Mayberry-ville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38 Simple Pleasures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39 Domestic Duos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40 Close-in Couples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41 Sunset City Blues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42 Red, White and Blues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43 Heartlanders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44 New Beginnings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45 Blue Highways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46 Old Glories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47 City Startups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48 Young and Rustic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49 American Classics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50 Kid Country, USA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51 Shotguns and Pickups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52 Suburban Pioneers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53 Mobility Blues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54 Multi-Culti Mosaic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55Golden Ponds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56 Crossroads Villagers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57 Old Milltowns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58 Back Country Folks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59 Urban Elders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60 Park Bench Seniors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61 City Roots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62 Hometown Retired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63 Family Thrifts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365F91"/>
                          </a:solidFill>
                          <a:latin typeface="Times New Roman"/>
                        </a:rPr>
                        <a:t>64 Bedrock America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365F91"/>
                          </a:solidFill>
                          <a:latin typeface="Times New Roman"/>
                        </a:rPr>
                        <a:t>65 Big City Blues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365F91"/>
                          </a:solidFill>
                          <a:latin typeface="Times New Roman"/>
                        </a:rPr>
                        <a:t>66 Low-Rise Living</a:t>
                      </a:r>
                    </a:p>
                  </a:txBody>
                  <a:tcPr marL="8878" marR="8878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1032" name="Content Placeholder 10"/>
          <p:cNvSpPr>
            <a:spLocks noGrp="1"/>
          </p:cNvSpPr>
          <p:nvPr>
            <p:ph sz="half" idx="2"/>
          </p:nvPr>
        </p:nvSpPr>
        <p:spPr>
          <a:xfrm>
            <a:off x="5375275" y="1371600"/>
            <a:ext cx="3768725" cy="4664075"/>
          </a:xfrm>
        </p:spPr>
        <p:txBody>
          <a:bodyPr/>
          <a:lstStyle/>
          <a:p>
            <a:r>
              <a:rPr lang="en-US" sz="1600"/>
              <a:t>Clusters for zip code 90210, Beverly Hills, California are:</a:t>
            </a:r>
          </a:p>
          <a:p>
            <a:pPr lvl="1"/>
            <a:r>
              <a:rPr lang="en-US" sz="1400"/>
              <a:t>#01: Upper Crust Estates</a:t>
            </a:r>
          </a:p>
          <a:p>
            <a:pPr lvl="1"/>
            <a:r>
              <a:rPr lang="en-US" sz="1400"/>
              <a:t>#03: Movers and Shakers</a:t>
            </a:r>
          </a:p>
          <a:p>
            <a:pPr lvl="1"/>
            <a:r>
              <a:rPr lang="en-US" sz="1400"/>
              <a:t>#04: Young Digerati</a:t>
            </a:r>
          </a:p>
          <a:p>
            <a:pPr lvl="1"/>
            <a:r>
              <a:rPr lang="en-US" sz="1400"/>
              <a:t>#07: Money and Brains</a:t>
            </a:r>
          </a:p>
          <a:p>
            <a:pPr lvl="1"/>
            <a:r>
              <a:rPr lang="en-US" sz="1400"/>
              <a:t>#16: Bohemian Mix</a:t>
            </a:r>
          </a:p>
          <a:p>
            <a:r>
              <a:rPr lang="en-US" sz="1600"/>
              <a:t>The description for Cluster # 01: Upper Crust</a:t>
            </a:r>
          </a:p>
          <a:p>
            <a:pPr lvl="1"/>
            <a:r>
              <a:rPr lang="en-US" sz="1200"/>
              <a:t>The nation’s most exclusive address</a:t>
            </a:r>
          </a:p>
          <a:p>
            <a:pPr lvl="1"/>
            <a:r>
              <a:rPr lang="en-US" sz="1200"/>
              <a:t>the wealthiest lifestyle in America</a:t>
            </a:r>
          </a:p>
          <a:p>
            <a:pPr lvl="1"/>
            <a:r>
              <a:rPr lang="en-US" sz="1200"/>
              <a:t>Haven for empty-nesting couples between the ages of 45 and 64</a:t>
            </a:r>
          </a:p>
          <a:p>
            <a:pPr lvl="1"/>
            <a:r>
              <a:rPr lang="en-US" sz="1200"/>
              <a:t>highest concentration of residents with:</a:t>
            </a:r>
          </a:p>
          <a:p>
            <a:pPr lvl="2"/>
            <a:r>
              <a:rPr lang="en-US" sz="1000"/>
              <a:t>over $100,000/year</a:t>
            </a:r>
          </a:p>
          <a:p>
            <a:pPr lvl="2"/>
            <a:r>
              <a:rPr lang="en-US" sz="1000"/>
              <a:t>Most opulent standard of living.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410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35AEB5-342B-45C4-A4A9-A2ED66D3713F}" type="slidenum">
              <a:rPr lang="en-US" altLang="en-US">
                <a:solidFill>
                  <a:srgbClr val="B5A788"/>
                </a:solidFill>
              </a:rPr>
              <a:pPr/>
              <a:t>26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41035" name="TextBox 11"/>
          <p:cNvSpPr txBox="1">
            <a:spLocks noChangeArrowheads="1"/>
          </p:cNvSpPr>
          <p:nvPr/>
        </p:nvSpPr>
        <p:spPr bwMode="auto">
          <a:xfrm>
            <a:off x="1066800" y="5638800"/>
            <a:ext cx="4267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100" b="1"/>
              <a:t>Table 1.2 The 66 clusters used by the </a:t>
            </a:r>
            <a:r>
              <a:rPr lang="en-US" sz="1100" b="1" i="1"/>
              <a:t>PRIZM</a:t>
            </a:r>
            <a:r>
              <a:rPr lang="en-US" sz="1100" b="1"/>
              <a:t> segmentation system.</a:t>
            </a:r>
            <a:endParaRPr lang="en-US" sz="1100"/>
          </a:p>
          <a:p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What Tasks Can Data Mining Accomplish?</a:t>
            </a: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41350" indent="-514350" eaLnBrk="1" hangingPunct="1">
              <a:buFont typeface="Gill Sans MT" panose="020B0502020104020203" pitchFamily="34" charset="0"/>
              <a:buAutoNum type="arabicPeriod" startAt="5"/>
            </a:pPr>
            <a:r>
              <a:rPr lang="en-US" altLang="en-US" sz="2800">
                <a:solidFill>
                  <a:schemeClr val="hlink"/>
                </a:solidFill>
              </a:rPr>
              <a:t>Clustering </a:t>
            </a:r>
            <a:r>
              <a:rPr lang="en-US" altLang="en-US" sz="2000">
                <a:solidFill>
                  <a:schemeClr val="hlink"/>
                </a:solidFill>
              </a:rPr>
              <a:t>(2/2) </a:t>
            </a:r>
            <a:r>
              <a:rPr lang="en-US" altLang="en-US" sz="2800">
                <a:solidFill>
                  <a:schemeClr val="hlink"/>
                </a:solidFill>
              </a:rPr>
              <a:t>- Clustering Tasks in Business and Research:</a:t>
            </a:r>
          </a:p>
          <a:p>
            <a:pPr lvl="1" eaLnBrk="1" hangingPunct="1"/>
            <a:r>
              <a:rPr lang="en-US" altLang="en-US" sz="2000"/>
              <a:t>Target marketing niche product for small business that does not have large marketing budget</a:t>
            </a:r>
          </a:p>
          <a:p>
            <a:pPr lvl="1" eaLnBrk="1" hangingPunct="1"/>
            <a:r>
              <a:rPr lang="en-US" altLang="en-US" sz="2000"/>
              <a:t>For accounting purposes, to segmentize financial behavior into benign and suspicious categories</a:t>
            </a:r>
          </a:p>
          <a:p>
            <a:pPr lvl="1" eaLnBrk="1" hangingPunct="1"/>
            <a:r>
              <a:rPr lang="en-US" altLang="en-US" sz="2000"/>
              <a:t>Use as dimensionality-reduction tool for data set having several hundred inputs</a:t>
            </a:r>
          </a:p>
          <a:p>
            <a:pPr lvl="1" eaLnBrk="1" hangingPunct="1"/>
            <a:r>
              <a:rPr lang="en-US" altLang="en-US" sz="2000"/>
              <a:t>For gene expression clustering, where very large quantities of genes may exhibit similar behavior</a:t>
            </a:r>
          </a:p>
          <a:p>
            <a:pPr lvl="4" eaLnBrk="1" hangingPunct="1"/>
            <a:endParaRPr lang="en-US" altLang="en-US" sz="1200"/>
          </a:p>
          <a:p>
            <a:pPr lvl="1" eaLnBrk="1" hangingPunct="1"/>
            <a:r>
              <a:rPr lang="en-US" altLang="en-US" sz="2000"/>
              <a:t>As preliminary step in data mining</a:t>
            </a:r>
          </a:p>
          <a:p>
            <a:pPr lvl="2" eaLnBrk="1" hangingPunct="1"/>
            <a:r>
              <a:rPr lang="en-US" altLang="en-US" sz="1600"/>
              <a:t>Resulting clusters used as input to different technique downstream, such as neural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2218A7-2BE5-41B1-813E-8DE633059BF4}" type="slidenum">
              <a:rPr lang="en-US" altLang="en-US">
                <a:solidFill>
                  <a:srgbClr val="B5A788"/>
                </a:solidFill>
              </a:rPr>
              <a:pPr/>
              <a:t>27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1066800" y="6211888"/>
            <a:ext cx="320040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050" dirty="0">
                <a:solidFill>
                  <a:srgbClr val="8DC765"/>
                </a:solidFill>
              </a:rPr>
              <a:t>See more about hierarchical and k-means clustering in Chapter 10, and </a:t>
            </a:r>
            <a:r>
              <a:rPr lang="en-US" sz="1050" dirty="0" err="1">
                <a:solidFill>
                  <a:srgbClr val="8DC765"/>
                </a:solidFill>
              </a:rPr>
              <a:t>Kohonen</a:t>
            </a:r>
            <a:r>
              <a:rPr lang="en-US" sz="1050" dirty="0">
                <a:solidFill>
                  <a:srgbClr val="8DC765"/>
                </a:solidFill>
              </a:rPr>
              <a:t> networks in Chapter 11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What Tasks Can Data Mining Accomplish?</a:t>
            </a: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anose="020B0502020104020203" pitchFamily="34" charset="0"/>
              <a:buAutoNum type="arabicPeriod" startAt="6"/>
            </a:pPr>
            <a:r>
              <a:rPr lang="en-US" altLang="en-US" sz="2800">
                <a:solidFill>
                  <a:schemeClr val="hlink"/>
                </a:solidFill>
              </a:rPr>
              <a:t>Association </a:t>
            </a:r>
            <a:r>
              <a:rPr lang="en-US" altLang="en-US" sz="2000">
                <a:solidFill>
                  <a:schemeClr val="hlink"/>
                </a:solidFill>
              </a:rPr>
              <a:t>(1/2)</a:t>
            </a:r>
            <a:endParaRPr lang="en-US" altLang="en-US" sz="280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000"/>
              <a:t>Find out which attributes “go together”</a:t>
            </a:r>
          </a:p>
          <a:p>
            <a:pPr lvl="1" eaLnBrk="1" hangingPunct="1"/>
            <a:r>
              <a:rPr lang="en-US" altLang="en-US" sz="2000"/>
              <a:t>Commonly used for Market Basket Analysis</a:t>
            </a:r>
            <a:r>
              <a:rPr lang="en-US" altLang="en-US" sz="1200"/>
              <a:t> (aka Affinity Association)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Quantify relationships between two or more attributes in the form of </a:t>
            </a:r>
            <a:r>
              <a:rPr lang="en-US" altLang="en-US" sz="2000" u="sng"/>
              <a:t>rules</a:t>
            </a:r>
            <a:r>
              <a:rPr lang="en-US" altLang="en-US" sz="2000"/>
              <a:t> as:</a:t>
            </a:r>
          </a:p>
          <a:p>
            <a:pPr lvl="1" algn="ctr" eaLnBrk="1" hangingPunct="1"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IF </a:t>
            </a:r>
            <a:r>
              <a:rPr lang="en-US" altLang="en-US" sz="2000" i="1">
                <a:solidFill>
                  <a:schemeClr val="hlink"/>
                </a:solidFill>
              </a:rPr>
              <a:t>antecedent</a:t>
            </a:r>
            <a:r>
              <a:rPr lang="en-US" altLang="en-US" sz="2000">
                <a:solidFill>
                  <a:schemeClr val="hlink"/>
                </a:solidFill>
              </a:rPr>
              <a:t> THEN </a:t>
            </a:r>
            <a:r>
              <a:rPr lang="en-US" altLang="en-US" sz="2000" i="1">
                <a:solidFill>
                  <a:schemeClr val="hlink"/>
                </a:solidFill>
              </a:rPr>
              <a:t>consequent</a:t>
            </a:r>
          </a:p>
          <a:p>
            <a:pPr lvl="1" eaLnBrk="1" hangingPunct="1"/>
            <a:r>
              <a:rPr lang="en-US" altLang="en-US" sz="2000"/>
              <a:t>Rules measured using </a:t>
            </a:r>
            <a:r>
              <a:rPr lang="en-US" altLang="en-US" sz="2000" u="sng"/>
              <a:t>support</a:t>
            </a:r>
            <a:r>
              <a:rPr lang="en-US" altLang="en-US" sz="2000"/>
              <a:t> and </a:t>
            </a:r>
            <a:r>
              <a:rPr lang="en-US" altLang="en-US" sz="2000" u="sng"/>
              <a:t>confidence</a:t>
            </a:r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Example: A particular supermarket might find that:</a:t>
            </a:r>
          </a:p>
          <a:p>
            <a:pPr lvl="2" eaLnBrk="1" hangingPunct="1"/>
            <a:r>
              <a:rPr lang="en-US" altLang="en-US" sz="1600"/>
              <a:t>Thursday night 200 of 1,000 customers bought diapers, and of those buying diapers, 50 purchased beer</a:t>
            </a:r>
          </a:p>
          <a:p>
            <a:pPr lvl="2" eaLnBrk="1" hangingPunct="1"/>
            <a:r>
              <a:rPr lang="en-US" altLang="en-US" sz="1600"/>
              <a:t>Association Rule: “IF buy diapers, THEN buy beer”</a:t>
            </a:r>
          </a:p>
          <a:p>
            <a:pPr lvl="2" eaLnBrk="1" hangingPunct="1"/>
            <a:r>
              <a:rPr lang="en-US" altLang="en-US" sz="1600"/>
              <a:t>Support = 200/1,000 = 5%, and confidence = 50/200 = 25%</a:t>
            </a:r>
          </a:p>
          <a:p>
            <a:pPr lvl="1" eaLnBrk="1" hangingPunct="1"/>
            <a:endParaRPr lang="en-US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A413F8-5FA9-4F38-9D9D-352D278AE724}" type="slidenum">
              <a:rPr lang="en-US" altLang="en-US">
                <a:solidFill>
                  <a:srgbClr val="B5A788"/>
                </a:solidFill>
              </a:rPr>
              <a:pPr/>
              <a:t>28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What Tasks Can Data Mining Accomplish?</a:t>
            </a: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anose="020B0502020104020203" pitchFamily="34" charset="0"/>
              <a:buAutoNum type="arabicPeriod" startAt="6"/>
            </a:pPr>
            <a:r>
              <a:rPr lang="en-US" altLang="en-US" sz="2800">
                <a:solidFill>
                  <a:schemeClr val="hlink"/>
                </a:solidFill>
              </a:rPr>
              <a:t>Association </a:t>
            </a:r>
            <a:r>
              <a:rPr lang="en-US" altLang="en-US" sz="2000">
                <a:solidFill>
                  <a:schemeClr val="hlink"/>
                </a:solidFill>
              </a:rPr>
              <a:t>(2/2) </a:t>
            </a:r>
            <a:r>
              <a:rPr lang="en-US" altLang="en-US" sz="2800">
                <a:solidFill>
                  <a:schemeClr val="hlink"/>
                </a:solidFill>
              </a:rPr>
              <a:t>- </a:t>
            </a:r>
            <a:r>
              <a:rPr lang="en-US" altLang="en-US" sz="3000">
                <a:solidFill>
                  <a:schemeClr val="hlink"/>
                </a:solidFill>
              </a:rPr>
              <a:t>Association Tasks in Business and Research:</a:t>
            </a:r>
            <a:endParaRPr lang="en-US" altLang="en-US" sz="3000"/>
          </a:p>
          <a:p>
            <a:pPr lvl="2" eaLnBrk="1" hangingPunct="1"/>
            <a:r>
              <a:rPr lang="en-US" altLang="en-US" sz="2000"/>
              <a:t>Investigating the proportion of subscribers to your company’s cell phone plan that respond positively to an offer of an service upgrade,</a:t>
            </a:r>
          </a:p>
          <a:p>
            <a:pPr lvl="2" eaLnBrk="1" hangingPunct="1"/>
            <a:r>
              <a:rPr lang="en-US" altLang="en-US" sz="2000"/>
              <a:t>Examining the proportion of children whose parents read to them who are themselves good readers,  </a:t>
            </a:r>
          </a:p>
          <a:p>
            <a:pPr lvl="2" eaLnBrk="1" hangingPunct="1"/>
            <a:r>
              <a:rPr lang="en-US" altLang="en-US" sz="2000"/>
              <a:t>Predicting degradation in telecommunications networks,</a:t>
            </a:r>
          </a:p>
          <a:p>
            <a:pPr lvl="2" eaLnBrk="1" hangingPunct="1"/>
            <a:r>
              <a:rPr lang="en-US" altLang="en-US" sz="2000"/>
              <a:t>Finding out which items in a supermarket are purchased together, and which items are never purchased together,</a:t>
            </a:r>
          </a:p>
          <a:p>
            <a:pPr lvl="2" eaLnBrk="1" hangingPunct="1"/>
            <a:r>
              <a:rPr lang="en-US" altLang="en-US" sz="2000"/>
              <a:t>Determining the proportion of cases in which a new drug will exhibit dangerous side effects.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7DF197-5F1C-426F-9225-EFD2C335D9F2}" type="slidenum">
              <a:rPr lang="en-US" altLang="en-US">
                <a:solidFill>
                  <a:srgbClr val="B5A788"/>
                </a:solidFill>
              </a:rPr>
              <a:pPr/>
              <a:t>29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1066800" y="6172200"/>
            <a:ext cx="3200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100" dirty="0">
                <a:solidFill>
                  <a:srgbClr val="8DC765"/>
                </a:solidFill>
              </a:rPr>
              <a:t>The </a:t>
            </a:r>
            <a:r>
              <a:rPr lang="en-US" sz="1100" i="1" dirty="0">
                <a:solidFill>
                  <a:srgbClr val="8DC765"/>
                </a:solidFill>
              </a:rPr>
              <a:t>a priori </a:t>
            </a:r>
            <a:r>
              <a:rPr lang="en-US" sz="1100" dirty="0">
                <a:solidFill>
                  <a:srgbClr val="8DC765"/>
                </a:solidFill>
              </a:rPr>
              <a:t>and the </a:t>
            </a:r>
            <a:r>
              <a:rPr lang="en-US" sz="1100" i="1" dirty="0">
                <a:solidFill>
                  <a:srgbClr val="8DC765"/>
                </a:solidFill>
              </a:rPr>
              <a:t>GRI</a:t>
            </a:r>
            <a:r>
              <a:rPr lang="en-US" sz="1100" dirty="0">
                <a:solidFill>
                  <a:srgbClr val="8DC765"/>
                </a:solidFill>
              </a:rPr>
              <a:t> association rule algorithms are visited in Chapter 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solidFill>
                  <a:schemeClr val="tx2">
                    <a:satMod val="130000"/>
                  </a:schemeClr>
                </a:solidFill>
              </a:rPr>
              <a:t>Why Data Mining?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435100" y="762000"/>
            <a:ext cx="7499350" cy="5486400"/>
          </a:xfrm>
        </p:spPr>
        <p:txBody>
          <a:bodyPr/>
          <a:lstStyle/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Examples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United States 2012 Presidential Elections </a:t>
            </a:r>
            <a:r>
              <a:rPr lang="en-US" altLang="en-US" sz="1600" dirty="0"/>
              <a:t>(source: MIT Technology Review)</a:t>
            </a:r>
            <a:endParaRPr lang="en-US" altLang="en-US" sz="2000" dirty="0"/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1600" dirty="0"/>
              <a:t>First identified likely Obama voters using a data mining model, and then made sure that these voters actually got to the polls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1600" dirty="0"/>
              <a:t>used a separate data mining model to predict the polling outcomes county-by-county</a:t>
            </a:r>
            <a:endParaRPr lang="zh-CN" altLang="en-US" sz="1600" dirty="0"/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1600" dirty="0"/>
              <a:t>Hamilton, Ohio: the model predicted 56.4% for Obama; actual result was 56.6%, so that the prediction was off by only 0.02%</a:t>
            </a:r>
            <a:endParaRPr lang="en-US" altLang="zh-CN" sz="2000" dirty="0">
              <a:cs typeface="华文中宋"/>
            </a:endParaRPr>
          </a:p>
          <a:p>
            <a:pPr lvl="1" eaLnBrk="1" hangingPunct="1"/>
            <a:r>
              <a:rPr lang="en-US" altLang="zh-CN" sz="2000" dirty="0">
                <a:cs typeface="华文中宋"/>
              </a:rPr>
              <a:t>Bank of America, West Coast customer service call center (source: </a:t>
            </a:r>
            <a:r>
              <a:rPr lang="en-US" altLang="zh-CN" sz="2000" i="1" dirty="0">
                <a:cs typeface="华文中宋"/>
              </a:rPr>
              <a:t>CIO Magazine)</a:t>
            </a:r>
          </a:p>
          <a:p>
            <a:pPr lvl="2" eaLnBrk="1" hangingPunct="1"/>
            <a:r>
              <a:rPr lang="en-US" altLang="zh-CN" sz="1600" dirty="0">
                <a:cs typeface="华文中宋"/>
              </a:rPr>
              <a:t>13 million customers customer calls per month – in the past they all were offered the same products/services</a:t>
            </a:r>
          </a:p>
          <a:p>
            <a:pPr lvl="2" eaLnBrk="1" hangingPunct="1"/>
            <a:r>
              <a:rPr lang="en-US" altLang="zh-CN" sz="1600" dirty="0">
                <a:cs typeface="华文中宋"/>
              </a:rPr>
              <a:t>Now, with access to customer’s individual profile, customer service representatives offers new products or services that may be of greatest interest to him/her</a:t>
            </a:r>
          </a:p>
          <a:p>
            <a:pPr lvl="1" eaLnBrk="1" hangingPunct="1"/>
            <a:r>
              <a:rPr lang="en-US" altLang="zh-CN" sz="2000" dirty="0">
                <a:cs typeface="华文中宋"/>
              </a:rPr>
              <a:t>Supermarkets</a:t>
            </a:r>
          </a:p>
          <a:p>
            <a:pPr lvl="2" eaLnBrk="1" hangingPunct="1"/>
            <a:r>
              <a:rPr lang="en-US" altLang="zh-CN" sz="1600" dirty="0">
                <a:cs typeface="华文中宋"/>
              </a:rPr>
              <a:t>Each cash-register product scan collected helps to build a profile about the shopping habits of your family, and the other families who are checking out</a:t>
            </a:r>
            <a:endParaRPr lang="zh-CN" altLang="en-US" sz="1600" dirty="0">
              <a:cs typeface="华文中宋"/>
            </a:endParaRPr>
          </a:p>
          <a:p>
            <a:pPr lvl="2" eaLnBrk="1" hangingPunct="1"/>
            <a:endParaRPr lang="zh-CN" altLang="en-US" sz="1600" dirty="0">
              <a:cs typeface="华文中宋"/>
            </a:endParaRPr>
          </a:p>
          <a:p>
            <a:pPr lvl="2" eaLnBrk="1" hangingPunct="1"/>
            <a:endParaRPr lang="zh-CN" altLang="en-US" sz="1600" dirty="0">
              <a:cs typeface="华文中宋"/>
            </a:endParaRPr>
          </a:p>
          <a:p>
            <a:pPr lvl="1" eaLnBrk="1" hangingPunct="1"/>
            <a:endParaRPr lang="en-US" altLang="en-US" sz="2000" dirty="0">
              <a:solidFill>
                <a:schemeClr val="hlin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7BA11D-4C77-4186-B4D8-1094861ABBFC}" type="slidenum">
              <a:rPr lang="en-US" altLang="en-US">
                <a:solidFill>
                  <a:srgbClr val="B5A788"/>
                </a:solidFill>
              </a:rPr>
              <a:pPr/>
              <a:t>3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Wanted: Data Miners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We are inundated with data in most fields, but…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There are not enough trained human analysts available who are skilled to convert the data into knowledge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According to McKinsey Report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1400" dirty="0"/>
              <a:t>“There will be a shortage of talent…”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1400" dirty="0"/>
              <a:t>“…particularly of people with deep expertise in statistics and machine learning, and the managers and analysts who know how to operate companies by using insights from big data.”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1400" dirty="0"/>
              <a:t>Demand for talent to exceed supply “…by 140,000 to 190,000 positions”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1400" dirty="0"/>
              <a:t>“… we project a need for 1.5 million additional managers and analysts in the United States”</a:t>
            </a:r>
            <a:endParaRPr lang="en-US" sz="1400" dirty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1400" dirty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1400" dirty="0"/>
          </a:p>
        </p:txBody>
      </p:sp>
      <p:sp>
        <p:nvSpPr>
          <p:cNvPr id="18436" name="Content Placeholder 6"/>
          <p:cNvSpPr>
            <a:spLocks noGrp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pPr eaLnBrk="1" hangingPunct="1"/>
            <a:r>
              <a:rPr lang="en-US" altLang="en-US" sz="1800"/>
              <a:t>Factors</a:t>
            </a:r>
          </a:p>
          <a:p>
            <a:pPr lvl="1" eaLnBrk="1" hangingPunct="1"/>
            <a:r>
              <a:rPr lang="en-US" altLang="en-US" sz="1600"/>
              <a:t>Explosive growth in data collection, as in supermarket scanners</a:t>
            </a:r>
          </a:p>
          <a:p>
            <a:pPr lvl="1" eaLnBrk="1" hangingPunct="1"/>
            <a:r>
              <a:rPr lang="en-US" altLang="en-US" sz="1600"/>
              <a:t>Storing the data in data warehouses</a:t>
            </a:r>
          </a:p>
          <a:p>
            <a:pPr lvl="1" eaLnBrk="1" hangingPunct="1"/>
            <a:r>
              <a:rPr lang="en-US" altLang="en-US" sz="1600"/>
              <a:t>Increased access to data from web navigation an intranets</a:t>
            </a:r>
          </a:p>
          <a:p>
            <a:pPr lvl="1" eaLnBrk="1" hangingPunct="1"/>
            <a:r>
              <a:rPr lang="en-US" altLang="en-US" sz="1600"/>
              <a:t>Competitive pressure to increase market share in globalized economy</a:t>
            </a:r>
          </a:p>
          <a:p>
            <a:pPr lvl="1" eaLnBrk="1" hangingPunct="1"/>
            <a:r>
              <a:rPr lang="en-US" altLang="en-US" sz="1600"/>
              <a:t>Growth of computing power and storage capacity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E10FAB-7B8A-4B0E-BB81-E0BEC85A8A70}" type="slidenum">
              <a:rPr lang="en-US" altLang="en-US" smtClean="0">
                <a:solidFill>
                  <a:srgbClr val="B5A788"/>
                </a:solidFill>
              </a:rPr>
              <a:pPr/>
              <a:t>4</a:t>
            </a:fld>
            <a:endParaRPr lang="en-US" altLang="en-US" dirty="0">
              <a:solidFill>
                <a:srgbClr val="B5A788"/>
              </a:solidFill>
            </a:endParaRPr>
          </a:p>
        </p:txBody>
      </p: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6248400" y="228600"/>
            <a:ext cx="2819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zh-CN" altLang="en-US" sz="1200" b="1" i="1">
                <a:solidFill>
                  <a:srgbClr val="8DC765"/>
                </a:solidFill>
                <a:cs typeface="华文中宋"/>
              </a:rPr>
              <a:t>“</a:t>
            </a:r>
            <a:r>
              <a:rPr lang="en-US" altLang="zh-CN" sz="1200" b="1" i="1">
                <a:solidFill>
                  <a:srgbClr val="8DC765"/>
                </a:solidFill>
                <a:cs typeface="华文中宋"/>
              </a:rPr>
              <a:t>We are drowning in information but starved for knowledge.</a:t>
            </a:r>
            <a:r>
              <a:rPr lang="zh-CN" altLang="en-US" sz="1200" b="1" i="1">
                <a:solidFill>
                  <a:srgbClr val="8DC765"/>
                </a:solidFill>
                <a:cs typeface="华文中宋"/>
              </a:rPr>
              <a:t>”</a:t>
            </a:r>
            <a:endParaRPr lang="en-US" altLang="zh-CN" sz="1200" b="1" i="1">
              <a:solidFill>
                <a:srgbClr val="8DC765"/>
              </a:solidFill>
              <a:cs typeface="华文中宋"/>
            </a:endParaRPr>
          </a:p>
          <a:p>
            <a:pPr algn="r"/>
            <a:r>
              <a:rPr lang="en-US" altLang="zh-CN" sz="1200" i="1">
                <a:solidFill>
                  <a:srgbClr val="8DC765"/>
                </a:solidFill>
                <a:cs typeface="华文中宋"/>
              </a:rPr>
              <a:t>Megatrends</a:t>
            </a:r>
            <a:r>
              <a:rPr lang="en-US" altLang="zh-CN" sz="1200">
                <a:solidFill>
                  <a:srgbClr val="8DC765"/>
                </a:solidFill>
                <a:cs typeface="华文中宋"/>
              </a:rPr>
              <a:t>, John Naisbitt</a:t>
            </a:r>
            <a:endParaRPr lang="zh-CN" altLang="en-US" sz="1200">
              <a:solidFill>
                <a:srgbClr val="8DC765"/>
              </a:solidFill>
              <a:cs typeface="华文中宋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>
                <a:solidFill>
                  <a:schemeClr val="tx2">
                    <a:satMod val="130000"/>
                  </a:schemeClr>
                </a:solidFill>
              </a:rPr>
              <a:t>The Need for Human Direction of Data Mining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000"/>
              <a:t>Some early data mining definitions described process as “automatic”</a:t>
            </a:r>
          </a:p>
          <a:p>
            <a:pPr lvl="1" eaLnBrk="1" hangingPunct="1"/>
            <a:r>
              <a:rPr lang="en-US" altLang="en-US" sz="2000"/>
              <a:t>“…this </a:t>
            </a:r>
            <a:r>
              <a:rPr lang="en-US" altLang="en-US" sz="2000" u="sng"/>
              <a:t>has misled</a:t>
            </a:r>
            <a:r>
              <a:rPr lang="en-US" altLang="en-US" sz="2000"/>
              <a:t> many people into believing data mining is product that can be bought rather than a discipline that must be mastered.” </a:t>
            </a:r>
            <a:r>
              <a:rPr lang="en-US" altLang="en-US" sz="1600"/>
              <a:t>(Berry, Linoff)</a:t>
            </a:r>
            <a:r>
              <a:rPr lang="en-US" altLang="en-US" sz="2000"/>
              <a:t> </a:t>
            </a:r>
          </a:p>
          <a:p>
            <a:pPr lvl="1" eaLnBrk="1" hangingPunct="1"/>
            <a:r>
              <a:rPr lang="en-US" altLang="en-US" sz="2000"/>
              <a:t>Automation </a:t>
            </a:r>
            <a:r>
              <a:rPr lang="en-US" altLang="en-US" sz="2000" u="sng"/>
              <a:t>no substitute</a:t>
            </a:r>
            <a:r>
              <a:rPr lang="en-US" altLang="en-US" sz="2000"/>
              <a:t> for human input</a:t>
            </a:r>
          </a:p>
          <a:p>
            <a:pPr lvl="1" eaLnBrk="1" hangingPunct="1"/>
            <a:r>
              <a:rPr lang="en-US" altLang="en-US" sz="2000"/>
              <a:t>Data mining is </a:t>
            </a:r>
            <a:r>
              <a:rPr lang="en-US" altLang="en-US" sz="2000" u="sng"/>
              <a:t>easy to do badly</a:t>
            </a:r>
          </a:p>
          <a:p>
            <a:pPr lvl="1" eaLnBrk="1" hangingPunct="1"/>
            <a:r>
              <a:rPr lang="en-US" altLang="en-US" sz="2000"/>
              <a:t>Understanding statistical and mathematical model structures of underlying software </a:t>
            </a:r>
            <a:r>
              <a:rPr lang="en-US" altLang="en-US" sz="2000" u="sng"/>
              <a:t>required</a:t>
            </a:r>
          </a:p>
          <a:p>
            <a:pPr lvl="1" eaLnBrk="1" hangingPunct="1"/>
            <a:r>
              <a:rPr lang="en-US" altLang="en-US" sz="2000"/>
              <a:t>Humans need to be actively involved in </a:t>
            </a:r>
            <a:r>
              <a:rPr lang="en-US" altLang="en-US" sz="2000" u="sng"/>
              <a:t>every phase</a:t>
            </a:r>
            <a:r>
              <a:rPr lang="en-US" altLang="en-US" sz="2000"/>
              <a:t> of data mining process</a:t>
            </a:r>
          </a:p>
          <a:p>
            <a:pPr lvl="1" eaLnBrk="1" hangingPunct="1"/>
            <a:r>
              <a:rPr lang="en-US" altLang="en-US" sz="2000"/>
              <a:t>Task of data mining should be integrated into human process of problem solving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F88990-930D-4086-BB32-16BDE83B7EB5}" type="slidenum">
              <a:rPr lang="en-US" altLang="en-US">
                <a:solidFill>
                  <a:srgbClr val="B5A788"/>
                </a:solidFill>
              </a:rPr>
              <a:pPr/>
              <a:t>5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Cross Industry Standard Process: CRISP-DM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Cross-Industry Standard Process for Data Mining (CRISP-DM) developed in 1996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Fits data mining into the general problem-solving strategy of business/research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Contributors include DaimlerChrysler, SPSS, and NCR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Industry, tool and application neutral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Non-proprietary and freely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Data mining projects follow iterative, adaptive life cycle consisting of 6 phases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Phase sequences are </a:t>
            </a:r>
            <a:r>
              <a:rPr lang="en-US" altLang="en-US" sz="2000" u="sng"/>
              <a:t>adaptive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18F59A-F39B-4474-BBC1-8677D09C2BB0}" type="slidenum">
              <a:rPr lang="en-US" altLang="en-US">
                <a:solidFill>
                  <a:srgbClr val="B5A788"/>
                </a:solidFill>
              </a:rPr>
              <a:pPr/>
              <a:t>6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Cross Industry Standard Process: CRISP-DM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21507" name="Rectangle 27"/>
          <p:cNvSpPr>
            <a:spLocks noGrp="1" noChangeArrowheads="1"/>
          </p:cNvSpPr>
          <p:nvPr>
            <p:ph idx="1"/>
          </p:nvPr>
        </p:nvSpPr>
        <p:spPr>
          <a:xfrm>
            <a:off x="762000" y="1912938"/>
            <a:ext cx="2797175" cy="4868862"/>
          </a:xfrm>
        </p:spPr>
        <p:txBody>
          <a:bodyPr lIns="0" rIns="0"/>
          <a:lstStyle/>
          <a:p>
            <a:pPr lvl="1" eaLnBrk="1" hangingPunct="1"/>
            <a:r>
              <a:rPr lang="en-US" altLang="en-US" sz="1600"/>
              <a:t>Iterative CRIP-DM process shown in outer circle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Most significant dependencies between phases shown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Next phase depends on results from preceding phase</a:t>
            </a:r>
          </a:p>
          <a:p>
            <a:pPr lvl="1" eaLnBrk="1" hangingPunct="1"/>
            <a:endParaRPr lang="en-US" altLang="en-US" sz="1600"/>
          </a:p>
          <a:p>
            <a:pPr lvl="1" eaLnBrk="1" hangingPunct="1"/>
            <a:r>
              <a:rPr lang="en-US" altLang="en-US" sz="1600"/>
              <a:t>Returning to earlier phase possible before moving forward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E533BF-8499-4C92-8B31-FC56DF956922}" type="slidenum">
              <a:rPr lang="en-US" altLang="en-US">
                <a:solidFill>
                  <a:srgbClr val="B5A788"/>
                </a:solidFill>
              </a:rPr>
              <a:pPr/>
              <a:t>7</a:t>
            </a:fld>
            <a:endParaRPr lang="en-US" altLang="en-US">
              <a:solidFill>
                <a:srgbClr val="B5A788"/>
              </a:solidFill>
            </a:endParaRPr>
          </a:p>
        </p:txBody>
      </p:sp>
      <p:grpSp>
        <p:nvGrpSpPr>
          <p:cNvPr id="21510" name="Group 4"/>
          <p:cNvGrpSpPr>
            <a:grpSpLocks noChangeAspect="1"/>
          </p:cNvGrpSpPr>
          <p:nvPr/>
        </p:nvGrpSpPr>
        <p:grpSpPr bwMode="auto">
          <a:xfrm>
            <a:off x="3386138" y="1524000"/>
            <a:ext cx="5529262" cy="4060825"/>
            <a:chOff x="1080" y="2184"/>
            <a:chExt cx="9360" cy="8460"/>
          </a:xfrm>
        </p:grpSpPr>
        <p:sp>
          <p:nvSpPr>
            <p:cNvPr id="21512" name="Text Box 5"/>
            <p:cNvSpPr txBox="1">
              <a:spLocks noChangeAspect="1" noChangeArrowheads="1"/>
            </p:cNvSpPr>
            <p:nvPr/>
          </p:nvSpPr>
          <p:spPr bwMode="auto">
            <a:xfrm>
              <a:off x="2880" y="4452"/>
              <a:ext cx="264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rgbClr val="000000"/>
                  </a:solidFill>
                </a:rPr>
                <a:t>Business / Research Understanding Phase</a:t>
              </a:r>
              <a:endParaRPr lang="en-US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21513" name="Text Box 6"/>
            <p:cNvSpPr txBox="1">
              <a:spLocks noChangeAspect="1" noChangeArrowheads="1"/>
            </p:cNvSpPr>
            <p:nvPr/>
          </p:nvSpPr>
          <p:spPr bwMode="auto">
            <a:xfrm>
              <a:off x="1560" y="6144"/>
              <a:ext cx="2640" cy="5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rgbClr val="000000"/>
                  </a:solidFill>
                </a:rPr>
                <a:t>Deployment Phase</a:t>
              </a:r>
              <a:endParaRPr lang="en-US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21514" name="Text Box 7"/>
            <p:cNvSpPr txBox="1">
              <a:spLocks noChangeAspect="1" noChangeArrowheads="1"/>
            </p:cNvSpPr>
            <p:nvPr/>
          </p:nvSpPr>
          <p:spPr bwMode="auto">
            <a:xfrm>
              <a:off x="3000" y="7944"/>
              <a:ext cx="2280" cy="5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rgbClr val="000000"/>
                  </a:solidFill>
                </a:rPr>
                <a:t>Evaluation Phase</a:t>
              </a:r>
              <a:endParaRPr lang="en-US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21515" name="Text Box 8"/>
            <p:cNvSpPr txBox="1">
              <a:spLocks noChangeAspect="1" noChangeArrowheads="1"/>
            </p:cNvSpPr>
            <p:nvPr/>
          </p:nvSpPr>
          <p:spPr bwMode="auto">
            <a:xfrm>
              <a:off x="6120" y="7944"/>
              <a:ext cx="2280" cy="5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rgbClr val="000000"/>
                  </a:solidFill>
                </a:rPr>
                <a:t>Modeling Phase</a:t>
              </a:r>
              <a:endParaRPr lang="en-US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21516" name="Text Box 9"/>
            <p:cNvSpPr txBox="1">
              <a:spLocks noChangeAspect="1" noChangeArrowheads="1"/>
            </p:cNvSpPr>
            <p:nvPr/>
          </p:nvSpPr>
          <p:spPr bwMode="auto">
            <a:xfrm>
              <a:off x="7440" y="6144"/>
              <a:ext cx="240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rgbClr val="000000"/>
                  </a:solidFill>
                </a:rPr>
                <a:t>Data Preparation Phase</a:t>
              </a:r>
              <a:endParaRPr lang="en-US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21517" name="Text Box 10"/>
            <p:cNvSpPr txBox="1">
              <a:spLocks noChangeAspect="1" noChangeArrowheads="1"/>
            </p:cNvSpPr>
            <p:nvPr/>
          </p:nvSpPr>
          <p:spPr bwMode="auto">
            <a:xfrm>
              <a:off x="6240" y="4452"/>
              <a:ext cx="264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000" b="1">
                  <a:solidFill>
                    <a:srgbClr val="000000"/>
                  </a:solidFill>
                </a:rPr>
                <a:t>Data Understanding Phase</a:t>
              </a:r>
              <a:endParaRPr lang="en-US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21518" name="Arc 11"/>
            <p:cNvSpPr>
              <a:spLocks noChangeAspect="1"/>
            </p:cNvSpPr>
            <p:nvPr/>
          </p:nvSpPr>
          <p:spPr bwMode="auto">
            <a:xfrm>
              <a:off x="9000" y="4632"/>
              <a:ext cx="600" cy="13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Arc 12"/>
            <p:cNvSpPr>
              <a:spLocks noChangeAspect="1"/>
            </p:cNvSpPr>
            <p:nvPr/>
          </p:nvSpPr>
          <p:spPr bwMode="auto">
            <a:xfrm>
              <a:off x="5640" y="3372"/>
              <a:ext cx="2760" cy="108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Arc 13"/>
            <p:cNvSpPr>
              <a:spLocks noChangeAspect="1"/>
            </p:cNvSpPr>
            <p:nvPr/>
          </p:nvSpPr>
          <p:spPr bwMode="auto">
            <a:xfrm flipH="1">
              <a:off x="3360" y="3372"/>
              <a:ext cx="2400" cy="108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Arc 14"/>
            <p:cNvSpPr>
              <a:spLocks noChangeAspect="1"/>
            </p:cNvSpPr>
            <p:nvPr/>
          </p:nvSpPr>
          <p:spPr bwMode="auto">
            <a:xfrm rot="5400000">
              <a:off x="8490" y="7074"/>
              <a:ext cx="1260" cy="1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Arc 15"/>
            <p:cNvSpPr>
              <a:spLocks noChangeAspect="1"/>
            </p:cNvSpPr>
            <p:nvPr/>
          </p:nvSpPr>
          <p:spPr bwMode="auto">
            <a:xfrm rot="10800000" flipH="1">
              <a:off x="5880" y="8484"/>
              <a:ext cx="2400" cy="108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Arc 16"/>
            <p:cNvSpPr>
              <a:spLocks noChangeAspect="1"/>
            </p:cNvSpPr>
            <p:nvPr/>
          </p:nvSpPr>
          <p:spPr bwMode="auto">
            <a:xfrm rot="10800000">
              <a:off x="3480" y="8484"/>
              <a:ext cx="2400" cy="108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Arc 17"/>
            <p:cNvSpPr>
              <a:spLocks noChangeAspect="1"/>
            </p:cNvSpPr>
            <p:nvPr/>
          </p:nvSpPr>
          <p:spPr bwMode="auto">
            <a:xfrm rot="10800000">
              <a:off x="2040" y="6864"/>
              <a:ext cx="840" cy="1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Arc 18"/>
            <p:cNvSpPr>
              <a:spLocks noChangeAspect="1"/>
            </p:cNvSpPr>
            <p:nvPr/>
          </p:nvSpPr>
          <p:spPr bwMode="auto">
            <a:xfrm flipH="1">
              <a:off x="4080" y="3732"/>
              <a:ext cx="1800" cy="72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Arc 19"/>
            <p:cNvSpPr>
              <a:spLocks noChangeAspect="1"/>
            </p:cNvSpPr>
            <p:nvPr/>
          </p:nvSpPr>
          <p:spPr bwMode="auto">
            <a:xfrm>
              <a:off x="5880" y="3732"/>
              <a:ext cx="1920" cy="72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Arc 20"/>
            <p:cNvSpPr>
              <a:spLocks noChangeAspect="1"/>
            </p:cNvSpPr>
            <p:nvPr/>
          </p:nvSpPr>
          <p:spPr bwMode="auto">
            <a:xfrm rot="5400000">
              <a:off x="8370" y="7014"/>
              <a:ext cx="12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Arc 21"/>
            <p:cNvSpPr>
              <a:spLocks noChangeAspect="1"/>
            </p:cNvSpPr>
            <p:nvPr/>
          </p:nvSpPr>
          <p:spPr bwMode="auto">
            <a:xfrm rot="10800000" flipH="1">
              <a:off x="5760" y="8484"/>
              <a:ext cx="2160" cy="66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Arc 22"/>
            <p:cNvSpPr>
              <a:spLocks noChangeAspect="1"/>
            </p:cNvSpPr>
            <p:nvPr/>
          </p:nvSpPr>
          <p:spPr bwMode="auto">
            <a:xfrm rot="10800000">
              <a:off x="3840" y="8484"/>
              <a:ext cx="1920" cy="66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Arc 23"/>
            <p:cNvSpPr>
              <a:spLocks noChangeAspect="1"/>
            </p:cNvSpPr>
            <p:nvPr/>
          </p:nvSpPr>
          <p:spPr bwMode="auto">
            <a:xfrm flipH="1">
              <a:off x="1080" y="2184"/>
              <a:ext cx="4920" cy="4320"/>
            </a:xfrm>
            <a:custGeom>
              <a:avLst/>
              <a:gdLst>
                <a:gd name="T0" fmla="*/ 0 w 21592"/>
                <a:gd name="T1" fmla="*/ 0 h 21600"/>
                <a:gd name="T2" fmla="*/ 1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Arc 24"/>
            <p:cNvSpPr>
              <a:spLocks noChangeAspect="1"/>
            </p:cNvSpPr>
            <p:nvPr/>
          </p:nvSpPr>
          <p:spPr bwMode="auto">
            <a:xfrm rot="5400000" flipH="1">
              <a:off x="6150" y="2034"/>
              <a:ext cx="4140" cy="444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Arc 25"/>
            <p:cNvSpPr>
              <a:spLocks noChangeAspect="1"/>
            </p:cNvSpPr>
            <p:nvPr/>
          </p:nvSpPr>
          <p:spPr bwMode="auto">
            <a:xfrm rot="10800000" flipH="1">
              <a:off x="6000" y="6324"/>
              <a:ext cx="4440" cy="432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Arc 26"/>
            <p:cNvSpPr>
              <a:spLocks noChangeAspect="1"/>
            </p:cNvSpPr>
            <p:nvPr/>
          </p:nvSpPr>
          <p:spPr bwMode="auto">
            <a:xfrm rot="16200000" flipH="1">
              <a:off x="1410" y="6174"/>
              <a:ext cx="4140" cy="4800"/>
            </a:xfrm>
            <a:custGeom>
              <a:avLst/>
              <a:gdLst>
                <a:gd name="T0" fmla="*/ 0 w 21592"/>
                <a:gd name="T1" fmla="*/ 0 h 21600"/>
                <a:gd name="T2" fmla="*/ 0 w 21592"/>
                <a:gd name="T3" fmla="*/ 0 h 21600"/>
                <a:gd name="T4" fmla="*/ 0 w 21592"/>
                <a:gd name="T5" fmla="*/ 1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707" y="0"/>
                    <a:pt x="21283" y="9326"/>
                    <a:pt x="21592" y="2102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1" name="TextBox 1"/>
          <p:cNvSpPr txBox="1">
            <a:spLocks noChangeArrowheads="1"/>
          </p:cNvSpPr>
          <p:nvPr/>
        </p:nvSpPr>
        <p:spPr bwMode="auto">
          <a:xfrm>
            <a:off x="4419600" y="5638800"/>
            <a:ext cx="3721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8DC765"/>
                </a:solidFill>
              </a:rPr>
              <a:t>CRISP-DM Lifecycle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Cross Industry Standard Process: CRISP-DM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(1) Business/Research Understanding Phase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Define project requirements and objectives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Translate objectives into data mining problem definition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Prepare preliminary strategy to meet objectives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(2) Data Understanding Phase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Collect data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Perform exploratory data analysis (EDA)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Assess data quality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Optionally, select interesting subsets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(3) Data Preparation Phase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Prepares for modeling in subsequent phases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Select cases and variables appropriate for analysis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Cleanse and prepare data so it is ready for modeling tools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en-US" sz="2000" dirty="0"/>
              <a:t>Perform transformation of certain variables,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8DAFC7-B947-4168-8FA8-F1A08ADBBF3D}" type="slidenum">
              <a:rPr lang="en-US" altLang="en-US">
                <a:solidFill>
                  <a:srgbClr val="B5A788"/>
                </a:solidFill>
              </a:rPr>
              <a:pPr/>
              <a:t>8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2">
                    <a:satMod val="130000"/>
                  </a:schemeClr>
                </a:solidFill>
              </a:rPr>
              <a:t>Cross Industry Standard Process: CRISP-DM 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altLang="en-US" sz="2800" i="1">
                <a:solidFill>
                  <a:schemeClr val="tx2">
                    <a:satMod val="130000"/>
                  </a:schemeClr>
                </a:solidFill>
              </a:rPr>
              <a:t>cont’d</a:t>
            </a:r>
            <a:r>
              <a:rPr lang="en-US" altLang="en-US" sz="2800">
                <a:solidFill>
                  <a:schemeClr val="tx2">
                    <a:satMod val="130000"/>
                  </a:schemeClr>
                </a:solidFill>
              </a:rPr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(4) Modeling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Select and apply one or more modeling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Calibrate model settings to optimize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necessary,  additional data preparation may be required for supporting a particular technique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(5) Evaluation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Evaluate one or more models for effectiveness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Determine whether defined objectives achieved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cs typeface="华文中宋"/>
              </a:rPr>
              <a:t>Establish whether some important facet of the problem has not been sufficiently accounted for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Make decision regarding data mining results before deploying to field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15F07B-D8BB-48F1-B728-542961013F38}" type="slidenum">
              <a:rPr lang="en-US" altLang="en-US">
                <a:solidFill>
                  <a:srgbClr val="B5A788"/>
                </a:solidFill>
              </a:rPr>
              <a:pPr/>
              <a:t>9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cean">
  <a:themeElements>
    <a:clrScheme name="1_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1_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</TotalTime>
  <Words>3110</Words>
  <Application>Microsoft Office PowerPoint</Application>
  <PresentationFormat>On-screen Show (4:3)</PresentationFormat>
  <Paragraphs>469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Gill Sans MT</vt:lpstr>
      <vt:lpstr>Tahoma</vt:lpstr>
      <vt:lpstr>Times New Roman</vt:lpstr>
      <vt:lpstr>Verdana</vt:lpstr>
      <vt:lpstr>Wingdings</vt:lpstr>
      <vt:lpstr>Wingdings 2</vt:lpstr>
      <vt:lpstr>1_Ocean</vt:lpstr>
      <vt:lpstr>Solstice</vt:lpstr>
      <vt:lpstr>MSPhotoEd.3</vt:lpstr>
      <vt:lpstr>TBANLT 560 Data Mining Dr Sergio Davalos</vt:lpstr>
      <vt:lpstr>What is Data Mining?</vt:lpstr>
      <vt:lpstr>Why Data Mining?</vt:lpstr>
      <vt:lpstr>Wanted: Data Miners</vt:lpstr>
      <vt:lpstr>The Need for Human Direction of Data Mining</vt:lpstr>
      <vt:lpstr>Cross Industry Standard Process: CRISP-DM</vt:lpstr>
      <vt:lpstr>Cross Industry Standard Process: CRISP-DM (cont’d)</vt:lpstr>
      <vt:lpstr>Cross Industry Standard Process: CRISP-DM (cont’d)</vt:lpstr>
      <vt:lpstr>Cross Industry Standard Process: CRISP-DM (cont’d)</vt:lpstr>
      <vt:lpstr>Cross Industry Standard Process: CRISP-DM (cont’d)</vt:lpstr>
      <vt:lpstr>Fallacies of Data Mining</vt:lpstr>
      <vt:lpstr>Fallacies of Data Mining (cont’d)</vt:lpstr>
      <vt:lpstr>What Tasks Can Data Mining Accomplish?</vt:lpstr>
      <vt:lpstr>What Tasks Can Data Mining Accomplish? (cont’d)</vt:lpstr>
      <vt:lpstr>What Tasks Can Data Mining Accomplish? (cont’d)</vt:lpstr>
      <vt:lpstr>What Tasks Can Data Mining Accomplish? (cont’d)</vt:lpstr>
      <vt:lpstr>What Tasks Can Data Mining Accomplish? (cont’d)</vt:lpstr>
      <vt:lpstr>What Tasks Can Data Mining Accomplish? (cont’d)</vt:lpstr>
      <vt:lpstr>What Tasks Can Data Mining Accomplish? (cont’d)</vt:lpstr>
      <vt:lpstr>What Tasks Can Data Mining Accomplish? (cont’d)</vt:lpstr>
      <vt:lpstr>What Tasks Can Data Mining Accomplish? (cont’d)</vt:lpstr>
      <vt:lpstr>What Tasks Can Data Mining Accomplish? (cont’d)</vt:lpstr>
      <vt:lpstr>Figure 1.3 - Which Drug Should Be Prescribed for Which Type of Patient?</vt:lpstr>
      <vt:lpstr>What Tasks Can Data Mining Accomplish? (cont’d)</vt:lpstr>
      <vt:lpstr>What Tasks Can Data Mining Accomplish? (cont’d)</vt:lpstr>
      <vt:lpstr>Nielsen Claritas’ PRIZM segmentation system</vt:lpstr>
      <vt:lpstr>What Tasks Can Data Mining Accomplish? (cont’d)</vt:lpstr>
      <vt:lpstr>What Tasks Can Data Mining Accomplish? (cont’d)</vt:lpstr>
      <vt:lpstr>What Tasks Can Data Mining Accomplish?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Knowledge in Data</dc:title>
  <dc:creator>Puffball</dc:creator>
  <cp:lastModifiedBy>Sergio Davalos</cp:lastModifiedBy>
  <cp:revision>175</cp:revision>
  <dcterms:created xsi:type="dcterms:W3CDTF">2004-09-29T21:03:30Z</dcterms:created>
  <dcterms:modified xsi:type="dcterms:W3CDTF">2020-01-03T22:28:51Z</dcterms:modified>
</cp:coreProperties>
</file>