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6D96-8CE7-4DFE-B96D-38F3B0A43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TBANLT 560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F08A-9980-49C1-8A66-0DB87F542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Sergio Davalos</a:t>
            </a:r>
          </a:p>
        </p:txBody>
      </p:sp>
    </p:spTree>
    <p:extLst>
      <p:ext uri="{BB962C8B-B14F-4D97-AF65-F5344CB8AC3E}">
        <p14:creationId xmlns:p14="http://schemas.microsoft.com/office/powerpoint/2010/main" val="353436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C8C4-40CE-4E16-BA1F-9E79C15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29FC-0EE8-4FE5-89C7-1B67AB45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Cluster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53D02-8EA1-42EE-9904-ED92FAA2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576" y="3819733"/>
            <a:ext cx="2982452" cy="2236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441C5-B85B-438A-AAE3-B08F75AD7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07" y="2417660"/>
            <a:ext cx="2429623" cy="16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A2AAA-5487-4F51-BEC0-2828A1C6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53" y="4105006"/>
            <a:ext cx="3947651" cy="1966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42015D-90C6-43DD-966B-7521D96B8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01" y="582076"/>
            <a:ext cx="3071096" cy="17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8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16D1-F068-4EBB-9810-E5DFA26D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B3DB-6923-40C1-8309-FD567A8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the training set vs the evaluation set</a:t>
            </a:r>
          </a:p>
          <a:p>
            <a:r>
              <a:rPr lang="en-US" dirty="0"/>
              <a:t>Sampling method</a:t>
            </a:r>
          </a:p>
          <a:p>
            <a:r>
              <a:rPr lang="en-US" dirty="0"/>
              <a:t>Leave K – out – how to determining K</a:t>
            </a:r>
          </a:p>
          <a:p>
            <a:r>
              <a:rPr lang="en-US" dirty="0"/>
              <a:t>Bagging – leave k out, replace k several time</a:t>
            </a:r>
          </a:p>
          <a:p>
            <a:r>
              <a:rPr lang="en-US" dirty="0"/>
              <a:t>Training outcome vs model outcome – matching</a:t>
            </a:r>
          </a:p>
        </p:txBody>
      </p:sp>
    </p:spTree>
    <p:extLst>
      <p:ext uri="{BB962C8B-B14F-4D97-AF65-F5344CB8AC3E}">
        <p14:creationId xmlns:p14="http://schemas.microsoft.com/office/powerpoint/2010/main" val="107675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11B9-3D81-42E1-8C85-DF995E0F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E85D-E40A-4B38-861E-876CA418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threat – external validity vs internal validity</a:t>
            </a:r>
          </a:p>
          <a:p>
            <a:r>
              <a:rPr lang="en-US" dirty="0"/>
              <a:t>Number of variables vs processing time</a:t>
            </a:r>
          </a:p>
          <a:p>
            <a:r>
              <a:rPr lang="en-US" dirty="0"/>
              <a:t>Reduce dimensionality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B32B8-CFA8-439B-8DE4-D9978459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65" y="4185576"/>
            <a:ext cx="5676900" cy="2085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EA746-F1E9-45CD-B0D5-9CEF9DA5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003" y="264062"/>
            <a:ext cx="4443567" cy="33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51A4-2730-462B-998A-F4B6806C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328A-ACE9-46AE-B83B-1FE3B0E4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to use – not all have statistical metrics</a:t>
            </a:r>
          </a:p>
          <a:p>
            <a:r>
              <a:rPr lang="en-US" dirty="0"/>
              <a:t>Determine target value</a:t>
            </a:r>
          </a:p>
          <a:p>
            <a:r>
              <a:rPr lang="en-US" dirty="0"/>
              <a:t>Metrics of performance – accuracy, F measure, type I, type II, sensitivity, recall, precision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6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EB21-97E4-4B51-814A-1728C20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BA00-04F9-41AF-869E-A11B6E57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Azure ML Studio</a:t>
            </a:r>
          </a:p>
          <a:p>
            <a:r>
              <a:rPr lang="en-US" dirty="0"/>
              <a:t>Weka - Tanagra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35C85-5DAC-4A3B-A2F7-699B726C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84" y="4111707"/>
            <a:ext cx="4214193" cy="2370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8833A5-CED4-49C8-8C3B-DF3E96E8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98" y="1352302"/>
            <a:ext cx="4094923" cy="23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9582-EDB1-4DBA-AA48-68BDF1B3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E420-A431-4914-B6F5-FC428F09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vs Methodology</a:t>
            </a:r>
          </a:p>
          <a:p>
            <a:pPr lvl="1"/>
            <a:r>
              <a:rPr lang="en-US" dirty="0"/>
              <a:t>Process – steps </a:t>
            </a:r>
          </a:p>
          <a:p>
            <a:pPr lvl="1"/>
            <a:r>
              <a:rPr lang="en-US" dirty="0"/>
              <a:t>Methodology – an approach takes into account steps</a:t>
            </a:r>
          </a:p>
          <a:p>
            <a:r>
              <a:rPr lang="en-US" dirty="0"/>
              <a:t>Data mining process – steps</a:t>
            </a:r>
          </a:p>
          <a:p>
            <a:r>
              <a:rPr lang="en-US" dirty="0"/>
              <a:t>Data mining methodology – how its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C44-7142-469C-BCFF-98889C14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925C-2769-4ACF-94AD-1B93AA18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Clean data</a:t>
            </a:r>
          </a:p>
          <a:p>
            <a:r>
              <a:rPr lang="en-US" dirty="0"/>
              <a:t>Learn the data</a:t>
            </a:r>
          </a:p>
          <a:p>
            <a:r>
              <a:rPr lang="en-US" dirty="0"/>
              <a:t>Prepare the data</a:t>
            </a:r>
          </a:p>
          <a:p>
            <a:r>
              <a:rPr lang="en-US" dirty="0"/>
              <a:t>Identify algorithm  - models</a:t>
            </a:r>
          </a:p>
          <a:p>
            <a:r>
              <a:rPr lang="en-US" dirty="0"/>
              <a:t>Training set, evaluation set, test set</a:t>
            </a:r>
          </a:p>
          <a:p>
            <a:r>
              <a:rPr lang="en-US" dirty="0"/>
              <a:t>Train model</a:t>
            </a:r>
          </a:p>
          <a:p>
            <a:r>
              <a:rPr lang="en-US" dirty="0"/>
              <a:t>Evaluate</a:t>
            </a:r>
          </a:p>
          <a:p>
            <a:r>
              <a:rPr lang="en-US" dirty="0"/>
              <a:t>Performance desired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7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79A3-DDE9-4CB1-A15D-12D0E482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6E60-6A78-432F-B01D-1DFB9E68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Issue - Big data</a:t>
            </a:r>
          </a:p>
          <a:p>
            <a:pPr lvl="1"/>
            <a:r>
              <a:rPr lang="en-US" dirty="0"/>
              <a:t>Characterized by four V’s</a:t>
            </a:r>
          </a:p>
          <a:p>
            <a:pPr lvl="1"/>
            <a:r>
              <a:rPr lang="en-US" dirty="0"/>
              <a:t>Velocity – flow rate – speed at which data is generated and changed</a:t>
            </a:r>
          </a:p>
          <a:p>
            <a:pPr lvl="1"/>
            <a:r>
              <a:rPr lang="en-US" dirty="0"/>
              <a:t>Volume – amount of data</a:t>
            </a:r>
          </a:p>
          <a:p>
            <a:pPr lvl="1"/>
            <a:r>
              <a:rPr lang="en-US" dirty="0"/>
              <a:t>Variety – different types of data (currency, dates, numbers, text, etc.</a:t>
            </a:r>
          </a:p>
          <a:p>
            <a:pPr lvl="1"/>
            <a:r>
              <a:rPr lang="en-US" dirty="0"/>
              <a:t>Veracity – data is collected by organic, distributed processes (not from a study)</a:t>
            </a:r>
          </a:p>
          <a:p>
            <a:pPr lvl="1"/>
            <a:r>
              <a:rPr lang="en-US" dirty="0"/>
              <a:t>Big data platforms</a:t>
            </a:r>
          </a:p>
          <a:p>
            <a:r>
              <a:rPr lang="en-US" dirty="0"/>
              <a:t>Issue – accessing distributed data</a:t>
            </a:r>
          </a:p>
          <a:p>
            <a:r>
              <a:rPr lang="en-US" dirty="0"/>
              <a:t>Issue </a:t>
            </a:r>
          </a:p>
        </p:txBody>
      </p:sp>
    </p:spTree>
    <p:extLst>
      <p:ext uri="{BB962C8B-B14F-4D97-AF65-F5344CB8AC3E}">
        <p14:creationId xmlns:p14="http://schemas.microsoft.com/office/powerpoint/2010/main" val="21005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E612-8FAA-4D11-A72E-8120F251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A648-F63C-4CE9-8AFA-8E4B39485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20955" cy="3880773"/>
          </a:xfrm>
        </p:spPr>
        <p:txBody>
          <a:bodyPr/>
          <a:lstStyle/>
          <a:p>
            <a:r>
              <a:rPr lang="en-US" dirty="0"/>
              <a:t>Sources</a:t>
            </a:r>
          </a:p>
          <a:p>
            <a:r>
              <a:rPr lang="en-US" dirty="0"/>
              <a:t>Combine</a:t>
            </a:r>
          </a:p>
          <a:p>
            <a:r>
              <a:rPr lang="en-US" dirty="0"/>
              <a:t>Format issues</a:t>
            </a:r>
          </a:p>
          <a:p>
            <a:r>
              <a:rPr lang="en-US" dirty="0"/>
              <a:t>Conversion</a:t>
            </a:r>
          </a:p>
          <a:p>
            <a:r>
              <a:rPr lang="en-US" dirty="0"/>
              <a:t>Redundancy</a:t>
            </a:r>
          </a:p>
          <a:p>
            <a:r>
              <a:rPr lang="en-US" dirty="0"/>
              <a:t>Alignment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A72D0-30B3-4735-92F8-B08556554B3D}"/>
              </a:ext>
            </a:extLst>
          </p:cNvPr>
          <p:cNvSpPr/>
          <p:nvPr/>
        </p:nvSpPr>
        <p:spPr>
          <a:xfrm>
            <a:off x="4526943" y="1473860"/>
            <a:ext cx="1240403" cy="91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93E51-606F-4F5F-B15B-24B4D21972AE}"/>
              </a:ext>
            </a:extLst>
          </p:cNvPr>
          <p:cNvSpPr/>
          <p:nvPr/>
        </p:nvSpPr>
        <p:spPr>
          <a:xfrm>
            <a:off x="6141057" y="1473859"/>
            <a:ext cx="1240403" cy="91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3EF35-9583-4F63-A916-4C1A5B5FDD71}"/>
              </a:ext>
            </a:extLst>
          </p:cNvPr>
          <p:cNvSpPr/>
          <p:nvPr/>
        </p:nvSpPr>
        <p:spPr>
          <a:xfrm>
            <a:off x="7755172" y="1473861"/>
            <a:ext cx="1240403" cy="91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AB08F1-1040-43C1-BAFC-9AB58C6E1A5E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5147145" y="2386935"/>
            <a:ext cx="1038969" cy="1024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BB926-6BC2-4E97-9675-B6A2009E2D06}"/>
              </a:ext>
            </a:extLst>
          </p:cNvPr>
          <p:cNvCxnSpPr/>
          <p:nvPr/>
        </p:nvCxnSpPr>
        <p:spPr>
          <a:xfrm flipH="1">
            <a:off x="6806316" y="2379400"/>
            <a:ext cx="1" cy="58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950551-E0F8-404D-A4A1-CC7E8768CB4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426517" y="2379399"/>
            <a:ext cx="1255326" cy="103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98A45D-B159-47C7-A702-DC90C745D718}"/>
              </a:ext>
            </a:extLst>
          </p:cNvPr>
          <p:cNvSpPr/>
          <p:nvPr/>
        </p:nvSpPr>
        <p:spPr>
          <a:xfrm>
            <a:off x="6186114" y="2955140"/>
            <a:ext cx="1240403" cy="91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FDAC-B7EB-4068-A3C8-ED518CD1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571A-0040-45B0-A9B4-7A222D71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078589" cy="3880773"/>
          </a:xfrm>
        </p:spPr>
        <p:txBody>
          <a:bodyPr/>
          <a:lstStyle/>
          <a:p>
            <a:r>
              <a:rPr lang="en-US" dirty="0"/>
              <a:t>Noise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Completeness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Remove or not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8ED99C3F-6D28-47BB-A7BB-06DA38392569}"/>
              </a:ext>
            </a:extLst>
          </p:cNvPr>
          <p:cNvSpPr/>
          <p:nvPr/>
        </p:nvSpPr>
        <p:spPr>
          <a:xfrm rot="10800000">
            <a:off x="5093110" y="2310581"/>
            <a:ext cx="2330245" cy="226141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F65CB-63B3-42D0-A412-BB16CCBF5D71}"/>
              </a:ext>
            </a:extLst>
          </p:cNvPr>
          <p:cNvSpPr txBox="1"/>
          <p:nvPr/>
        </p:nvSpPr>
        <p:spPr>
          <a:xfrm>
            <a:off x="5348748" y="1494503"/>
            <a:ext cx="17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1B06-ADDA-45C4-A23C-4B00F0A20759}"/>
              </a:ext>
            </a:extLst>
          </p:cNvPr>
          <p:cNvSpPr txBox="1"/>
          <p:nvPr/>
        </p:nvSpPr>
        <p:spPr>
          <a:xfrm>
            <a:off x="5225845" y="4994165"/>
            <a:ext cx="17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“clean”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D815DE-EF8B-4BA9-A33E-7103E5AAFACC}"/>
              </a:ext>
            </a:extLst>
          </p:cNvPr>
          <p:cNvCxnSpPr>
            <a:cxnSpLocks/>
          </p:cNvCxnSpPr>
          <p:nvPr/>
        </p:nvCxnSpPr>
        <p:spPr>
          <a:xfrm>
            <a:off x="6096000" y="1888416"/>
            <a:ext cx="1" cy="450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F518DE-24A2-4072-BEE2-A25955051DF1}"/>
              </a:ext>
            </a:extLst>
          </p:cNvPr>
          <p:cNvCxnSpPr>
            <a:cxnSpLocks/>
          </p:cNvCxnSpPr>
          <p:nvPr/>
        </p:nvCxnSpPr>
        <p:spPr>
          <a:xfrm>
            <a:off x="6096000" y="4598728"/>
            <a:ext cx="0" cy="41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DD09-D86F-441F-B175-FFC2DEE7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3C53-1161-4E2A-A0BD-0C471A57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it up</a:t>
            </a:r>
          </a:p>
          <a:p>
            <a:r>
              <a:rPr lang="en-US" dirty="0"/>
              <a:t>Use a tool to examine – excel, r, other</a:t>
            </a:r>
          </a:p>
          <a:p>
            <a:r>
              <a:rPr lang="en-US" dirty="0"/>
              <a:t>Run statistics on it</a:t>
            </a:r>
          </a:p>
          <a:p>
            <a:r>
              <a:rPr lang="en-US" dirty="0"/>
              <a:t>Get to know the profile</a:t>
            </a:r>
          </a:p>
          <a:p>
            <a:r>
              <a:rPr lang="en-US" dirty="0"/>
              <a:t>What are the max, min, means, etc.</a:t>
            </a:r>
          </a:p>
          <a:p>
            <a:r>
              <a:rPr lang="en-US" dirty="0"/>
              <a:t>What is the distribution?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4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F35C-5A0E-4B7D-A06E-C01B92B0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A6C3-A922-429C-BE66-22A1E13C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scale</a:t>
            </a:r>
          </a:p>
          <a:p>
            <a:r>
              <a:rPr lang="en-US" dirty="0"/>
              <a:t>Standardize – min max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Change distribution profile</a:t>
            </a:r>
          </a:p>
          <a:p>
            <a:r>
              <a:rPr lang="en-US" dirty="0"/>
              <a:t>All variables same scale</a:t>
            </a:r>
          </a:p>
          <a:p>
            <a:r>
              <a:rPr lang="en-US" dirty="0"/>
              <a:t>Ordinal vs numeric values</a:t>
            </a:r>
          </a:p>
          <a:p>
            <a:r>
              <a:rPr lang="en-US" dirty="0"/>
              <a:t>Categorical values – numeric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4E7B-5FD9-4EE4-B24B-6A4B2266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8C0D-32F2-46AA-90B8-886ED22B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  <a:p>
            <a:r>
              <a:rPr lang="en-US" dirty="0"/>
              <a:t>Unsupervised</a:t>
            </a:r>
          </a:p>
          <a:p>
            <a:r>
              <a:rPr lang="en-US" dirty="0"/>
              <a:t>Task</a:t>
            </a:r>
          </a:p>
          <a:p>
            <a:pPr lvl="1"/>
            <a:r>
              <a:rPr lang="en-US" dirty="0"/>
              <a:t>Prediction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Cluster</a:t>
            </a:r>
          </a:p>
          <a:p>
            <a:r>
              <a:rPr lang="en-US" dirty="0"/>
              <a:t>Performance issues – size, complexity, number of variables</a:t>
            </a:r>
          </a:p>
          <a:p>
            <a:pPr lvl="1"/>
            <a:r>
              <a:rPr lang="en-US" dirty="0"/>
              <a:t>Dimensionality – variable selection methods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08C35-849D-4FA4-B97C-79DCA1C0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24" y="2597475"/>
            <a:ext cx="3733800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ACB0F-1C78-4DA5-A261-EEBC8AD0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29" y="1848465"/>
            <a:ext cx="4399192" cy="22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13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4591</TotalTime>
  <Words>370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TBANLT 560 Data Mining</vt:lpstr>
      <vt:lpstr>Data Mining</vt:lpstr>
      <vt:lpstr>Data mining process</vt:lpstr>
      <vt:lpstr>First about the data</vt:lpstr>
      <vt:lpstr>Data collection</vt:lpstr>
      <vt:lpstr>Clean data</vt:lpstr>
      <vt:lpstr>Learn the data</vt:lpstr>
      <vt:lpstr>Prepare the data</vt:lpstr>
      <vt:lpstr>Algorithm – Machine Learning</vt:lpstr>
      <vt:lpstr>Algorithms</vt:lpstr>
      <vt:lpstr>Training and testing </vt:lpstr>
      <vt:lpstr>Train the model</vt:lpstr>
      <vt:lpstr>Evaluation</vt:lpstr>
      <vt:lpstr>Platforms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TBANLT 560 Data Mining</dc:title>
  <dc:creator>Sergio V. Davalos</dc:creator>
  <cp:lastModifiedBy>Sergio Davalos</cp:lastModifiedBy>
  <cp:revision>14</cp:revision>
  <dcterms:created xsi:type="dcterms:W3CDTF">2018-01-03T00:44:54Z</dcterms:created>
  <dcterms:modified xsi:type="dcterms:W3CDTF">2020-01-03T22:29:00Z</dcterms:modified>
</cp:coreProperties>
</file>