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415C-617E-4B24-86AD-CFD41BD6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EA0E-0C1B-4D7D-8D30-ACFF272CD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68FF-92BA-4E41-BDD0-8CC4C4D9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1C34-4EF5-4E48-938E-C0E7EBA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CA97-3D6E-466C-928F-79D98538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13F8-72FA-43CB-8856-79A0A3D6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714F-60B9-41A5-8FFF-FD35C260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B9E-B3FD-44B9-A31C-4C01742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66DA-B143-40FF-A9DB-A595E5E5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6C26-3908-48C4-975D-055C1441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18730-9394-48C2-8DB2-F3ABB3B84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BCF46-F960-4810-A160-9A9579E4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4B19-3FCF-42D4-8C84-2A660681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8A60-F427-4B0F-B826-3EA7A68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DB48-E55B-47B5-BC6C-1ECF094A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BAE3-7BAD-4A30-A41B-4FB5679F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5F1-C87B-4B0E-A9F1-8C7E2BD9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4F24-48DB-466E-BA9E-972E3770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24F0-712D-4BF5-8832-655C097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EED5-D7DD-46CD-93FE-1E1B73DB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2563-8A08-4D2A-A161-FE5F8266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BD72-66C6-4D27-809C-781BA50D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E50B-F6FC-414D-ADBA-A3F20AF5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7126-49EA-4EE7-A5EC-5AD16D53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CEE3-1E0A-4E1A-A13F-21650193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BD-FF7B-4332-B2A7-8371A6FE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2D99-2841-46D1-BE14-397897A7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69D9B-F7EA-4B91-910F-D210E27E1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AEFC-B8A2-4E83-9CEF-39899483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58C9-466A-4243-93B9-C5D8FB7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D8A7-7601-411E-BEF6-17C04288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C7A5-2F60-44DC-BD50-2C9A68A2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4025E-9F28-46B7-8871-45418987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6C7D-3E6B-4F2A-A85A-4BE731AF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F0EBA-D4FA-42F2-9EC9-B583E4884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C5E6-7129-407E-AC1E-990F07A1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5A26E-E73D-48D5-9339-7CED6912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3714-48BD-4043-8492-3DCF714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93156-67BA-409F-8C38-3636F2BB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ED91-C329-4FAB-91B8-F21DA9F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9C3A4-F41E-448F-A821-E35F6092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DB57F-CDF9-4511-AECD-3C866FE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BAEB6-6D1C-46B5-B65D-3FDCBE66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BCD6C-7B19-4766-950B-FE56574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02BC-1C79-421F-8F4E-28DCF138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B1192-8D94-4A9D-844D-826F3EF0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410B-E961-4B43-83BE-E04C39BA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93E-DA95-445A-98ED-79246215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E0FC-D80E-4AFB-A5BD-2C8CB8AC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E1C1-F82B-44EA-9AD0-7E9F10A2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2656-6FAF-4755-A0A2-10DE0F26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FFAE-FE20-4909-9353-B98599D1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CD-58DF-40D5-8D05-8E1BFDA7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0C98B-36DB-4E2A-A09E-4681D89E6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D58B6-F4D3-43A6-8635-1EAE43A9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BA07-A789-4796-94D0-6E4A159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158-57EC-4F03-B605-AAB383A0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AC21-B92F-4969-810A-BDE71D57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E6F42-25A5-4BC2-A8B8-EC21417A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FABA-C88A-4D31-A4E8-E3EE7EF2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F5EA-1B58-4E51-8527-FF8C133B7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1CE8-C58F-40C4-A4A0-9384B09F07C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E6B7-2442-40B1-9D6C-5E60402D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1ADD-6DEF-4936-BC9F-B0C3E0C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7FF0-9DC8-4125-BF88-E43A4FF7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hool.io/simple-guide-to-confusion-matrix-terminolog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32F5-256D-4DDC-86B3-8505604DA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EB62-E1A7-4185-9CA8-506E4E45B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</a:t>
            </a:r>
          </a:p>
          <a:p>
            <a:r>
              <a:rPr lang="en-US" dirty="0">
                <a:hlinkClick r:id="rId2"/>
              </a:rPr>
              <a:t>Simple guide to confusion matrix terminology (dataschool.io)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7A36-A23B-4C8F-81AB-084513AC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694851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–binary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F55A-89A5-41B8-BBD4-5A18132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9" y="1059976"/>
            <a:ext cx="757792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What can we learn from this matrix?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There are two possible predicted classes: "yes" and "no". If we were predicting the presence of a disease, for example, "yes" would mean they have the disease, and "no" would mean they don't have the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classifier made a total of 165 predictions (e.g., 165 patients were being tested for the presence of that disease).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 of those 165 cases, the classifier predicted "yes" 110 times, and "no" 55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 reality, 105 patients in the sample have the disease, and 60 patients do not.</a:t>
            </a:r>
          </a:p>
          <a:p>
            <a:endParaRPr lang="en-US" dirty="0"/>
          </a:p>
        </p:txBody>
      </p:sp>
      <p:pic>
        <p:nvPicPr>
          <p:cNvPr id="1026" name="Picture 2" descr="Example confusion matrix for a binary classifier">
            <a:extLst>
              <a:ext uri="{FF2B5EF4-FFF2-40B4-BE49-F238E27FC236}">
                <a16:creationId xmlns:a16="http://schemas.microsoft.com/office/drawing/2014/main" id="{566A5FEB-CF4B-408A-B2D4-F955D3CB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6065838"/>
            <a:ext cx="3676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ample confusion matrix for a binary classifier">
            <a:extLst>
              <a:ext uri="{FF2B5EF4-FFF2-40B4-BE49-F238E27FC236}">
                <a16:creationId xmlns:a16="http://schemas.microsoft.com/office/drawing/2014/main" id="{C322B39D-413C-4420-AA48-6F719474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29" y="1690639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2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1F5-FEF7-437F-B7A3-4A50C212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2290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4110-D465-485D-B661-8F9AF3E3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434"/>
            <a:ext cx="10515600" cy="3265441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efine the most basic terms, which are whole numbers (not rates):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true positives (TP):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These are cases in which we predicted yes (they have the disease), and they do have the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true negatives (TN):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We predicted no, and they don't have the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false positives (FP):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We predicted yes, but they don't actually have the disease. (Also known as a "Type I error.")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false negatives (FN):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We predicted no, but they actually do have the disease. (Also known as a "Type II error.")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These are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dded these terms to the confusion matrix, and also added the row and column totals: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Picture 3" descr="Example confusion matrix for a binary classifier">
            <a:extLst>
              <a:ext uri="{FF2B5EF4-FFF2-40B4-BE49-F238E27FC236}">
                <a16:creationId xmlns:a16="http://schemas.microsoft.com/office/drawing/2014/main" id="{F7DDD958-6B53-4D91-981D-22CFFBD9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33" y="515250"/>
            <a:ext cx="46386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0BF0-F58F-49C1-A108-1E420DF5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77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ates often computed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8A51-F7CD-46FE-842B-57273421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39" y="1328382"/>
            <a:ext cx="10980761" cy="484858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Overall, how often is the classifier correct?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(TP+TN)/total = (100+50)/165 = 0.91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Misclassification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Overall, how often is it wrong?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(FP+FN)/total = (10+5)/165 = 0.09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equivalent to 1 minus Accuracy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known as "Error Rate"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True Positive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When it's actually yes, how often does it predict yes?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TP/actual yes = 100/105 = 0.95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known as "Sensitivity" or "Recall"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False Positive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When it's actually no, how often does it predict yes?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FP/actual no = 10/60 = 0.17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True Negative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When it's actually no, how often does it predict no?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TN/actual no = 50/60 = 0.83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equivalent to 1 minus False Positive Rate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known as "Specificity"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Precision: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When it predicts yes, how often is it correct?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TP/predicted yes = 100/110 = 0.91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Prevalence: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How often does the yes condition actually occur in our sample?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actual yes/total = 105/165 = 0.64</a:t>
            </a:r>
          </a:p>
        </p:txBody>
      </p:sp>
    </p:spTree>
    <p:extLst>
      <p:ext uri="{BB962C8B-B14F-4D97-AF65-F5344CB8AC3E}">
        <p14:creationId xmlns:p14="http://schemas.microsoft.com/office/powerpoint/2010/main" val="4876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2788-5A7A-4FE4-9933-6DC476F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ther terms are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F599-A3F5-4D54-BE97-AA6B90F4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Null Error Rate: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This is how often you would be wrong if you always predicted the majority class. (In our example, the null error rate would be 60/165=0.36 because if you always predicted yes, you would only be wrong for the 60 "no" cases.) This can be a useful baseline metric to compare your classifier against. However, the best classifier for a particular application will sometimes have a higher error rate than the null error rate, as demonstrated by the </a:t>
            </a:r>
            <a:r>
              <a:rPr lang="en-US" altLang="en-US" b="1" dirty="0">
                <a:solidFill>
                  <a:srgbClr val="25AAE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Accuracy Paradox</a:t>
            </a:r>
            <a:r>
              <a:rPr lang="en-US" altLang="en-US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Cohen's Kappa: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This is essentially a measure of how well the classifier performed as compared to how well it would have performed simply by chance. In other words, a model will have a high Kappa score if there is a big difference between the accuracy and the null error rate. </a:t>
            </a:r>
            <a:endParaRPr lang="en-US" altLang="en-US" dirty="0">
              <a:solidFill>
                <a:srgbClr val="44444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 Score: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This is a weighted average of the true positive rate (recall) and precision.)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ROC Curve: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This is a commonly used graph that summarizes the performance of a classifier over all possible thresholds. It is generated by plotting the True Positive Rate (y-axis) against the False Positive Rate (x-axis) as you vary the threshold for assigning observations to a given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5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Other performance metrics</vt:lpstr>
      <vt:lpstr>Confusion matrix –binary classification</vt:lpstr>
      <vt:lpstr>Measures</vt:lpstr>
      <vt:lpstr>Rates often computed</vt:lpstr>
      <vt:lpstr>Other terms 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performance metrics</dc:title>
  <dc:creator>Sergio Davalos</dc:creator>
  <cp:lastModifiedBy>Sergio Davalos</cp:lastModifiedBy>
  <cp:revision>2</cp:revision>
  <dcterms:created xsi:type="dcterms:W3CDTF">2022-01-08T18:55:12Z</dcterms:created>
  <dcterms:modified xsi:type="dcterms:W3CDTF">2022-01-08T19:07:52Z</dcterms:modified>
</cp:coreProperties>
</file>